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36" r:id="rId5"/>
    <p:sldMasterId id="2147483837" r:id="rId6"/>
    <p:sldMasterId id="2147483838" r:id="rId7"/>
    <p:sldMasterId id="214748383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Lst>
  <p:sldSz cy="5143500" cx="9144000"/>
  <p:notesSz cx="6858000" cy="9144000"/>
  <p:embeddedFontLst>
    <p:embeddedFont>
      <p:font typeface="Merriweather Sans"/>
      <p:regular r:id="rId117"/>
      <p:bold r:id="rId118"/>
      <p:italic r:id="rId119"/>
      <p:boldItalic r:id="rId120"/>
    </p:embeddedFont>
    <p:embeddedFont>
      <p:font typeface="Caveat"/>
      <p:regular r:id="rId121"/>
      <p:bold r:id="rId122"/>
    </p:embeddedFont>
    <p:embeddedFont>
      <p:font typeface="Roboto"/>
      <p:regular r:id="rId123"/>
      <p:bold r:id="rId124"/>
      <p:italic r:id="rId125"/>
      <p:boldItalic r:id="rId126"/>
    </p:embeddedFont>
    <p:embeddedFont>
      <p:font typeface="Lato"/>
      <p:regular r:id="rId127"/>
      <p:bold r:id="rId128"/>
      <p:italic r:id="rId129"/>
      <p:boldItalic r:id="rId130"/>
    </p:embeddedFont>
    <p:embeddedFont>
      <p:font typeface="Lato Light"/>
      <p:regular r:id="rId131"/>
      <p:bold r:id="rId132"/>
      <p:italic r:id="rId133"/>
      <p:boldItalic r:id="rId134"/>
    </p:embeddedFont>
    <p:embeddedFont>
      <p:font typeface="Varela Round"/>
      <p:regular r:id="rId135"/>
    </p:embeddedFont>
    <p:embeddedFont>
      <p:font typeface="Lato Black"/>
      <p:bold r:id="rId136"/>
      <p:boldItalic r:id="rId137"/>
    </p:embeddedFont>
    <p:embeddedFont>
      <p:font typeface="Helvetica Neue"/>
      <p:regular r:id="rId138"/>
      <p:bold r:id="rId139"/>
      <p:italic r:id="rId140"/>
      <p:boldItalic r:id="rId141"/>
    </p:embeddedFont>
    <p:embeddedFont>
      <p:font typeface="Merriweather"/>
      <p:regular r:id="rId142"/>
      <p:bold r:id="rId143"/>
      <p:italic r:id="rId144"/>
      <p:boldItalic r:id="rId1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40">
          <p15:clr>
            <a:srgbClr val="747775"/>
          </p15:clr>
        </p15:guide>
        <p15:guide id="2" pos="5355">
          <p15:clr>
            <a:srgbClr val="747775"/>
          </p15:clr>
        </p15:guide>
        <p15:guide id="3" orient="horz" pos="419">
          <p15:clr>
            <a:srgbClr val="747775"/>
          </p15:clr>
        </p15:guide>
        <p15:guide id="4" orient="horz" pos="262">
          <p15:clr>
            <a:srgbClr val="747775"/>
          </p15:clr>
        </p15:guide>
        <p15:guide id="5" orient="horz" pos="707">
          <p15:clr>
            <a:srgbClr val="747775"/>
          </p15:clr>
        </p15:guide>
        <p15:guide id="6" pos="226">
          <p15:clr>
            <a:srgbClr val="747775"/>
          </p15:clr>
        </p15:guide>
        <p15:guide id="7" orient="horz" pos="1757">
          <p15:clr>
            <a:srgbClr val="747775"/>
          </p15:clr>
        </p15:guide>
        <p15:guide id="8" pos="2792">
          <p15:clr>
            <a:srgbClr val="747775"/>
          </p15:clr>
        </p15:guide>
        <p15:guide id="9" orient="horz" pos="2778">
          <p15:clr>
            <a:srgbClr val="747775"/>
          </p15:clr>
        </p15:guide>
        <p15:guide id="10" orient="horz" pos="3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91F48E-C1F2-40A0-A591-B88573FA617E}">
  <a:tblStyle styleId="{3791F48E-C1F2-40A0-A591-B88573FA61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0"/>
        <p:guide pos="5355"/>
        <p:guide pos="419" orient="horz"/>
        <p:guide pos="262" orient="horz"/>
        <p:guide pos="707" orient="horz"/>
        <p:guide pos="226"/>
        <p:guide pos="1757" orient="horz"/>
        <p:guide pos="2792"/>
        <p:guide pos="2778" orient="horz"/>
        <p:guide pos="34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font" Target="fonts/Lato-italic.fntdata"/><Relationship Id="rId128" Type="http://schemas.openxmlformats.org/officeDocument/2006/relationships/font" Target="fonts/Lato-bold.fntdata"/><Relationship Id="rId127" Type="http://schemas.openxmlformats.org/officeDocument/2006/relationships/font" Target="fonts/Lato-regular.fntdata"/><Relationship Id="rId126" Type="http://schemas.openxmlformats.org/officeDocument/2006/relationships/font" Target="fonts/Roboto-boldItalic.fntdata"/><Relationship Id="rId26" Type="http://schemas.openxmlformats.org/officeDocument/2006/relationships/slide" Target="slides/slide17.xml"/><Relationship Id="rId121" Type="http://schemas.openxmlformats.org/officeDocument/2006/relationships/font" Target="fonts/Caveat-regular.fntdata"/><Relationship Id="rId25" Type="http://schemas.openxmlformats.org/officeDocument/2006/relationships/slide" Target="slides/slide16.xml"/><Relationship Id="rId120" Type="http://schemas.openxmlformats.org/officeDocument/2006/relationships/font" Target="fonts/MerriweatherSans-boldItalic.fntdata"/><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font" Target="fonts/Roboto-italic.fntdata"/><Relationship Id="rId29" Type="http://schemas.openxmlformats.org/officeDocument/2006/relationships/slide" Target="slides/slide20.xml"/><Relationship Id="rId124" Type="http://schemas.openxmlformats.org/officeDocument/2006/relationships/font" Target="fonts/Roboto-bold.fntdata"/><Relationship Id="rId123" Type="http://schemas.openxmlformats.org/officeDocument/2006/relationships/font" Target="fonts/Roboto-regular.fntdata"/><Relationship Id="rId122" Type="http://schemas.openxmlformats.org/officeDocument/2006/relationships/font" Target="fonts/Caveat-bold.fntdata"/><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font" Target="fonts/MerriweatherSans-bold.fntdata"/><Relationship Id="rId117" Type="http://schemas.openxmlformats.org/officeDocument/2006/relationships/font" Target="fonts/MerriweatherSans-regular.fntdata"/><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font" Target="fonts/MerriweatherSans-italic.fntdata"/><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143" Type="http://schemas.openxmlformats.org/officeDocument/2006/relationships/font" Target="fonts/Merriweather-bold.fntdata"/><Relationship Id="rId142" Type="http://schemas.openxmlformats.org/officeDocument/2006/relationships/font" Target="fonts/Merriweather-regular.fntdata"/><Relationship Id="rId141" Type="http://schemas.openxmlformats.org/officeDocument/2006/relationships/font" Target="fonts/HelveticaNeue-boldItalic.fntdata"/><Relationship Id="rId140" Type="http://schemas.openxmlformats.org/officeDocument/2006/relationships/font" Target="fonts/HelveticaNeue-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145" Type="http://schemas.openxmlformats.org/officeDocument/2006/relationships/font" Target="fonts/Merriweather-boldItalic.fntdata"/><Relationship Id="rId8" Type="http://schemas.openxmlformats.org/officeDocument/2006/relationships/slideMaster" Target="slideMasters/slideMaster4.xml"/><Relationship Id="rId144" Type="http://schemas.openxmlformats.org/officeDocument/2006/relationships/font" Target="fonts/Merriweather-italic.fntdata"/><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font" Target="fonts/HelveticaNeue-bold.fntdata"/><Relationship Id="rId138" Type="http://schemas.openxmlformats.org/officeDocument/2006/relationships/font" Target="fonts/HelveticaNeue-regular.fntdata"/><Relationship Id="rId137" Type="http://schemas.openxmlformats.org/officeDocument/2006/relationships/font" Target="fonts/LatoBlack-boldItalic.fntdata"/><Relationship Id="rId132" Type="http://schemas.openxmlformats.org/officeDocument/2006/relationships/font" Target="fonts/LatoLight-bold.fntdata"/><Relationship Id="rId131" Type="http://schemas.openxmlformats.org/officeDocument/2006/relationships/font" Target="fonts/LatoLight-regular.fntdata"/><Relationship Id="rId130" Type="http://schemas.openxmlformats.org/officeDocument/2006/relationships/font" Target="fonts/Lato-boldItalic.fntdata"/><Relationship Id="rId136" Type="http://schemas.openxmlformats.org/officeDocument/2006/relationships/font" Target="fonts/LatoBlack-bold.fntdata"/><Relationship Id="rId135" Type="http://schemas.openxmlformats.org/officeDocument/2006/relationships/font" Target="fonts/VarelaRound-regular.fntdata"/><Relationship Id="rId134" Type="http://schemas.openxmlformats.org/officeDocument/2006/relationships/font" Target="fonts/LatoLight-boldItalic.fntdata"/><Relationship Id="rId133" Type="http://schemas.openxmlformats.org/officeDocument/2006/relationships/font" Target="fonts/LatoLight-italic.fntdata"/><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2cff57af90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5" name="Google Shape;2305;g2cff57af90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g2e853bf82c2_4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8" name="Google Shape;2358;g2e853bf82c2_4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g2c1fce31e2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2c1fce31e2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1000">
              <a:solidFill>
                <a:srgbClr val="434343"/>
              </a:solidFill>
              <a:latin typeface="Lato"/>
              <a:ea typeface="Lato"/>
              <a:cs typeface="Lato"/>
              <a:sym typeface="Lato"/>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6" name="Shape 2996"/>
        <p:cNvGrpSpPr/>
        <p:nvPr/>
      </p:nvGrpSpPr>
      <p:grpSpPr>
        <a:xfrm>
          <a:off x="0" y="0"/>
          <a:ext cx="0" cy="0"/>
          <a:chOff x="0" y="0"/>
          <a:chExt cx="0" cy="0"/>
        </a:xfrm>
      </p:grpSpPr>
      <p:sp>
        <p:nvSpPr>
          <p:cNvPr id="2997" name="Google Shape;2997;g2e08e2e7d8b_0_4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8" name="Google Shape;2998;g2e08e2e7d8b_0_4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3" name="Shape 3013"/>
        <p:cNvGrpSpPr/>
        <p:nvPr/>
      </p:nvGrpSpPr>
      <p:grpSpPr>
        <a:xfrm>
          <a:off x="0" y="0"/>
          <a:ext cx="0" cy="0"/>
          <a:chOff x="0" y="0"/>
          <a:chExt cx="0" cy="0"/>
        </a:xfrm>
      </p:grpSpPr>
      <p:sp>
        <p:nvSpPr>
          <p:cNvPr id="3014" name="Google Shape;3014;g2d122d8c1e9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5" name="Google Shape;3015;g2d122d8c1e9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g1ff5f73ef4a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9" name="Google Shape;3019;g1ff5f73ef4a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1" name="Shape 3021"/>
        <p:cNvGrpSpPr/>
        <p:nvPr/>
      </p:nvGrpSpPr>
      <p:grpSpPr>
        <a:xfrm>
          <a:off x="0" y="0"/>
          <a:ext cx="0" cy="0"/>
          <a:chOff x="0" y="0"/>
          <a:chExt cx="0" cy="0"/>
        </a:xfrm>
      </p:grpSpPr>
      <p:sp>
        <p:nvSpPr>
          <p:cNvPr id="3022" name="Google Shape;3022;g1ff5f73ef4a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3" name="Google Shape;3023;g1ff5f73ef4a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9" name="Shape 3029"/>
        <p:cNvGrpSpPr/>
        <p:nvPr/>
      </p:nvGrpSpPr>
      <p:grpSpPr>
        <a:xfrm>
          <a:off x="0" y="0"/>
          <a:ext cx="0" cy="0"/>
          <a:chOff x="0" y="0"/>
          <a:chExt cx="0" cy="0"/>
        </a:xfrm>
      </p:grpSpPr>
      <p:sp>
        <p:nvSpPr>
          <p:cNvPr id="3030" name="Google Shape;3030;g1ff5f73ef4a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1" name="Google Shape;3031;g1ff5f73ef4a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Clr>
                <a:schemeClr val="dk1"/>
              </a:buClr>
              <a:buSzPts val="1100"/>
              <a:buFont typeface="Arial"/>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3" name="Shape 3033"/>
        <p:cNvGrpSpPr/>
        <p:nvPr/>
      </p:nvGrpSpPr>
      <p:grpSpPr>
        <a:xfrm>
          <a:off x="0" y="0"/>
          <a:ext cx="0" cy="0"/>
          <a:chOff x="0" y="0"/>
          <a:chExt cx="0" cy="0"/>
        </a:xfrm>
      </p:grpSpPr>
      <p:sp>
        <p:nvSpPr>
          <p:cNvPr id="3034" name="Google Shape;3034;g1ff5f73ef4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5" name="Google Shape;3035;g1ff5f73ef4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7" name="Shape 3037"/>
        <p:cNvGrpSpPr/>
        <p:nvPr/>
      </p:nvGrpSpPr>
      <p:grpSpPr>
        <a:xfrm>
          <a:off x="0" y="0"/>
          <a:ext cx="0" cy="0"/>
          <a:chOff x="0" y="0"/>
          <a:chExt cx="0" cy="0"/>
        </a:xfrm>
      </p:grpSpPr>
      <p:sp>
        <p:nvSpPr>
          <p:cNvPr id="3038" name="Google Shape;3038;g2dc272816db_0_803:notes"/>
          <p:cNvSpPr/>
          <p:nvPr>
            <p:ph idx="2" type="sldImg"/>
          </p:nvPr>
        </p:nvSpPr>
        <p:spPr>
          <a:xfrm>
            <a:off x="382345" y="685800"/>
            <a:ext cx="6093300" cy="3429000"/>
          </a:xfrm>
          <a:custGeom>
            <a:rect b="b" l="l" r="r" t="t"/>
            <a:pathLst>
              <a:path extrusionOk="0" h="120000" w="120000">
                <a:moveTo>
                  <a:pt x="0" y="0"/>
                </a:moveTo>
                <a:lnTo>
                  <a:pt x="120000" y="0"/>
                </a:lnTo>
                <a:lnTo>
                  <a:pt x="120000" y="120000"/>
                </a:lnTo>
                <a:lnTo>
                  <a:pt x="0" y="120000"/>
                </a:lnTo>
                <a:close/>
              </a:path>
            </a:pathLst>
          </a:custGeom>
        </p:spPr>
      </p:sp>
      <p:sp>
        <p:nvSpPr>
          <p:cNvPr id="3039" name="Google Shape;3039;g2dc272816db_0_8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latin typeface="Lato"/>
              <a:ea typeface="Lato"/>
              <a:cs typeface="Lato"/>
              <a:sym typeface="Lato"/>
            </a:endParaRPr>
          </a:p>
        </p:txBody>
      </p:sp>
      <p:sp>
        <p:nvSpPr>
          <p:cNvPr id="3040" name="Google Shape;3040;g2dc272816db_0_80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sv"/>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g2c69a834bd9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2" name="Google Shape;2362;g2c69a834bd9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g2b5b7e6a07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7" name="Google Shape;2377;g2b5b7e6a07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9" name="Shape 2379"/>
        <p:cNvGrpSpPr/>
        <p:nvPr/>
      </p:nvGrpSpPr>
      <p:grpSpPr>
        <a:xfrm>
          <a:off x="0" y="0"/>
          <a:ext cx="0" cy="0"/>
          <a:chOff x="0" y="0"/>
          <a:chExt cx="0" cy="0"/>
        </a:xfrm>
      </p:grpSpPr>
      <p:sp>
        <p:nvSpPr>
          <p:cNvPr id="2380" name="Google Shape;2380;g2c1fce31e22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1" name="Google Shape;2381;g2c1fce31e22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g2ce825e38a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5" name="Google Shape;2385;g2ce825e38a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3" name="Shape 2393"/>
        <p:cNvGrpSpPr/>
        <p:nvPr/>
      </p:nvGrpSpPr>
      <p:grpSpPr>
        <a:xfrm>
          <a:off x="0" y="0"/>
          <a:ext cx="0" cy="0"/>
          <a:chOff x="0" y="0"/>
          <a:chExt cx="0" cy="0"/>
        </a:xfrm>
      </p:grpSpPr>
      <p:sp>
        <p:nvSpPr>
          <p:cNvPr id="2394" name="Google Shape;2394;g2b5b7e6a07b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5" name="Google Shape;2395;g2b5b7e6a07b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2b5b7e6a07b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9" name="Google Shape;2399;g2b5b7e6a07b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1" name="Shape 2401"/>
        <p:cNvGrpSpPr/>
        <p:nvPr/>
      </p:nvGrpSpPr>
      <p:grpSpPr>
        <a:xfrm>
          <a:off x="0" y="0"/>
          <a:ext cx="0" cy="0"/>
          <a:chOff x="0" y="0"/>
          <a:chExt cx="0" cy="0"/>
        </a:xfrm>
      </p:grpSpPr>
      <p:sp>
        <p:nvSpPr>
          <p:cNvPr id="2402" name="Google Shape;2402;g2c1fce31e2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3" name="Google Shape;2403;g2c1fce31e2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9" name="Shape 2409"/>
        <p:cNvGrpSpPr/>
        <p:nvPr/>
      </p:nvGrpSpPr>
      <p:grpSpPr>
        <a:xfrm>
          <a:off x="0" y="0"/>
          <a:ext cx="0" cy="0"/>
          <a:chOff x="0" y="0"/>
          <a:chExt cx="0" cy="0"/>
        </a:xfrm>
      </p:grpSpPr>
      <p:sp>
        <p:nvSpPr>
          <p:cNvPr id="2410" name="Google Shape;2410;g2c4414879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1" name="Google Shape;2411;g2c4414879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3" name="Shape 2413"/>
        <p:cNvGrpSpPr/>
        <p:nvPr/>
      </p:nvGrpSpPr>
      <p:grpSpPr>
        <a:xfrm>
          <a:off x="0" y="0"/>
          <a:ext cx="0" cy="0"/>
          <a:chOff x="0" y="0"/>
          <a:chExt cx="0" cy="0"/>
        </a:xfrm>
      </p:grpSpPr>
      <p:sp>
        <p:nvSpPr>
          <p:cNvPr id="2414" name="Google Shape;2414;g2d1fb06a419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5" name="Google Shape;2415;g2d1fb06a419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2d1fb06a41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9" name="Google Shape;2309;g2d1fb06a419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7" name="Shape 2417"/>
        <p:cNvGrpSpPr/>
        <p:nvPr/>
      </p:nvGrpSpPr>
      <p:grpSpPr>
        <a:xfrm>
          <a:off x="0" y="0"/>
          <a:ext cx="0" cy="0"/>
          <a:chOff x="0" y="0"/>
          <a:chExt cx="0" cy="0"/>
        </a:xfrm>
      </p:grpSpPr>
      <p:sp>
        <p:nvSpPr>
          <p:cNvPr id="2418" name="Google Shape;2418;g2dc272816db_0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9" name="Google Shape;2419;g2dc272816db_0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2ce825e38a9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2ce825e38a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g1ff5f73ef4a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9" name="Google Shape;2429;g1ff5f73ef4a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g2b68e6eed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6" name="Google Shape;2436;g2b68e6eed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8" name="Shape 2438"/>
        <p:cNvGrpSpPr/>
        <p:nvPr/>
      </p:nvGrpSpPr>
      <p:grpSpPr>
        <a:xfrm>
          <a:off x="0" y="0"/>
          <a:ext cx="0" cy="0"/>
          <a:chOff x="0" y="0"/>
          <a:chExt cx="0" cy="0"/>
        </a:xfrm>
      </p:grpSpPr>
      <p:sp>
        <p:nvSpPr>
          <p:cNvPr id="2439" name="Google Shape;2439;g2b68e6eed8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0" name="Google Shape;2440;g2b68e6eed8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g2bfa2948aa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2bfa2948aa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2e08e2e7d8b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3" name="Google Shape;2453;g2e08e2e7d8b_0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0" name="Shape 2460"/>
        <p:cNvGrpSpPr/>
        <p:nvPr/>
      </p:nvGrpSpPr>
      <p:grpSpPr>
        <a:xfrm>
          <a:off x="0" y="0"/>
          <a:ext cx="0" cy="0"/>
          <a:chOff x="0" y="0"/>
          <a:chExt cx="0" cy="0"/>
        </a:xfrm>
      </p:grpSpPr>
      <p:sp>
        <p:nvSpPr>
          <p:cNvPr id="2461" name="Google Shape;2461;g2e08e2e7d8b_0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2" name="Google Shape;2462;g2e08e2e7d8b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9" name="Shape 2469"/>
        <p:cNvGrpSpPr/>
        <p:nvPr/>
      </p:nvGrpSpPr>
      <p:grpSpPr>
        <a:xfrm>
          <a:off x="0" y="0"/>
          <a:ext cx="0" cy="0"/>
          <a:chOff x="0" y="0"/>
          <a:chExt cx="0" cy="0"/>
        </a:xfrm>
      </p:grpSpPr>
      <p:sp>
        <p:nvSpPr>
          <p:cNvPr id="2470" name="Google Shape;2470;g2e08e2e7d8b_0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1" name="Google Shape;2471;g2e08e2e7d8b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2e08e2e7d8b_0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0" name="Google Shape;2480;g2e08e2e7d8b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1" name="Shape 2311"/>
        <p:cNvGrpSpPr/>
        <p:nvPr/>
      </p:nvGrpSpPr>
      <p:grpSpPr>
        <a:xfrm>
          <a:off x="0" y="0"/>
          <a:ext cx="0" cy="0"/>
          <a:chOff x="0" y="0"/>
          <a:chExt cx="0" cy="0"/>
        </a:xfrm>
      </p:grpSpPr>
      <p:sp>
        <p:nvSpPr>
          <p:cNvPr id="2312" name="Google Shape;2312;g2b7b53d3d7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3" name="Google Shape;2313;g2b7b53d3d7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g2b6fc448ae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9" name="Google Shape;2489;g2b6fc448ae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1" name="Shape 2491"/>
        <p:cNvGrpSpPr/>
        <p:nvPr/>
      </p:nvGrpSpPr>
      <p:grpSpPr>
        <a:xfrm>
          <a:off x="0" y="0"/>
          <a:ext cx="0" cy="0"/>
          <a:chOff x="0" y="0"/>
          <a:chExt cx="0" cy="0"/>
        </a:xfrm>
      </p:grpSpPr>
      <p:sp>
        <p:nvSpPr>
          <p:cNvPr id="2492" name="Google Shape;2492;g2b7b53d3d7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3" name="Google Shape;2493;g2b7b53d3d7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lnSpc>
                <a:spcPct val="150000"/>
              </a:lnSpc>
              <a:spcBef>
                <a:spcPts val="160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lnSpc>
                <a:spcPct val="150000"/>
              </a:lnSpc>
              <a:spcBef>
                <a:spcPts val="160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spcBef>
                <a:spcPts val="160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5" name="Shape 2495"/>
        <p:cNvGrpSpPr/>
        <p:nvPr/>
      </p:nvGrpSpPr>
      <p:grpSpPr>
        <a:xfrm>
          <a:off x="0" y="0"/>
          <a:ext cx="0" cy="0"/>
          <a:chOff x="0" y="0"/>
          <a:chExt cx="0" cy="0"/>
        </a:xfrm>
      </p:grpSpPr>
      <p:sp>
        <p:nvSpPr>
          <p:cNvPr id="2496" name="Google Shape;2496;g20305dfcc4a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7" name="Google Shape;2497;g20305dfcc4a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g2b7b53d3d7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0" name="Google Shape;2510;g2b7b53d3d7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g2ce825e38a9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4" name="Google Shape;2514;g2ce825e38a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2cff57af90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8" name="Google Shape;2518;g2cff57af90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4" name="Shape 2524"/>
        <p:cNvGrpSpPr/>
        <p:nvPr/>
      </p:nvGrpSpPr>
      <p:grpSpPr>
        <a:xfrm>
          <a:off x="0" y="0"/>
          <a:ext cx="0" cy="0"/>
          <a:chOff x="0" y="0"/>
          <a:chExt cx="0" cy="0"/>
        </a:xfrm>
      </p:grpSpPr>
      <p:sp>
        <p:nvSpPr>
          <p:cNvPr id="2525" name="Google Shape;2525;g2d1fb06a419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6" name="Google Shape;2526;g2d1fb06a419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g2d1fb06a419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0" name="Google Shape;2530;g2d1fb06a419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2b68e6eed8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4" name="Google Shape;2534;g2b68e6eed8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sz="1000">
              <a:solidFill>
                <a:srgbClr val="434343"/>
              </a:solidFill>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1ff5f73ef4a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1ff5f73ef4a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g2e853bf82c2_4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7" name="Google Shape;2317;g2e853bf82c2_4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2c69a834bd9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2c69a834bd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3" name="Shape 2563"/>
        <p:cNvGrpSpPr/>
        <p:nvPr/>
      </p:nvGrpSpPr>
      <p:grpSpPr>
        <a:xfrm>
          <a:off x="0" y="0"/>
          <a:ext cx="0" cy="0"/>
          <a:chOff x="0" y="0"/>
          <a:chExt cx="0" cy="0"/>
        </a:xfrm>
      </p:grpSpPr>
      <p:sp>
        <p:nvSpPr>
          <p:cNvPr id="2564" name="Google Shape;2564;g2b7b53d3d7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5" name="Google Shape;2565;g2b7b53d3d7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7" name="Shape 2567"/>
        <p:cNvGrpSpPr/>
        <p:nvPr/>
      </p:nvGrpSpPr>
      <p:grpSpPr>
        <a:xfrm>
          <a:off x="0" y="0"/>
          <a:ext cx="0" cy="0"/>
          <a:chOff x="0" y="0"/>
          <a:chExt cx="0" cy="0"/>
        </a:xfrm>
      </p:grpSpPr>
      <p:sp>
        <p:nvSpPr>
          <p:cNvPr id="2568" name="Google Shape;2568;g2d1fb06a419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9" name="Google Shape;2569;g2d1fb06a419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5" name="Shape 2585"/>
        <p:cNvGrpSpPr/>
        <p:nvPr/>
      </p:nvGrpSpPr>
      <p:grpSpPr>
        <a:xfrm>
          <a:off x="0" y="0"/>
          <a:ext cx="0" cy="0"/>
          <a:chOff x="0" y="0"/>
          <a:chExt cx="0" cy="0"/>
        </a:xfrm>
      </p:grpSpPr>
      <p:sp>
        <p:nvSpPr>
          <p:cNvPr id="2586" name="Google Shape;2586;g2c69a834bd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7" name="Google Shape;2587;g2c69a834bd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9" name="Shape 2589"/>
        <p:cNvGrpSpPr/>
        <p:nvPr/>
      </p:nvGrpSpPr>
      <p:grpSpPr>
        <a:xfrm>
          <a:off x="0" y="0"/>
          <a:ext cx="0" cy="0"/>
          <a:chOff x="0" y="0"/>
          <a:chExt cx="0" cy="0"/>
        </a:xfrm>
      </p:grpSpPr>
      <p:sp>
        <p:nvSpPr>
          <p:cNvPr id="2590" name="Google Shape;2590;g2c69a834bd9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1" name="Google Shape;2591;g2c69a834bd9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Clr>
                <a:schemeClr val="dk1"/>
              </a:buClr>
              <a:buSzPts val="1100"/>
              <a:buFont typeface="Arial"/>
              <a:buNone/>
            </a:pPr>
            <a:r>
              <a:t/>
            </a:r>
            <a:endParaRPr sz="1200">
              <a:solidFill>
                <a:srgbClr val="0D0D0D"/>
              </a:solidFill>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g1ff5f73ef4a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5" name="Google Shape;2595;g1ff5f73ef4a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2bfa2948aa4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5" name="Google Shape;2605;g2bfa2948aa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g2b68e6eed8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9" name="Google Shape;2609;g2b68e6eed8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g2d1fb06a4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3" name="Google Shape;2613;g2d1fb06a4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9" name="Shape 2619"/>
        <p:cNvGrpSpPr/>
        <p:nvPr/>
      </p:nvGrpSpPr>
      <p:grpSpPr>
        <a:xfrm>
          <a:off x="0" y="0"/>
          <a:ext cx="0" cy="0"/>
          <a:chOff x="0" y="0"/>
          <a:chExt cx="0" cy="0"/>
        </a:xfrm>
      </p:grpSpPr>
      <p:sp>
        <p:nvSpPr>
          <p:cNvPr id="2620" name="Google Shape;2620;g2d1fb06a419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1" name="Google Shape;2621;g2d1fb06a419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2e853bf82c2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2e853bf82c2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2d1fb06a419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5" name="Google Shape;2625;g2d1fb06a419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7" name="Shape 2627"/>
        <p:cNvGrpSpPr/>
        <p:nvPr/>
      </p:nvGrpSpPr>
      <p:grpSpPr>
        <a:xfrm>
          <a:off x="0" y="0"/>
          <a:ext cx="0" cy="0"/>
          <a:chOff x="0" y="0"/>
          <a:chExt cx="0" cy="0"/>
        </a:xfrm>
      </p:grpSpPr>
      <p:sp>
        <p:nvSpPr>
          <p:cNvPr id="2628" name="Google Shape;2628;g2b7b53d3d7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9" name="Google Shape;2629;g2b7b53d3d7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1" name="Shape 2631"/>
        <p:cNvGrpSpPr/>
        <p:nvPr/>
      </p:nvGrpSpPr>
      <p:grpSpPr>
        <a:xfrm>
          <a:off x="0" y="0"/>
          <a:ext cx="0" cy="0"/>
          <a:chOff x="0" y="0"/>
          <a:chExt cx="0" cy="0"/>
        </a:xfrm>
      </p:grpSpPr>
      <p:sp>
        <p:nvSpPr>
          <p:cNvPr id="2632" name="Google Shape;2632;g2d122d8c1e9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3" name="Google Shape;2633;g2d122d8c1e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1" name="Shape 2641"/>
        <p:cNvGrpSpPr/>
        <p:nvPr/>
      </p:nvGrpSpPr>
      <p:grpSpPr>
        <a:xfrm>
          <a:off x="0" y="0"/>
          <a:ext cx="0" cy="0"/>
          <a:chOff x="0" y="0"/>
          <a:chExt cx="0" cy="0"/>
        </a:xfrm>
      </p:grpSpPr>
      <p:sp>
        <p:nvSpPr>
          <p:cNvPr id="2642" name="Google Shape;2642;g2c69a834bd9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3" name="Google Shape;2643;g2c69a834bd9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0"/>
              </a:spcAft>
              <a:buNone/>
            </a:pPr>
            <a:r>
              <a:t/>
            </a:r>
            <a:endParaRPr sz="1200">
              <a:solidFill>
                <a:schemeClr val="dk1"/>
              </a:solidFill>
              <a:latin typeface="Lato"/>
              <a:ea typeface="Lato"/>
              <a:cs typeface="Lato"/>
              <a:sym typeface="Lato"/>
            </a:endParaRPr>
          </a:p>
          <a:p>
            <a:pPr indent="0" lvl="0" marL="0" rtl="0" algn="l">
              <a:lnSpc>
                <a:spcPct val="115000"/>
              </a:lnSpc>
              <a:spcBef>
                <a:spcPts val="1500"/>
              </a:spcBef>
              <a:spcAft>
                <a:spcPts val="1500"/>
              </a:spcAft>
              <a:buClr>
                <a:schemeClr val="dk1"/>
              </a:buClr>
              <a:buSzPts val="1100"/>
              <a:buFont typeface="Arial"/>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5" name="Shape 2645"/>
        <p:cNvGrpSpPr/>
        <p:nvPr/>
      </p:nvGrpSpPr>
      <p:grpSpPr>
        <a:xfrm>
          <a:off x="0" y="0"/>
          <a:ext cx="0" cy="0"/>
          <a:chOff x="0" y="0"/>
          <a:chExt cx="0" cy="0"/>
        </a:xfrm>
      </p:grpSpPr>
      <p:sp>
        <p:nvSpPr>
          <p:cNvPr id="2646" name="Google Shape;2646;g2c1fce31e2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7" name="Google Shape;2647;g2c1fce31e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g2d122d8c1e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1" name="Google Shape;2651;g2d122d8c1e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2" name="Shape 2662"/>
        <p:cNvGrpSpPr/>
        <p:nvPr/>
      </p:nvGrpSpPr>
      <p:grpSpPr>
        <a:xfrm>
          <a:off x="0" y="0"/>
          <a:ext cx="0" cy="0"/>
          <a:chOff x="0" y="0"/>
          <a:chExt cx="0" cy="0"/>
        </a:xfrm>
      </p:grpSpPr>
      <p:sp>
        <p:nvSpPr>
          <p:cNvPr id="2663" name="Google Shape;2663;g2c262d9ce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4" name="Google Shape;2664;g2c262d9ce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6" name="Shape 2666"/>
        <p:cNvGrpSpPr/>
        <p:nvPr/>
      </p:nvGrpSpPr>
      <p:grpSpPr>
        <a:xfrm>
          <a:off x="0" y="0"/>
          <a:ext cx="0" cy="0"/>
          <a:chOff x="0" y="0"/>
          <a:chExt cx="0" cy="0"/>
        </a:xfrm>
      </p:grpSpPr>
      <p:sp>
        <p:nvSpPr>
          <p:cNvPr id="2667" name="Google Shape;2667;g2d1fb06a41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8" name="Google Shape;2668;g2d1fb06a41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Clr>
                <a:schemeClr val="dk1"/>
              </a:buClr>
              <a:buSzPts val="1100"/>
              <a:buFont typeface="Arial"/>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g2d1fb06a41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2" name="Google Shape;2672;g2d1fb06a41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g2c1fce31e2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3" name="Google Shape;2693;g2c1fce31e2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g2e7cc761a6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5" name="Google Shape;2325;g2e7cc761a6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5" name="Shape 2695"/>
        <p:cNvGrpSpPr/>
        <p:nvPr/>
      </p:nvGrpSpPr>
      <p:grpSpPr>
        <a:xfrm>
          <a:off x="0" y="0"/>
          <a:ext cx="0" cy="0"/>
          <a:chOff x="0" y="0"/>
          <a:chExt cx="0" cy="0"/>
        </a:xfrm>
      </p:grpSpPr>
      <p:sp>
        <p:nvSpPr>
          <p:cNvPr id="2696" name="Google Shape;2696;g2d122d8c1e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7" name="Google Shape;2697;g2d122d8c1e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9" name="Shape 2699"/>
        <p:cNvGrpSpPr/>
        <p:nvPr/>
      </p:nvGrpSpPr>
      <p:grpSpPr>
        <a:xfrm>
          <a:off x="0" y="0"/>
          <a:ext cx="0" cy="0"/>
          <a:chOff x="0" y="0"/>
          <a:chExt cx="0" cy="0"/>
        </a:xfrm>
      </p:grpSpPr>
      <p:sp>
        <p:nvSpPr>
          <p:cNvPr id="2700" name="Google Shape;2700;g2d122d8c1e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1" name="Google Shape;2701;g2d122d8c1e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7" name="Shape 2707"/>
        <p:cNvGrpSpPr/>
        <p:nvPr/>
      </p:nvGrpSpPr>
      <p:grpSpPr>
        <a:xfrm>
          <a:off x="0" y="0"/>
          <a:ext cx="0" cy="0"/>
          <a:chOff x="0" y="0"/>
          <a:chExt cx="0" cy="0"/>
        </a:xfrm>
      </p:grpSpPr>
      <p:sp>
        <p:nvSpPr>
          <p:cNvPr id="2708" name="Google Shape;2708;g2c1fce31e2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9" name="Google Shape;2709;g2c1fce31e2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g1ff5f73ef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3" name="Google Shape;2713;g1ff5f73ef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5" name="Shape 2715"/>
        <p:cNvGrpSpPr/>
        <p:nvPr/>
      </p:nvGrpSpPr>
      <p:grpSpPr>
        <a:xfrm>
          <a:off x="0" y="0"/>
          <a:ext cx="0" cy="0"/>
          <a:chOff x="0" y="0"/>
          <a:chExt cx="0" cy="0"/>
        </a:xfrm>
      </p:grpSpPr>
      <p:sp>
        <p:nvSpPr>
          <p:cNvPr id="2716" name="Google Shape;2716;g1ff5f73ef4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7" name="Google Shape;2717;g1ff5f73ef4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3" name="Shape 2723"/>
        <p:cNvGrpSpPr/>
        <p:nvPr/>
      </p:nvGrpSpPr>
      <p:grpSpPr>
        <a:xfrm>
          <a:off x="0" y="0"/>
          <a:ext cx="0" cy="0"/>
          <a:chOff x="0" y="0"/>
          <a:chExt cx="0" cy="0"/>
        </a:xfrm>
      </p:grpSpPr>
      <p:sp>
        <p:nvSpPr>
          <p:cNvPr id="2724" name="Google Shape;2724;g2d1fb06a419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5" name="Google Shape;2725;g2d1fb06a419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300"/>
              </a:spcBef>
              <a:spcAft>
                <a:spcPts val="0"/>
              </a:spcAft>
              <a:buClr>
                <a:schemeClr val="dk1"/>
              </a:buClr>
              <a:buSzPts val="11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g2d1fb06a419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9" name="Google Shape;2729;g2d1fb06a419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1" name="Shape 2731"/>
        <p:cNvGrpSpPr/>
        <p:nvPr/>
      </p:nvGrpSpPr>
      <p:grpSpPr>
        <a:xfrm>
          <a:off x="0" y="0"/>
          <a:ext cx="0" cy="0"/>
          <a:chOff x="0" y="0"/>
          <a:chExt cx="0" cy="0"/>
        </a:xfrm>
      </p:grpSpPr>
      <p:sp>
        <p:nvSpPr>
          <p:cNvPr id="2732" name="Google Shape;2732;g2c1fce31e2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3" name="Google Shape;2733;g2c1fce31e2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sz="1000">
              <a:solidFill>
                <a:schemeClr val="dk1"/>
              </a:solidFill>
              <a:latin typeface="Lato"/>
              <a:ea typeface="Lato"/>
              <a:cs typeface="Lato"/>
              <a:sym typeface="Lat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g1ff5f73ef4a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7" name="Google Shape;2737;g1ff5f73ef4a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9" name="Shape 2739"/>
        <p:cNvGrpSpPr/>
        <p:nvPr/>
      </p:nvGrpSpPr>
      <p:grpSpPr>
        <a:xfrm>
          <a:off x="0" y="0"/>
          <a:ext cx="0" cy="0"/>
          <a:chOff x="0" y="0"/>
          <a:chExt cx="0" cy="0"/>
        </a:xfrm>
      </p:grpSpPr>
      <p:sp>
        <p:nvSpPr>
          <p:cNvPr id="2740" name="Google Shape;2740;g1ff5f73ef4a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1" name="Google Shape;2741;g1ff5f73ef4a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7" name="Shape 2327"/>
        <p:cNvGrpSpPr/>
        <p:nvPr/>
      </p:nvGrpSpPr>
      <p:grpSpPr>
        <a:xfrm>
          <a:off x="0" y="0"/>
          <a:ext cx="0" cy="0"/>
          <a:chOff x="0" y="0"/>
          <a:chExt cx="0" cy="0"/>
        </a:xfrm>
      </p:grpSpPr>
      <p:sp>
        <p:nvSpPr>
          <p:cNvPr id="2328" name="Google Shape;2328;g2e853bf82c2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9" name="Google Shape;2329;g2e853bf82c2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3" name="Shape 2743"/>
        <p:cNvGrpSpPr/>
        <p:nvPr/>
      </p:nvGrpSpPr>
      <p:grpSpPr>
        <a:xfrm>
          <a:off x="0" y="0"/>
          <a:ext cx="0" cy="0"/>
          <a:chOff x="0" y="0"/>
          <a:chExt cx="0" cy="0"/>
        </a:xfrm>
      </p:grpSpPr>
      <p:sp>
        <p:nvSpPr>
          <p:cNvPr id="2744" name="Google Shape;2744;g2d122d8c1e9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5" name="Google Shape;2745;g2d122d8c1e9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Clr>
                <a:schemeClr val="dk1"/>
              </a:buClr>
              <a:buSzPts val="1100"/>
              <a:buFont typeface="Arial"/>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20305dfcc4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9" name="Google Shape;2749;g20305dfcc4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Clr>
                <a:schemeClr val="dk1"/>
              </a:buClr>
              <a:buSzPts val="1100"/>
              <a:buFont typeface="Arial"/>
              <a:buNone/>
            </a:pPr>
            <a:r>
              <a:t/>
            </a:r>
            <a:endParaRPr sz="1200">
              <a:solidFill>
                <a:srgbClr val="0D0D0D"/>
              </a:solidFill>
              <a:latin typeface="Lato"/>
              <a:ea typeface="Lato"/>
              <a:cs typeface="Lato"/>
              <a:sym typeface="Lat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1" name="Shape 2751"/>
        <p:cNvGrpSpPr/>
        <p:nvPr/>
      </p:nvGrpSpPr>
      <p:grpSpPr>
        <a:xfrm>
          <a:off x="0" y="0"/>
          <a:ext cx="0" cy="0"/>
          <a:chOff x="0" y="0"/>
          <a:chExt cx="0" cy="0"/>
        </a:xfrm>
      </p:grpSpPr>
      <p:sp>
        <p:nvSpPr>
          <p:cNvPr id="2752" name="Google Shape;2752;g2c1fce31e2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3" name="Google Shape;2753;g2c1fce31e2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latin typeface="Lato"/>
              <a:ea typeface="Lato"/>
              <a:cs typeface="Lato"/>
              <a:sym typeface="Lato"/>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2d1fb06a419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2d1fb06a41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g2d1fb06a419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5" name="Google Shape;2765;g2d1fb06a419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20305dfcc4a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3" name="Google Shape;2783;g20305dfcc4a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5" name="Shape 2785"/>
        <p:cNvGrpSpPr/>
        <p:nvPr/>
      </p:nvGrpSpPr>
      <p:grpSpPr>
        <a:xfrm>
          <a:off x="0" y="0"/>
          <a:ext cx="0" cy="0"/>
          <a:chOff x="0" y="0"/>
          <a:chExt cx="0" cy="0"/>
        </a:xfrm>
      </p:grpSpPr>
      <p:sp>
        <p:nvSpPr>
          <p:cNvPr id="2786" name="Google Shape;2786;g2c1fce31e2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7" name="Google Shape;2787;g2c1fce31e2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0"/>
              </a:spcBef>
              <a:spcAft>
                <a:spcPts val="1500"/>
              </a:spcAft>
              <a:buClr>
                <a:schemeClr val="dk1"/>
              </a:buClr>
              <a:buSzPts val="1100"/>
              <a:buFont typeface="Arial"/>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9" name="Shape 2789"/>
        <p:cNvGrpSpPr/>
        <p:nvPr/>
      </p:nvGrpSpPr>
      <p:grpSpPr>
        <a:xfrm>
          <a:off x="0" y="0"/>
          <a:ext cx="0" cy="0"/>
          <a:chOff x="0" y="0"/>
          <a:chExt cx="0" cy="0"/>
        </a:xfrm>
      </p:grpSpPr>
      <p:sp>
        <p:nvSpPr>
          <p:cNvPr id="2790" name="Google Shape;2790;g2d1fb06a419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1" name="Google Shape;2791;g2d1fb06a419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5" name="Shape 2805"/>
        <p:cNvGrpSpPr/>
        <p:nvPr/>
      </p:nvGrpSpPr>
      <p:grpSpPr>
        <a:xfrm>
          <a:off x="0" y="0"/>
          <a:ext cx="0" cy="0"/>
          <a:chOff x="0" y="0"/>
          <a:chExt cx="0" cy="0"/>
        </a:xfrm>
      </p:grpSpPr>
      <p:sp>
        <p:nvSpPr>
          <p:cNvPr id="2806" name="Google Shape;2806;g2d1fb06a419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7" name="Google Shape;2807;g2d1fb06a419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9" name="Shape 2809"/>
        <p:cNvGrpSpPr/>
        <p:nvPr/>
      </p:nvGrpSpPr>
      <p:grpSpPr>
        <a:xfrm>
          <a:off x="0" y="0"/>
          <a:ext cx="0" cy="0"/>
          <a:chOff x="0" y="0"/>
          <a:chExt cx="0" cy="0"/>
        </a:xfrm>
      </p:grpSpPr>
      <p:sp>
        <p:nvSpPr>
          <p:cNvPr id="2810" name="Google Shape;2810;g2d1fb06a419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1" name="Google Shape;2811;g2d1fb06a41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2ce825e38a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3" name="Google Shape;2333;g2ce825e38a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3" name="Shape 2813"/>
        <p:cNvGrpSpPr/>
        <p:nvPr/>
      </p:nvGrpSpPr>
      <p:grpSpPr>
        <a:xfrm>
          <a:off x="0" y="0"/>
          <a:ext cx="0" cy="0"/>
          <a:chOff x="0" y="0"/>
          <a:chExt cx="0" cy="0"/>
        </a:xfrm>
      </p:grpSpPr>
      <p:sp>
        <p:nvSpPr>
          <p:cNvPr id="2814" name="Google Shape;2814;g2d1fb06a419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5" name="Google Shape;2815;g2d1fb06a419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1" name="Shape 2821"/>
        <p:cNvGrpSpPr/>
        <p:nvPr/>
      </p:nvGrpSpPr>
      <p:grpSpPr>
        <a:xfrm>
          <a:off x="0" y="0"/>
          <a:ext cx="0" cy="0"/>
          <a:chOff x="0" y="0"/>
          <a:chExt cx="0" cy="0"/>
        </a:xfrm>
      </p:grpSpPr>
      <p:sp>
        <p:nvSpPr>
          <p:cNvPr id="2822" name="Google Shape;2822;g2d1fb06a419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3" name="Google Shape;2823;g2d1fb06a419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300"/>
              </a:spcBef>
              <a:spcAft>
                <a:spcPts val="0"/>
              </a:spcAft>
              <a:buClr>
                <a:schemeClr val="dk1"/>
              </a:buClr>
              <a:buSzPts val="1100"/>
              <a:buFont typeface="Arial"/>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2d1fb06a419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2d1fb06a419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2c1fce31e2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1" name="Google Shape;2831;g2c1fce31e2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t/>
            </a:r>
            <a:endParaRPr sz="1000">
              <a:solidFill>
                <a:schemeClr val="dk1"/>
              </a:solidFill>
              <a:latin typeface="Lato"/>
              <a:ea typeface="Lato"/>
              <a:cs typeface="Lato"/>
              <a:sym typeface="Lato"/>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g20305dfcc4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5" name="Google Shape;2835;g20305dfcc4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g2d122d8c1e9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9" name="Google Shape;2839;g2d122d8c1e9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1" name="Shape 2841"/>
        <p:cNvGrpSpPr/>
        <p:nvPr/>
      </p:nvGrpSpPr>
      <p:grpSpPr>
        <a:xfrm>
          <a:off x="0" y="0"/>
          <a:ext cx="0" cy="0"/>
          <a:chOff x="0" y="0"/>
          <a:chExt cx="0" cy="0"/>
        </a:xfrm>
      </p:grpSpPr>
      <p:sp>
        <p:nvSpPr>
          <p:cNvPr id="2842" name="Google Shape;2842;g2e08e2e7d8b_0_4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3" name="Google Shape;2843;g2e08e2e7d8b_0_4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20306807c2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20306807c2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g2c1fce31e2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1" name="Google Shape;2851;g2c1fce31e2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434343"/>
              </a:solidFill>
              <a:latin typeface="Lato"/>
              <a:ea typeface="Lato"/>
              <a:cs typeface="Lato"/>
              <a:sym typeface="Lato"/>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3" name="Shape 2853"/>
        <p:cNvGrpSpPr/>
        <p:nvPr/>
      </p:nvGrpSpPr>
      <p:grpSpPr>
        <a:xfrm>
          <a:off x="0" y="0"/>
          <a:ext cx="0" cy="0"/>
          <a:chOff x="0" y="0"/>
          <a:chExt cx="0" cy="0"/>
        </a:xfrm>
      </p:grpSpPr>
      <p:sp>
        <p:nvSpPr>
          <p:cNvPr id="2854" name="Google Shape;2854;g2e08e2e7d8b_0_4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5" name="Google Shape;2855;g2e08e2e7d8b_0_4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g2ce825e38a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4" name="Google Shape;2354;g2ce825e38a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0" name="Shape 2860"/>
        <p:cNvGrpSpPr/>
        <p:nvPr/>
      </p:nvGrpSpPr>
      <p:grpSpPr>
        <a:xfrm>
          <a:off x="0" y="0"/>
          <a:ext cx="0" cy="0"/>
          <a:chOff x="0" y="0"/>
          <a:chExt cx="0" cy="0"/>
        </a:xfrm>
      </p:grpSpPr>
      <p:sp>
        <p:nvSpPr>
          <p:cNvPr id="2861" name="Google Shape;2861;g2e08e2e7d8b_0_4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2" name="Google Shape;2862;g2e08e2e7d8b_0_4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7" name="Shape 2867"/>
        <p:cNvGrpSpPr/>
        <p:nvPr/>
      </p:nvGrpSpPr>
      <p:grpSpPr>
        <a:xfrm>
          <a:off x="0" y="0"/>
          <a:ext cx="0" cy="0"/>
          <a:chOff x="0" y="0"/>
          <a:chExt cx="0" cy="0"/>
        </a:xfrm>
      </p:grpSpPr>
      <p:sp>
        <p:nvSpPr>
          <p:cNvPr id="2868" name="Google Shape;2868;g2e08e2e7d8b_0_4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9" name="Google Shape;2869;g2e08e2e7d8b_0_4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4" name="Shape 2874"/>
        <p:cNvGrpSpPr/>
        <p:nvPr/>
      </p:nvGrpSpPr>
      <p:grpSpPr>
        <a:xfrm>
          <a:off x="0" y="0"/>
          <a:ext cx="0" cy="0"/>
          <a:chOff x="0" y="0"/>
          <a:chExt cx="0" cy="0"/>
        </a:xfrm>
      </p:grpSpPr>
      <p:sp>
        <p:nvSpPr>
          <p:cNvPr id="2875" name="Google Shape;2875;g2e08e2e7d8b_0_4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6" name="Google Shape;2876;g2e08e2e7d8b_0_4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1" name="Shape 2881"/>
        <p:cNvGrpSpPr/>
        <p:nvPr/>
      </p:nvGrpSpPr>
      <p:grpSpPr>
        <a:xfrm>
          <a:off x="0" y="0"/>
          <a:ext cx="0" cy="0"/>
          <a:chOff x="0" y="0"/>
          <a:chExt cx="0" cy="0"/>
        </a:xfrm>
      </p:grpSpPr>
      <p:sp>
        <p:nvSpPr>
          <p:cNvPr id="2882" name="Google Shape;2882;g2e08e2e7d8b_0_4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3" name="Google Shape;2883;g2e08e2e7d8b_0_4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5" name="Shape 2895"/>
        <p:cNvGrpSpPr/>
        <p:nvPr/>
      </p:nvGrpSpPr>
      <p:grpSpPr>
        <a:xfrm>
          <a:off x="0" y="0"/>
          <a:ext cx="0" cy="0"/>
          <a:chOff x="0" y="0"/>
          <a:chExt cx="0" cy="0"/>
        </a:xfrm>
      </p:grpSpPr>
      <p:sp>
        <p:nvSpPr>
          <p:cNvPr id="2896" name="Google Shape;2896;g2e08e2e7d8b_0_4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7" name="Google Shape;2897;g2e08e2e7d8b_0_4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5" name="Shape 2905"/>
        <p:cNvGrpSpPr/>
        <p:nvPr/>
      </p:nvGrpSpPr>
      <p:grpSpPr>
        <a:xfrm>
          <a:off x="0" y="0"/>
          <a:ext cx="0" cy="0"/>
          <a:chOff x="0" y="0"/>
          <a:chExt cx="0" cy="0"/>
        </a:xfrm>
      </p:grpSpPr>
      <p:sp>
        <p:nvSpPr>
          <p:cNvPr id="2906" name="Google Shape;2906;g2e08e2e7d8b_0_4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7" name="Google Shape;2907;g2e08e2e7d8b_0_4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0" name="Shape 2940"/>
        <p:cNvGrpSpPr/>
        <p:nvPr/>
      </p:nvGrpSpPr>
      <p:grpSpPr>
        <a:xfrm>
          <a:off x="0" y="0"/>
          <a:ext cx="0" cy="0"/>
          <a:chOff x="0" y="0"/>
          <a:chExt cx="0" cy="0"/>
        </a:xfrm>
      </p:grpSpPr>
      <p:sp>
        <p:nvSpPr>
          <p:cNvPr id="2941" name="Google Shape;2941;g2e08e2e7d8b_0_4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2" name="Google Shape;2942;g2e08e2e7d8b_0_4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2e08e2e7d8b_0_4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7" name="Google Shape;2967;g2e08e2e7d8b_0_4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4" name="Shape 2974"/>
        <p:cNvGrpSpPr/>
        <p:nvPr/>
      </p:nvGrpSpPr>
      <p:grpSpPr>
        <a:xfrm>
          <a:off x="0" y="0"/>
          <a:ext cx="0" cy="0"/>
          <a:chOff x="0" y="0"/>
          <a:chExt cx="0" cy="0"/>
        </a:xfrm>
      </p:grpSpPr>
      <p:sp>
        <p:nvSpPr>
          <p:cNvPr id="2975" name="Google Shape;2975;g2e08e2e7d8b_0_4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6" name="Google Shape;2976;g2e08e2e7d8b_0_4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e08e2e7d8b_0_4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e08e2e7d8b_0_4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55.png"/><Relationship Id="rId4" Type="http://schemas.openxmlformats.org/officeDocument/2006/relationships/image" Target="../media/image162.png"/><Relationship Id="rId9" Type="http://schemas.openxmlformats.org/officeDocument/2006/relationships/image" Target="../media/image86.png"/><Relationship Id="rId5" Type="http://schemas.openxmlformats.org/officeDocument/2006/relationships/image" Target="../media/image163.png"/><Relationship Id="rId6" Type="http://schemas.openxmlformats.org/officeDocument/2006/relationships/image" Target="../media/image161.png"/><Relationship Id="rId7" Type="http://schemas.openxmlformats.org/officeDocument/2006/relationships/image" Target="../media/image52.png"/><Relationship Id="rId8" Type="http://schemas.openxmlformats.org/officeDocument/2006/relationships/image" Target="../media/image51.png"/></Relationships>
</file>

<file path=ppt/slideLayouts/_rels/slideLayout146.xml.rels><?xml version="1.0" encoding="UTF-8" standalone="yes"?><Relationships xmlns="http://schemas.openxmlformats.org/package/2006/relationships"><Relationship Id="rId40" Type="http://schemas.openxmlformats.org/officeDocument/2006/relationships/image" Target="../media/image93.png"/><Relationship Id="rId20" Type="http://schemas.openxmlformats.org/officeDocument/2006/relationships/image" Target="../media/image67.png"/><Relationship Id="rId41" Type="http://schemas.openxmlformats.org/officeDocument/2006/relationships/image" Target="../media/image99.png"/><Relationship Id="rId22" Type="http://schemas.openxmlformats.org/officeDocument/2006/relationships/image" Target="../media/image36.png"/><Relationship Id="rId21" Type="http://schemas.openxmlformats.org/officeDocument/2006/relationships/image" Target="../media/image68.png"/><Relationship Id="rId24" Type="http://schemas.openxmlformats.org/officeDocument/2006/relationships/image" Target="../media/image69.png"/><Relationship Id="rId23" Type="http://schemas.openxmlformats.org/officeDocument/2006/relationships/image" Target="../media/image74.png"/><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64.png"/><Relationship Id="rId26" Type="http://schemas.openxmlformats.org/officeDocument/2006/relationships/image" Target="../media/image82.png"/><Relationship Id="rId25" Type="http://schemas.openxmlformats.org/officeDocument/2006/relationships/image" Target="../media/image78.png"/><Relationship Id="rId28" Type="http://schemas.openxmlformats.org/officeDocument/2006/relationships/image" Target="../media/image77.png"/><Relationship Id="rId27"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87.png"/><Relationship Id="rId29" Type="http://schemas.openxmlformats.org/officeDocument/2006/relationships/image" Target="../media/image79.png"/><Relationship Id="rId7" Type="http://schemas.openxmlformats.org/officeDocument/2006/relationships/image" Target="../media/image57.png"/><Relationship Id="rId8" Type="http://schemas.openxmlformats.org/officeDocument/2006/relationships/image" Target="../media/image58.png"/><Relationship Id="rId31" Type="http://schemas.openxmlformats.org/officeDocument/2006/relationships/image" Target="../media/image90.jpg"/><Relationship Id="rId30" Type="http://schemas.openxmlformats.org/officeDocument/2006/relationships/image" Target="../media/image80.png"/><Relationship Id="rId11" Type="http://schemas.openxmlformats.org/officeDocument/2006/relationships/image" Target="../media/image61.png"/><Relationship Id="rId33" Type="http://schemas.openxmlformats.org/officeDocument/2006/relationships/image" Target="../media/image84.png"/><Relationship Id="rId10" Type="http://schemas.openxmlformats.org/officeDocument/2006/relationships/image" Target="../media/image59.png"/><Relationship Id="rId32" Type="http://schemas.openxmlformats.org/officeDocument/2006/relationships/image" Target="../media/image81.png"/><Relationship Id="rId13" Type="http://schemas.openxmlformats.org/officeDocument/2006/relationships/image" Target="../media/image63.jpg"/><Relationship Id="rId35" Type="http://schemas.openxmlformats.org/officeDocument/2006/relationships/image" Target="../media/image88.png"/><Relationship Id="rId12" Type="http://schemas.openxmlformats.org/officeDocument/2006/relationships/image" Target="../media/image60.png"/><Relationship Id="rId34" Type="http://schemas.openxmlformats.org/officeDocument/2006/relationships/image" Target="../media/image126.png"/><Relationship Id="rId15" Type="http://schemas.openxmlformats.org/officeDocument/2006/relationships/image" Target="../media/image72.png"/><Relationship Id="rId37" Type="http://schemas.openxmlformats.org/officeDocument/2006/relationships/image" Target="../media/image85.png"/><Relationship Id="rId14" Type="http://schemas.openxmlformats.org/officeDocument/2006/relationships/image" Target="../media/image62.png"/><Relationship Id="rId36" Type="http://schemas.openxmlformats.org/officeDocument/2006/relationships/image" Target="../media/image98.jpg"/><Relationship Id="rId17" Type="http://schemas.openxmlformats.org/officeDocument/2006/relationships/image" Target="../media/image73.png"/><Relationship Id="rId39" Type="http://schemas.openxmlformats.org/officeDocument/2006/relationships/image" Target="../media/image83.png"/><Relationship Id="rId16" Type="http://schemas.openxmlformats.org/officeDocument/2006/relationships/image" Target="../media/image65.jpg"/><Relationship Id="rId38" Type="http://schemas.openxmlformats.org/officeDocument/2006/relationships/image" Target="../media/image89.png"/><Relationship Id="rId19" Type="http://schemas.openxmlformats.org/officeDocument/2006/relationships/image" Target="../media/image71.png"/><Relationship Id="rId18" Type="http://schemas.openxmlformats.org/officeDocument/2006/relationships/image" Target="../media/image66.png"/></Relationships>
</file>

<file path=ppt/slideLayouts/_rels/slideLayout147.xml.rels><?xml version="1.0" encoding="UTF-8" standalone="yes"?><Relationships xmlns="http://schemas.openxmlformats.org/package/2006/relationships"><Relationship Id="rId20" Type="http://schemas.openxmlformats.org/officeDocument/2006/relationships/image" Target="../media/image79.png"/><Relationship Id="rId22" Type="http://schemas.openxmlformats.org/officeDocument/2006/relationships/image" Target="../media/image81.png"/><Relationship Id="rId21" Type="http://schemas.openxmlformats.org/officeDocument/2006/relationships/image" Target="../media/image94.png"/><Relationship Id="rId24" Type="http://schemas.openxmlformats.org/officeDocument/2006/relationships/image" Target="../media/image84.png"/><Relationship Id="rId23" Type="http://schemas.openxmlformats.org/officeDocument/2006/relationships/image" Target="../media/image91.png"/><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72.png"/><Relationship Id="rId26" Type="http://schemas.openxmlformats.org/officeDocument/2006/relationships/image" Target="../media/image88.png"/><Relationship Id="rId25" Type="http://schemas.openxmlformats.org/officeDocument/2006/relationships/image" Target="../media/image126.png"/><Relationship Id="rId28" Type="http://schemas.openxmlformats.org/officeDocument/2006/relationships/image" Target="../media/image85.png"/><Relationship Id="rId27" Type="http://schemas.openxmlformats.org/officeDocument/2006/relationships/image" Target="../media/image98.jpg"/><Relationship Id="rId5" Type="http://schemas.openxmlformats.org/officeDocument/2006/relationships/image" Target="../media/image87.png"/><Relationship Id="rId6" Type="http://schemas.openxmlformats.org/officeDocument/2006/relationships/image" Target="../media/image58.png"/><Relationship Id="rId29" Type="http://schemas.openxmlformats.org/officeDocument/2006/relationships/image" Target="../media/image100.png"/><Relationship Id="rId7" Type="http://schemas.openxmlformats.org/officeDocument/2006/relationships/image" Target="../media/image59.png"/><Relationship Id="rId8" Type="http://schemas.openxmlformats.org/officeDocument/2006/relationships/image" Target="../media/image61.png"/><Relationship Id="rId31" Type="http://schemas.openxmlformats.org/officeDocument/2006/relationships/image" Target="../media/image97.png"/><Relationship Id="rId30" Type="http://schemas.openxmlformats.org/officeDocument/2006/relationships/image" Target="../media/image89.png"/><Relationship Id="rId11" Type="http://schemas.openxmlformats.org/officeDocument/2006/relationships/image" Target="../media/image71.png"/><Relationship Id="rId33" Type="http://schemas.openxmlformats.org/officeDocument/2006/relationships/image" Target="../media/image104.png"/><Relationship Id="rId10" Type="http://schemas.openxmlformats.org/officeDocument/2006/relationships/image" Target="../media/image66.png"/><Relationship Id="rId32" Type="http://schemas.openxmlformats.org/officeDocument/2006/relationships/image" Target="../media/image96.png"/><Relationship Id="rId13" Type="http://schemas.openxmlformats.org/officeDocument/2006/relationships/image" Target="../media/image92.png"/><Relationship Id="rId12" Type="http://schemas.openxmlformats.org/officeDocument/2006/relationships/image" Target="../media/image95.png"/><Relationship Id="rId34" Type="http://schemas.openxmlformats.org/officeDocument/2006/relationships/image" Target="../media/image103.png"/><Relationship Id="rId15" Type="http://schemas.openxmlformats.org/officeDocument/2006/relationships/image" Target="../media/image36.png"/><Relationship Id="rId14" Type="http://schemas.openxmlformats.org/officeDocument/2006/relationships/image" Target="../media/image68.png"/><Relationship Id="rId17" Type="http://schemas.openxmlformats.org/officeDocument/2006/relationships/image" Target="../media/image78.png"/><Relationship Id="rId16" Type="http://schemas.openxmlformats.org/officeDocument/2006/relationships/image" Target="../media/image74.png"/><Relationship Id="rId19" Type="http://schemas.openxmlformats.org/officeDocument/2006/relationships/image" Target="../media/image77.png"/><Relationship Id="rId18" Type="http://schemas.openxmlformats.org/officeDocument/2006/relationships/image" Target="../media/image7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54.png"/><Relationship Id="rId4" Type="http://schemas.openxmlformats.org/officeDocument/2006/relationships/image" Target="../media/image58.png"/><Relationship Id="rId9" Type="http://schemas.openxmlformats.org/officeDocument/2006/relationships/image" Target="../media/image105.png"/><Relationship Id="rId5" Type="http://schemas.openxmlformats.org/officeDocument/2006/relationships/image" Target="../media/image59.png"/><Relationship Id="rId6" Type="http://schemas.openxmlformats.org/officeDocument/2006/relationships/image" Target="../media/image61.png"/><Relationship Id="rId7" Type="http://schemas.openxmlformats.org/officeDocument/2006/relationships/image" Target="../media/image102.png"/><Relationship Id="rId8" Type="http://schemas.openxmlformats.org/officeDocument/2006/relationships/image" Target="../media/image95.png"/><Relationship Id="rId11" Type="http://schemas.openxmlformats.org/officeDocument/2006/relationships/image" Target="../media/image101.jpg"/><Relationship Id="rId10" Type="http://schemas.openxmlformats.org/officeDocument/2006/relationships/image" Target="../media/image36.png"/><Relationship Id="rId13" Type="http://schemas.openxmlformats.org/officeDocument/2006/relationships/image" Target="../media/image107.png"/><Relationship Id="rId12" Type="http://schemas.openxmlformats.org/officeDocument/2006/relationships/image" Target="../media/image106.png"/><Relationship Id="rId15" Type="http://schemas.openxmlformats.org/officeDocument/2006/relationships/image" Target="../media/image110.jpg"/><Relationship Id="rId14" Type="http://schemas.openxmlformats.org/officeDocument/2006/relationships/image" Target="../media/image111.jpg"/><Relationship Id="rId17" Type="http://schemas.openxmlformats.org/officeDocument/2006/relationships/image" Target="../media/image117.png"/><Relationship Id="rId16" Type="http://schemas.openxmlformats.org/officeDocument/2006/relationships/image" Target="../media/image108.png"/></Relationships>
</file>

<file path=ppt/slideLayouts/_rels/slideLayout149.xml.rels><?xml version="1.0" encoding="UTF-8" standalone="yes"?><Relationships xmlns="http://schemas.openxmlformats.org/package/2006/relationships"><Relationship Id="rId20" Type="http://schemas.openxmlformats.org/officeDocument/2006/relationships/image" Target="../media/image113.png"/><Relationship Id="rId22" Type="http://schemas.openxmlformats.org/officeDocument/2006/relationships/image" Target="../media/image112.png"/><Relationship Id="rId21" Type="http://schemas.openxmlformats.org/officeDocument/2006/relationships/image" Target="../media/image89.png"/><Relationship Id="rId24" Type="http://schemas.openxmlformats.org/officeDocument/2006/relationships/image" Target="../media/image114.png"/><Relationship Id="rId23" Type="http://schemas.openxmlformats.org/officeDocument/2006/relationships/image" Target="../media/image118.jpg"/><Relationship Id="rId1" Type="http://schemas.openxmlformats.org/officeDocument/2006/relationships/slideMaster" Target="../slideMasters/slideMaster3.xml"/><Relationship Id="rId2" Type="http://schemas.openxmlformats.org/officeDocument/2006/relationships/image" Target="../media/image76.png"/><Relationship Id="rId3" Type="http://schemas.openxmlformats.org/officeDocument/2006/relationships/image" Target="../media/image57.png"/><Relationship Id="rId4" Type="http://schemas.openxmlformats.org/officeDocument/2006/relationships/image" Target="../media/image64.png"/><Relationship Id="rId9" Type="http://schemas.openxmlformats.org/officeDocument/2006/relationships/image" Target="../media/image109.png"/><Relationship Id="rId26" Type="http://schemas.openxmlformats.org/officeDocument/2006/relationships/image" Target="../media/image115.png"/><Relationship Id="rId25" Type="http://schemas.openxmlformats.org/officeDocument/2006/relationships/image" Target="../media/image116.png"/><Relationship Id="rId28" Type="http://schemas.openxmlformats.org/officeDocument/2006/relationships/image" Target="../media/image108.png"/><Relationship Id="rId27" Type="http://schemas.openxmlformats.org/officeDocument/2006/relationships/image" Target="../media/image121.jpg"/><Relationship Id="rId5" Type="http://schemas.openxmlformats.org/officeDocument/2006/relationships/image" Target="../media/image60.png"/><Relationship Id="rId6" Type="http://schemas.openxmlformats.org/officeDocument/2006/relationships/image" Target="../media/image63.jpg"/><Relationship Id="rId29" Type="http://schemas.openxmlformats.org/officeDocument/2006/relationships/image" Target="../media/image120.png"/><Relationship Id="rId7" Type="http://schemas.openxmlformats.org/officeDocument/2006/relationships/image" Target="../media/image65.jpg"/><Relationship Id="rId8" Type="http://schemas.openxmlformats.org/officeDocument/2006/relationships/image" Target="../media/image73.png"/><Relationship Id="rId11" Type="http://schemas.openxmlformats.org/officeDocument/2006/relationships/image" Target="../media/image68.png"/><Relationship Id="rId10" Type="http://schemas.openxmlformats.org/officeDocument/2006/relationships/image" Target="../media/image67.png"/><Relationship Id="rId13" Type="http://schemas.openxmlformats.org/officeDocument/2006/relationships/image" Target="../media/image69.png"/><Relationship Id="rId12" Type="http://schemas.openxmlformats.org/officeDocument/2006/relationships/image" Target="../media/image36.png"/><Relationship Id="rId15" Type="http://schemas.openxmlformats.org/officeDocument/2006/relationships/image" Target="../media/image80.png"/><Relationship Id="rId14" Type="http://schemas.openxmlformats.org/officeDocument/2006/relationships/image" Target="../media/image82.png"/><Relationship Id="rId17" Type="http://schemas.openxmlformats.org/officeDocument/2006/relationships/image" Target="../media/image83.png"/><Relationship Id="rId16" Type="http://schemas.openxmlformats.org/officeDocument/2006/relationships/image" Target="../media/image90.jpg"/><Relationship Id="rId19" Type="http://schemas.openxmlformats.org/officeDocument/2006/relationships/image" Target="../media/image99.png"/><Relationship Id="rId18" Type="http://schemas.openxmlformats.org/officeDocument/2006/relationships/image" Target="../media/image9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0.png"/><Relationship Id="rId3" Type="http://schemas.openxmlformats.org/officeDocument/2006/relationships/image" Target="../media/image129.png"/><Relationship Id="rId4" Type="http://schemas.openxmlformats.org/officeDocument/2006/relationships/image" Target="../media/image13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7.png"/><Relationship Id="rId3" Type="http://schemas.openxmlformats.org/officeDocument/2006/relationships/image" Target="../media/image132.png"/><Relationship Id="rId4" Type="http://schemas.openxmlformats.org/officeDocument/2006/relationships/image" Target="../media/image122.png"/><Relationship Id="rId9" Type="http://schemas.openxmlformats.org/officeDocument/2006/relationships/image" Target="../media/image128.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7.png"/><Relationship Id="rId8" Type="http://schemas.openxmlformats.org/officeDocument/2006/relationships/image" Target="../media/image125.png"/><Relationship Id="rId10" Type="http://schemas.openxmlformats.org/officeDocument/2006/relationships/image" Target="../media/image13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4.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9.png"/><Relationship Id="rId6" Type="http://schemas.openxmlformats.org/officeDocument/2006/relationships/image" Target="../media/image138.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6.png"/><Relationship Id="rId3" Type="http://schemas.openxmlformats.org/officeDocument/2006/relationships/image" Target="../media/image140.png"/><Relationship Id="rId4" Type="http://schemas.openxmlformats.org/officeDocument/2006/relationships/image" Target="../media/image14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5.jpg"/><Relationship Id="rId3" Type="http://schemas.openxmlformats.org/officeDocument/2006/relationships/image" Target="../media/image146.png"/><Relationship Id="rId4" Type="http://schemas.openxmlformats.org/officeDocument/2006/relationships/image" Target="../media/image14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5.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9.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5.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2.png"/><Relationship Id="rId3" Type="http://schemas.openxmlformats.org/officeDocument/2006/relationships/image" Target="../media/image151.png"/><Relationship Id="rId4" Type="http://schemas.openxmlformats.org/officeDocument/2006/relationships/image" Target="../media/image15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158.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0.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2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1.png"/><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mailto:anders.g.andersson@gmail.com" TargetMode="External"/><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2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2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2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 Id="rId4"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 Id="rId4" Type="http://schemas.openxmlformats.org/officeDocument/2006/relationships/image" Target="../media/image3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0.png"/><Relationship Id="rId4" Type="http://schemas.openxmlformats.org/officeDocument/2006/relationships/image" Target="../media/image3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11" name="Google Shape;11;p2"/>
          <p:cNvSpPr txBox="1"/>
          <p:nvPr/>
        </p:nvSpPr>
        <p:spPr>
          <a:xfrm>
            <a:off x="281100" y="3613200"/>
            <a:ext cx="8581800" cy="4539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lang="sv">
                <a:solidFill>
                  <a:schemeClr val="dk2"/>
                </a:solidFill>
              </a:rPr>
              <a:t>Arbetsboken är ko</a:t>
            </a:r>
            <a:r>
              <a:rPr lang="sv">
                <a:solidFill>
                  <a:schemeClr val="dk2"/>
                </a:solidFill>
              </a:rPr>
              <a:t>pplad till teorin i</a:t>
            </a:r>
            <a:r>
              <a:rPr lang="sv">
                <a:solidFill>
                  <a:schemeClr val="dk2"/>
                </a:solidFill>
              </a:rPr>
              <a:t> grund</a:t>
            </a:r>
            <a:r>
              <a:rPr lang="sv">
                <a:solidFill>
                  <a:schemeClr val="dk2"/>
                </a:solidFill>
              </a:rPr>
              <a:t>kursen</a:t>
            </a:r>
            <a:r>
              <a:rPr lang="sv">
                <a:solidFill>
                  <a:schemeClr val="dk2"/>
                </a:solidFill>
              </a:rPr>
              <a:t> på hemsidan</a:t>
            </a:r>
            <a:endParaRPr>
              <a:solidFill>
                <a:schemeClr val="dk2"/>
              </a:solidFill>
            </a:endParaRPr>
          </a:p>
        </p:txBody>
      </p:sp>
      <p:sp>
        <p:nvSpPr>
          <p:cNvPr id="12" name="Google Shape;12;p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3" name="Google Shape;13;p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 name="Google Shape;14;p2"/>
          <p:cNvSpPr/>
          <p:nvPr/>
        </p:nvSpPr>
        <p:spPr>
          <a:xfrm>
            <a:off x="281100" y="3434750"/>
            <a:ext cx="1392000" cy="79500"/>
          </a:xfrm>
          <a:prstGeom prst="rect">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 name="Google Shape;15;p2"/>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16" name="Google Shape;16;p2"/>
          <p:cNvSpPr/>
          <p:nvPr/>
        </p:nvSpPr>
        <p:spPr>
          <a:xfrm>
            <a:off x="1719063" y="3434750"/>
            <a:ext cx="1392000" cy="79500"/>
          </a:xfrm>
          <a:prstGeom prst="rect">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 name="Google Shape;17;p2"/>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18" name="Google Shape;18;p2"/>
          <p:cNvSpPr/>
          <p:nvPr/>
        </p:nvSpPr>
        <p:spPr>
          <a:xfrm>
            <a:off x="3157038" y="3434750"/>
            <a:ext cx="1392000" cy="79500"/>
          </a:xfrm>
          <a:prstGeom prst="rect">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 name="Google Shape;19;p2"/>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20" name="Google Shape;20;p2"/>
          <p:cNvSpPr/>
          <p:nvPr/>
        </p:nvSpPr>
        <p:spPr>
          <a:xfrm>
            <a:off x="4595013" y="3434750"/>
            <a:ext cx="1392000" cy="79500"/>
          </a:xfrm>
          <a:prstGeom prst="rect">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 name="Google Shape;21;p2"/>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22" name="Google Shape;22;p2"/>
          <p:cNvSpPr/>
          <p:nvPr/>
        </p:nvSpPr>
        <p:spPr>
          <a:xfrm>
            <a:off x="6032988" y="3432425"/>
            <a:ext cx="1392000" cy="79500"/>
          </a:xfrm>
          <a:prstGeom prst="rect">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 name="Google Shape;23;p2"/>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24" name="Google Shape;24;p2"/>
          <p:cNvSpPr/>
          <p:nvPr/>
        </p:nvSpPr>
        <p:spPr>
          <a:xfrm>
            <a:off x="7470988" y="3432425"/>
            <a:ext cx="1392000" cy="79500"/>
          </a:xfrm>
          <a:prstGeom prst="rect">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 name="Google Shape;25;p2"/>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26" name="Google Shape;26;p2"/>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1">
  <p:cSld name="TITLE_AND_BODY_81">
    <p:spTree>
      <p:nvGrpSpPr>
        <p:cNvPr id="155" name="Shape 155"/>
        <p:cNvGrpSpPr/>
        <p:nvPr/>
      </p:nvGrpSpPr>
      <p:grpSpPr>
        <a:xfrm>
          <a:off x="0" y="0"/>
          <a:ext cx="0" cy="0"/>
          <a:chOff x="0" y="0"/>
          <a:chExt cx="0" cy="0"/>
        </a:xfrm>
      </p:grpSpPr>
      <p:sp>
        <p:nvSpPr>
          <p:cNvPr id="156" name="Google Shape;156;p11"/>
          <p:cNvSpPr/>
          <p:nvPr/>
        </p:nvSpPr>
        <p:spPr>
          <a:xfrm>
            <a:off x="5237102" y="1364125"/>
            <a:ext cx="3139800" cy="3114900"/>
          </a:xfrm>
          <a:prstGeom prst="ellipse">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58" name="Google Shape;158;p1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59" name="Google Shape;159;p1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60" name="Google Shape;160;p11"/>
          <p:cNvSpPr txBox="1"/>
          <p:nvPr/>
        </p:nvSpPr>
        <p:spPr>
          <a:xfrm>
            <a:off x="456400" y="1291850"/>
            <a:ext cx="42060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rPr>
              <a:t>Skapa en strukturerad plan som tydligt visar steg som behöver tas för att implementera designlösningarna och driva projektet framåt. </a:t>
            </a:r>
            <a:br>
              <a:rPr lang="sv" sz="1000">
                <a:solidFill>
                  <a:srgbClr val="434343"/>
                </a:solidFill>
              </a:rPr>
            </a:br>
            <a:endParaRPr b="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chemeClr val="dk2"/>
                </a:solidFill>
              </a:rPr>
              <a:t>Bjud in personer som som kan vara viktiga att ha med sig i det fortsatta arbetet framåt. Låt dem ta del av din rapport innan ni gör övningen. (Du kan också testa att göra övningen själv)</a:t>
            </a:r>
            <a:br>
              <a:rPr b="1" lang="sv" sz="1000">
                <a:solidFill>
                  <a:schemeClr val="dk2"/>
                </a:solidFill>
              </a:rPr>
            </a:br>
            <a:br>
              <a:rPr b="1" lang="sv" sz="1000">
                <a:solidFill>
                  <a:schemeClr val="dk2"/>
                </a:solidFill>
              </a:rPr>
            </a:br>
            <a:r>
              <a:rPr b="1" lang="sv" sz="1000">
                <a:solidFill>
                  <a:schemeClr val="dk2"/>
                </a:solidFill>
              </a:rPr>
              <a:t>2. </a:t>
            </a:r>
            <a:r>
              <a:rPr lang="sv" sz="1000">
                <a:solidFill>
                  <a:srgbClr val="434343"/>
                </a:solidFill>
              </a:rPr>
              <a:t>Lista tillsammans eller själv de stora milstolparna och aktiviteterna som krävs för att implementera designlösningarna (Här kan man ta en titt på rekommendationerna för att se vad som står skrivet där). </a:t>
            </a:r>
            <a:endParaRPr sz="1000">
              <a:solidFill>
                <a:srgbClr val="434343"/>
              </a:solidFill>
            </a:endParaRPr>
          </a:p>
          <a:p>
            <a:pPr indent="0" lvl="0" marL="0" rtl="0" algn="l">
              <a:lnSpc>
                <a:spcPct val="115000"/>
              </a:lnSpc>
              <a:spcBef>
                <a:spcPts val="1600"/>
              </a:spcBef>
              <a:spcAft>
                <a:spcPts val="0"/>
              </a:spcAft>
              <a:buNone/>
            </a:pPr>
            <a:r>
              <a:rPr b="1" lang="sv" sz="1000">
                <a:solidFill>
                  <a:srgbClr val="434343"/>
                </a:solidFill>
              </a:rPr>
              <a:t>3.</a:t>
            </a:r>
            <a:r>
              <a:rPr lang="sv" sz="1000">
                <a:solidFill>
                  <a:srgbClr val="434343"/>
                </a:solidFill>
              </a:rPr>
              <a:t> Bestäm tidsramarna du vill arbeta med. I exemplet har vi valt att visa “På kort sikt” och “På längre sikt”</a:t>
            </a:r>
            <a:endParaRPr sz="1000">
              <a:solidFill>
                <a:srgbClr val="434343"/>
              </a:solidFill>
            </a:endParaRPr>
          </a:p>
          <a:p>
            <a:pPr indent="0" lvl="0" marL="0" rtl="0" algn="l">
              <a:lnSpc>
                <a:spcPct val="115000"/>
              </a:lnSpc>
              <a:spcBef>
                <a:spcPts val="1600"/>
              </a:spcBef>
              <a:spcAft>
                <a:spcPts val="1600"/>
              </a:spcAft>
              <a:buNone/>
            </a:pPr>
            <a:r>
              <a:rPr b="1" lang="sv" sz="1000">
                <a:solidFill>
                  <a:srgbClr val="434343"/>
                </a:solidFill>
              </a:rPr>
              <a:t>4. </a:t>
            </a:r>
            <a:r>
              <a:rPr lang="sv" sz="1000">
                <a:solidFill>
                  <a:srgbClr val="434343"/>
                </a:solidFill>
              </a:rPr>
              <a:t>Utse ansvariga för de olika stegen och tidsram för dessa samt fundera på om det är något du behöver stöttning i genom att involvera andra kompetenser.</a:t>
            </a:r>
            <a:endParaRPr sz="1000">
              <a:solidFill>
                <a:srgbClr val="434343"/>
              </a:solidFill>
            </a:endParaRPr>
          </a:p>
        </p:txBody>
      </p:sp>
      <p:sp>
        <p:nvSpPr>
          <p:cNvPr id="161" name="Google Shape;161;p11"/>
          <p:cNvSpPr txBox="1"/>
          <p:nvPr/>
        </p:nvSpPr>
        <p:spPr>
          <a:xfrm>
            <a:off x="5538975" y="2166925"/>
            <a:ext cx="2459400" cy="150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Att ha både kortsiktiga och långsiktiga mål är bra då kortsiktiga mål ger snabba vinster och håller upp motivationen och långsiktiga mål säkerställer att du har en tydlig riktning och vision.</a:t>
            </a:r>
            <a:endParaRPr sz="1000">
              <a:solidFill>
                <a:schemeClr val="dk1"/>
              </a:solidFill>
            </a:endParaRPr>
          </a:p>
        </p:txBody>
      </p:sp>
      <p:sp>
        <p:nvSpPr>
          <p:cNvPr id="162" name="Google Shape;162;p11"/>
          <p:cNvSpPr txBox="1"/>
          <p:nvPr/>
        </p:nvSpPr>
        <p:spPr>
          <a:xfrm>
            <a:off x="456400" y="525225"/>
            <a:ext cx="8234400" cy="9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ÖVNING 3: ROADMAP</a:t>
            </a:r>
            <a:endParaRPr b="1" sz="2400">
              <a:solidFill>
                <a:schemeClr val="dk2"/>
              </a:solidFill>
            </a:endParaRPr>
          </a:p>
          <a:p>
            <a:pPr indent="0" lvl="0" marL="0" rtl="0" algn="l">
              <a:lnSpc>
                <a:spcPct val="115000"/>
              </a:lnSpc>
              <a:spcBef>
                <a:spcPts val="0"/>
              </a:spcBef>
              <a:spcAft>
                <a:spcPts val="1600"/>
              </a:spcAft>
              <a:buNone/>
            </a:pPr>
            <a:r>
              <a:rPr b="1" i="1" lang="sv" sz="1000">
                <a:solidFill>
                  <a:srgbClr val="434343"/>
                </a:solidFill>
                <a:highlight>
                  <a:schemeClr val="lt1"/>
                </a:highlight>
              </a:rPr>
              <a:t>Tidsåtgång: ca 30 min</a:t>
            </a:r>
            <a:endParaRPr b="1" i="1">
              <a:solidFill>
                <a:schemeClr val="dk2"/>
              </a:solidFill>
            </a:endParaRPr>
          </a:p>
        </p:txBody>
      </p:sp>
      <p:pic>
        <p:nvPicPr>
          <p:cNvPr id="163" name="Google Shape;163;p11"/>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64" name="Google Shape;164;p1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65" name="Google Shape;165;p11"/>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166" name="Google Shape;166;p11"/>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167" name="Google Shape;167;p11"/>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pic>
        <p:nvPicPr>
          <p:cNvPr id="168" name="Google Shape;168;p11"/>
          <p:cNvPicPr preferRelativeResize="0"/>
          <p:nvPr/>
        </p:nvPicPr>
        <p:blipFill>
          <a:blip r:embed="rId4">
            <a:alphaModFix/>
          </a:blip>
          <a:stretch>
            <a:fillRect/>
          </a:stretch>
        </p:blipFill>
        <p:spPr>
          <a:xfrm>
            <a:off x="6232975" y="784025"/>
            <a:ext cx="2356598" cy="198377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0" name="Shape 1680"/>
        <p:cNvGrpSpPr/>
        <p:nvPr/>
      </p:nvGrpSpPr>
      <p:grpSpPr>
        <a:xfrm>
          <a:off x="0" y="0"/>
          <a:ext cx="0" cy="0"/>
          <a:chOff x="0" y="0"/>
          <a:chExt cx="0" cy="0"/>
        </a:xfrm>
      </p:grpSpPr>
      <p:sp>
        <p:nvSpPr>
          <p:cNvPr id="1681" name="Google Shape;1681;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1">
  <p:cSld name="CUSTOM">
    <p:spTree>
      <p:nvGrpSpPr>
        <p:cNvPr id="1682" name="Shape 1682"/>
        <p:cNvGrpSpPr/>
        <p:nvPr/>
      </p:nvGrpSpPr>
      <p:grpSpPr>
        <a:xfrm>
          <a:off x="0" y="0"/>
          <a:ext cx="0" cy="0"/>
          <a:chOff x="0" y="0"/>
          <a:chExt cx="0" cy="0"/>
        </a:xfrm>
      </p:grpSpPr>
      <p:sp>
        <p:nvSpPr>
          <p:cNvPr id="1683" name="Google Shape;1683;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684" name="Google Shape;1684;p10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685" name="Google Shape;1685;p102"/>
          <p:cNvSpPr txBox="1"/>
          <p:nvPr/>
        </p:nvSpPr>
        <p:spPr>
          <a:xfrm>
            <a:off x="454800" y="1528475"/>
            <a:ext cx="39780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sz="1000">
                <a:solidFill>
                  <a:srgbClr val="434343"/>
                </a:solidFill>
              </a:rPr>
              <a:t>Att ha olika mindset</a:t>
            </a:r>
            <a:r>
              <a:rPr b="1" lang="sv" sz="1000">
                <a:solidFill>
                  <a:srgbClr val="434343"/>
                </a:solidFill>
              </a:rPr>
              <a:t> </a:t>
            </a:r>
            <a:r>
              <a:rPr lang="sv" sz="1000">
                <a:solidFill>
                  <a:srgbClr val="434343"/>
                </a:solidFill>
              </a:rPr>
              <a:t>genom designprocessens olika faser är viktigt för att möjliggöra en mångsidig och effektiv problemlösningsprocess. I de tidiga faserna är ett öppet, utforskande mindset värdefullt för att generera idéer och utforska olika möjligheter. När det kommer till analys är ett fokuserat och analytiskt mindset värdefullt för att se mönster, genomföra och utvärdera designlösningar. </a:t>
            </a:r>
            <a:endParaRPr sz="1000">
              <a:solidFill>
                <a:srgbClr val="434343"/>
              </a:solidFill>
            </a:endParaRPr>
          </a:p>
          <a:p>
            <a:pPr indent="0" lvl="0" marL="0" rtl="0" algn="l">
              <a:lnSpc>
                <a:spcPct val="115000"/>
              </a:lnSpc>
              <a:spcBef>
                <a:spcPts val="1600"/>
              </a:spcBef>
              <a:spcAft>
                <a:spcPts val="0"/>
              </a:spcAft>
              <a:buNone/>
            </a:pPr>
            <a:r>
              <a:rPr lang="sv" sz="1000">
                <a:solidFill>
                  <a:srgbClr val="434343"/>
                </a:solidFill>
              </a:rPr>
              <a:t>Att kunna anpassa sitt mindset efter var du är i designprocessen möjliggör en flexibel och holistisk approach genom hela processen.</a:t>
            </a:r>
            <a:endParaRPr b="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chemeClr val="dk1"/>
              </a:solidFill>
              <a:highlight>
                <a:schemeClr val="lt1"/>
              </a:highlight>
            </a:endParaRPr>
          </a:p>
          <a:p>
            <a:pPr indent="0" lvl="0" marL="0" rtl="0" algn="l">
              <a:lnSpc>
                <a:spcPct val="115000"/>
              </a:lnSpc>
              <a:spcBef>
                <a:spcPts val="1600"/>
              </a:spcBef>
              <a:spcAft>
                <a:spcPts val="1600"/>
              </a:spcAft>
              <a:buNone/>
            </a:pPr>
            <a:r>
              <a:t/>
            </a:r>
            <a:endParaRPr sz="1000">
              <a:highlight>
                <a:srgbClr val="FFFFFF"/>
              </a:highlight>
            </a:endParaRPr>
          </a:p>
        </p:txBody>
      </p:sp>
      <p:pic>
        <p:nvPicPr>
          <p:cNvPr id="1686" name="Google Shape;1686;p102"/>
          <p:cNvPicPr preferRelativeResize="0"/>
          <p:nvPr/>
        </p:nvPicPr>
        <p:blipFill>
          <a:blip r:embed="rId3">
            <a:alphaModFix/>
          </a:blip>
          <a:stretch>
            <a:fillRect/>
          </a:stretch>
        </p:blipFill>
        <p:spPr>
          <a:xfrm>
            <a:off x="7008026" y="1788275"/>
            <a:ext cx="1892200" cy="1547648"/>
          </a:xfrm>
          <a:prstGeom prst="rect">
            <a:avLst/>
          </a:prstGeom>
          <a:noFill/>
          <a:ln>
            <a:noFill/>
          </a:ln>
        </p:spPr>
      </p:pic>
      <p:pic>
        <p:nvPicPr>
          <p:cNvPr id="1687" name="Google Shape;1687;p102"/>
          <p:cNvPicPr preferRelativeResize="0"/>
          <p:nvPr/>
        </p:nvPicPr>
        <p:blipFill>
          <a:blip r:embed="rId4">
            <a:alphaModFix/>
          </a:blip>
          <a:stretch>
            <a:fillRect/>
          </a:stretch>
        </p:blipFill>
        <p:spPr>
          <a:xfrm>
            <a:off x="5161150" y="1764450"/>
            <a:ext cx="2071239" cy="1571475"/>
          </a:xfrm>
          <a:prstGeom prst="rect">
            <a:avLst/>
          </a:prstGeom>
          <a:noFill/>
          <a:ln>
            <a:noFill/>
          </a:ln>
        </p:spPr>
      </p:pic>
      <p:sp>
        <p:nvSpPr>
          <p:cNvPr id="1688" name="Google Shape;1688;p10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689" name="Google Shape;1689;p10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1690" name="Google Shape;1690;p102"/>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OLIKA MINDSET I OLIKA DELAR AV PROCESSEN</a:t>
            </a:r>
            <a:endParaRPr sz="1700">
              <a:solidFill>
                <a:schemeClr val="dk2"/>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 1- övning 1">
  <p:cSld name="BLANK_1">
    <p:spTree>
      <p:nvGrpSpPr>
        <p:cNvPr id="1691" name="Shape 1691"/>
        <p:cNvGrpSpPr/>
        <p:nvPr/>
      </p:nvGrpSpPr>
      <p:grpSpPr>
        <a:xfrm>
          <a:off x="0" y="0"/>
          <a:ext cx="0" cy="0"/>
          <a:chOff x="0" y="0"/>
          <a:chExt cx="0" cy="0"/>
        </a:xfrm>
      </p:grpSpPr>
      <p:sp>
        <p:nvSpPr>
          <p:cNvPr id="1692" name="Google Shape;1692;p103"/>
          <p:cNvSpPr txBox="1"/>
          <p:nvPr/>
        </p:nvSpPr>
        <p:spPr>
          <a:xfrm>
            <a:off x="451050" y="517975"/>
            <a:ext cx="2271300" cy="49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2400">
                <a:solidFill>
                  <a:schemeClr val="dk2"/>
                </a:solidFill>
              </a:rPr>
              <a:t>INNEHÅLL</a:t>
            </a:r>
            <a:endParaRPr b="1" sz="2400">
              <a:solidFill>
                <a:schemeClr val="dk2"/>
              </a:solidFill>
            </a:endParaRPr>
          </a:p>
        </p:txBody>
      </p:sp>
      <p:sp>
        <p:nvSpPr>
          <p:cNvPr id="1693" name="Google Shape;1693;p103"/>
          <p:cNvSpPr txBox="1"/>
          <p:nvPr/>
        </p:nvSpPr>
        <p:spPr>
          <a:xfrm>
            <a:off x="591425" y="1012375"/>
            <a:ext cx="2198700" cy="83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200">
                <a:solidFill>
                  <a:schemeClr val="dk2"/>
                </a:solidFill>
              </a:rPr>
              <a:t>INTRO </a:t>
            </a:r>
            <a:endParaRPr b="1" sz="1200">
              <a:solidFill>
                <a:schemeClr val="dk2"/>
              </a:solidFill>
            </a:endParaRPr>
          </a:p>
          <a:p>
            <a:pPr indent="0" lvl="0" marL="0" rtl="0" algn="l">
              <a:spcBef>
                <a:spcPts val="0"/>
              </a:spcBef>
              <a:spcAft>
                <a:spcPts val="0"/>
              </a:spcAft>
              <a:buNone/>
            </a:pPr>
            <a:r>
              <a:rPr b="1" lang="sv" sz="1000">
                <a:solidFill>
                  <a:schemeClr val="dk2"/>
                </a:solidFill>
              </a:rPr>
              <a:t>Hur är arbetsboken uppbyggd? </a:t>
            </a:r>
            <a:endParaRPr b="1" sz="1400">
              <a:solidFill>
                <a:schemeClr val="dk2"/>
              </a:solidFill>
            </a:endParaRPr>
          </a:p>
        </p:txBody>
      </p:sp>
      <p:sp>
        <p:nvSpPr>
          <p:cNvPr id="1694" name="Google Shape;1694;p103"/>
          <p:cNvSpPr/>
          <p:nvPr/>
        </p:nvSpPr>
        <p:spPr>
          <a:xfrm>
            <a:off x="497150" y="1291436"/>
            <a:ext cx="78300" cy="426300"/>
          </a:xfrm>
          <a:prstGeom prst="rect">
            <a:avLst/>
          </a:prstGeom>
          <a:solidFill>
            <a:schemeClr val="dk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95" name="Google Shape;1695;p103"/>
          <p:cNvSpPr txBox="1"/>
          <p:nvPr/>
        </p:nvSpPr>
        <p:spPr>
          <a:xfrm>
            <a:off x="3531238" y="1088675"/>
            <a:ext cx="22581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100">
                <a:solidFill>
                  <a:schemeClr val="dk2"/>
                </a:solidFill>
              </a:rPr>
              <a:t>RINGA IN</a:t>
            </a:r>
            <a:endParaRPr b="1" sz="1100">
              <a:solidFill>
                <a:schemeClr val="dk2"/>
              </a:solidFill>
            </a:endParaRPr>
          </a:p>
          <a:p>
            <a:pPr indent="0" lvl="0" marL="0" marR="0" rtl="0" algn="l">
              <a:lnSpc>
                <a:spcPct val="100000"/>
              </a:lnSpc>
              <a:spcBef>
                <a:spcPts val="0"/>
              </a:spcBef>
              <a:spcAft>
                <a:spcPts val="0"/>
              </a:spcAft>
              <a:buNone/>
            </a:pPr>
            <a:r>
              <a:rPr b="1" lang="sv" sz="1000">
                <a:solidFill>
                  <a:schemeClr val="dk2"/>
                </a:solidFill>
              </a:rPr>
              <a:t>Övningar: </a:t>
            </a:r>
            <a:endParaRPr b="1" sz="1000">
              <a:solidFill>
                <a:schemeClr val="dk2"/>
              </a:solidFill>
            </a:endParaRPr>
          </a:p>
          <a:p>
            <a:pPr indent="0" lvl="0" marL="0" marR="0" rtl="0" algn="l">
              <a:lnSpc>
                <a:spcPct val="100000"/>
              </a:lnSpc>
              <a:spcBef>
                <a:spcPts val="0"/>
              </a:spcBef>
              <a:spcAft>
                <a:spcPts val="0"/>
              </a:spcAft>
              <a:buNone/>
            </a:pPr>
            <a:r>
              <a:rPr b="1" lang="sv" sz="1000">
                <a:solidFill>
                  <a:schemeClr val="dk2"/>
                </a:solidFill>
              </a:rPr>
              <a:t>1. </a:t>
            </a:r>
            <a:r>
              <a:rPr lang="sv" sz="1000">
                <a:solidFill>
                  <a:schemeClr val="dk2"/>
                </a:solidFill>
              </a:rPr>
              <a:t>Problemformulering</a:t>
            </a:r>
            <a:br>
              <a:rPr lang="sv" sz="1000">
                <a:solidFill>
                  <a:schemeClr val="dk2"/>
                </a:solidFill>
              </a:rPr>
            </a:br>
            <a:r>
              <a:rPr b="1" lang="sv" sz="1000">
                <a:solidFill>
                  <a:schemeClr val="dk2"/>
                </a:solidFill>
              </a:rPr>
              <a:t>2.</a:t>
            </a:r>
            <a:r>
              <a:rPr lang="sv" sz="1000">
                <a:solidFill>
                  <a:schemeClr val="dk2"/>
                </a:solidFill>
              </a:rPr>
              <a:t> Identifiera användaren</a:t>
            </a:r>
            <a:br>
              <a:rPr lang="sv" sz="1000">
                <a:solidFill>
                  <a:schemeClr val="dk2"/>
                </a:solidFill>
              </a:rPr>
            </a:br>
            <a:r>
              <a:rPr b="1" lang="sv" sz="1000">
                <a:solidFill>
                  <a:schemeClr val="dk2"/>
                </a:solidFill>
              </a:rPr>
              <a:t>3.</a:t>
            </a:r>
            <a:r>
              <a:rPr lang="sv" sz="1000">
                <a:solidFill>
                  <a:schemeClr val="dk2"/>
                </a:solidFill>
              </a:rPr>
              <a:t> Researchplan</a:t>
            </a:r>
            <a:br>
              <a:rPr lang="sv" sz="1000">
                <a:solidFill>
                  <a:schemeClr val="dk2"/>
                </a:solidFill>
              </a:rPr>
            </a:br>
            <a:r>
              <a:rPr b="1" lang="sv" sz="1000">
                <a:solidFill>
                  <a:schemeClr val="dk2"/>
                </a:solidFill>
              </a:rPr>
              <a:t>4.</a:t>
            </a:r>
            <a:r>
              <a:rPr lang="sv" sz="1000">
                <a:solidFill>
                  <a:schemeClr val="dk2"/>
                </a:solidFill>
              </a:rPr>
              <a:t> Reflektion</a:t>
            </a:r>
            <a:endParaRPr sz="1500">
              <a:solidFill>
                <a:schemeClr val="dk2"/>
              </a:solidFill>
            </a:endParaRPr>
          </a:p>
        </p:txBody>
      </p:sp>
      <p:sp>
        <p:nvSpPr>
          <p:cNvPr id="1696" name="Google Shape;1696;p103"/>
          <p:cNvSpPr txBox="1"/>
          <p:nvPr/>
        </p:nvSpPr>
        <p:spPr>
          <a:xfrm>
            <a:off x="2722188" y="1500438"/>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877">
                <a:solidFill>
                  <a:srgbClr val="F3CD9B"/>
                </a:solidFill>
              </a:rPr>
              <a:t>Del 1</a:t>
            </a:r>
            <a:endParaRPr b="1" sz="1900">
              <a:solidFill>
                <a:srgbClr val="F3CD9B"/>
              </a:solidFill>
            </a:endParaRPr>
          </a:p>
        </p:txBody>
      </p:sp>
      <p:sp>
        <p:nvSpPr>
          <p:cNvPr id="1697" name="Google Shape;1697;p103"/>
          <p:cNvSpPr/>
          <p:nvPr/>
        </p:nvSpPr>
        <p:spPr>
          <a:xfrm>
            <a:off x="3452950" y="1280538"/>
            <a:ext cx="78300" cy="866100"/>
          </a:xfrm>
          <a:prstGeom prst="rect">
            <a:avLst/>
          </a:prstGeom>
          <a:solidFill>
            <a:srgbClr val="F3CD9B"/>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698" name="Google Shape;1698;p103"/>
          <p:cNvSpPr txBox="1"/>
          <p:nvPr/>
        </p:nvSpPr>
        <p:spPr>
          <a:xfrm>
            <a:off x="3531238" y="2305388"/>
            <a:ext cx="22581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100">
                <a:solidFill>
                  <a:schemeClr val="dk2"/>
                </a:solidFill>
              </a:rPr>
              <a:t>FÖRSTÅ MÄNNISKOR</a:t>
            </a:r>
            <a:endParaRPr b="1" sz="1100">
              <a:solidFill>
                <a:schemeClr val="dk2"/>
              </a:solidFill>
            </a:endParaRPr>
          </a:p>
          <a:p>
            <a:pPr indent="0" lvl="0" marL="0" rtl="0" algn="l">
              <a:spcBef>
                <a:spcPts val="0"/>
              </a:spcBef>
              <a:spcAft>
                <a:spcPts val="0"/>
              </a:spcAft>
              <a:buClr>
                <a:schemeClr val="dk1"/>
              </a:buClr>
              <a:buSzPts val="1100"/>
              <a:buFont typeface="Arial"/>
              <a:buNone/>
            </a:pPr>
            <a:r>
              <a:rPr b="1" lang="sv" sz="1000">
                <a:solidFill>
                  <a:schemeClr val="dk2"/>
                </a:solidFill>
              </a:rPr>
              <a:t>Övningar:</a:t>
            </a:r>
            <a:br>
              <a:rPr lang="sv" sz="1000">
                <a:solidFill>
                  <a:schemeClr val="dk2"/>
                </a:solidFill>
              </a:rPr>
            </a:br>
            <a:r>
              <a:rPr b="1" lang="sv" sz="1000">
                <a:solidFill>
                  <a:schemeClr val="dk2"/>
                </a:solidFill>
              </a:rPr>
              <a:t>1.</a:t>
            </a:r>
            <a:r>
              <a:rPr lang="sv" sz="1000">
                <a:solidFill>
                  <a:schemeClr val="dk2"/>
                </a:solidFill>
              </a:rPr>
              <a:t> Förbered &amp; rekrytera</a:t>
            </a:r>
            <a:br>
              <a:rPr lang="sv" sz="1000">
                <a:solidFill>
                  <a:schemeClr val="dk2"/>
                </a:solidFill>
              </a:rPr>
            </a:br>
            <a:r>
              <a:rPr b="1" lang="sv" sz="1000">
                <a:solidFill>
                  <a:schemeClr val="dk2"/>
                </a:solidFill>
              </a:rPr>
              <a:t>2.</a:t>
            </a:r>
            <a:r>
              <a:rPr lang="sv" sz="1000">
                <a:solidFill>
                  <a:schemeClr val="dk2"/>
                </a:solidFill>
              </a:rPr>
              <a:t> Intervjuguide</a:t>
            </a:r>
            <a:br>
              <a:rPr lang="sv" sz="1000">
                <a:solidFill>
                  <a:schemeClr val="dk2"/>
                </a:solidFill>
              </a:rPr>
            </a:br>
            <a:r>
              <a:rPr b="1" lang="sv" sz="1000">
                <a:solidFill>
                  <a:schemeClr val="dk2"/>
                </a:solidFill>
              </a:rPr>
              <a:t>3.</a:t>
            </a:r>
            <a:r>
              <a:rPr lang="sv" sz="1000">
                <a:solidFill>
                  <a:schemeClr val="dk2"/>
                </a:solidFill>
              </a:rPr>
              <a:t> Intervjuer &amp; “top of mind”</a:t>
            </a:r>
            <a:endParaRPr sz="1000">
              <a:solidFill>
                <a:schemeClr val="dk2"/>
              </a:solidFill>
            </a:endParaRPr>
          </a:p>
          <a:p>
            <a:pPr indent="0" lvl="0" marL="0" rtl="0" algn="l">
              <a:spcBef>
                <a:spcPts val="0"/>
              </a:spcBef>
              <a:spcAft>
                <a:spcPts val="0"/>
              </a:spcAft>
              <a:buClr>
                <a:schemeClr val="dk1"/>
              </a:buClr>
              <a:buSzPts val="1100"/>
              <a:buFont typeface="Arial"/>
              <a:buNone/>
            </a:pPr>
            <a:r>
              <a:rPr b="1" lang="sv" sz="1000">
                <a:solidFill>
                  <a:schemeClr val="dk2"/>
                </a:solidFill>
              </a:rPr>
              <a:t>4.</a:t>
            </a:r>
            <a:r>
              <a:rPr lang="sv" sz="1000">
                <a:solidFill>
                  <a:schemeClr val="dk2"/>
                </a:solidFill>
              </a:rPr>
              <a:t> Reflektion</a:t>
            </a:r>
            <a:endParaRPr sz="1000">
              <a:solidFill>
                <a:schemeClr val="dk2"/>
              </a:solidFill>
            </a:endParaRPr>
          </a:p>
        </p:txBody>
      </p:sp>
      <p:sp>
        <p:nvSpPr>
          <p:cNvPr id="1699" name="Google Shape;1699;p103"/>
          <p:cNvSpPr txBox="1"/>
          <p:nvPr/>
        </p:nvSpPr>
        <p:spPr>
          <a:xfrm>
            <a:off x="2722188" y="2730913"/>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877">
                <a:solidFill>
                  <a:srgbClr val="FFBBBB"/>
                </a:solidFill>
              </a:rPr>
              <a:t>Del 2</a:t>
            </a:r>
            <a:endParaRPr b="1" sz="1900">
              <a:solidFill>
                <a:srgbClr val="FFBBBB"/>
              </a:solidFill>
            </a:endParaRPr>
          </a:p>
        </p:txBody>
      </p:sp>
      <p:sp>
        <p:nvSpPr>
          <p:cNvPr id="1700" name="Google Shape;1700;p103"/>
          <p:cNvSpPr/>
          <p:nvPr/>
        </p:nvSpPr>
        <p:spPr>
          <a:xfrm>
            <a:off x="3452950" y="2513754"/>
            <a:ext cx="78300" cy="866100"/>
          </a:xfrm>
          <a:prstGeom prst="rect">
            <a:avLst/>
          </a:prstGeom>
          <a:solidFill>
            <a:srgbClr val="FFBBBB"/>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01" name="Google Shape;1701;p103"/>
          <p:cNvSpPr txBox="1"/>
          <p:nvPr/>
        </p:nvSpPr>
        <p:spPr>
          <a:xfrm>
            <a:off x="3531250" y="3463363"/>
            <a:ext cx="23433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100">
                <a:solidFill>
                  <a:schemeClr val="dk2"/>
                </a:solidFill>
              </a:rPr>
              <a:t>IDENTIFIERA MÖNSTER</a:t>
            </a:r>
            <a:endParaRPr b="1" sz="1100">
              <a:solidFill>
                <a:schemeClr val="dk2"/>
              </a:solidFill>
            </a:endParaRPr>
          </a:p>
          <a:p>
            <a:pPr indent="0" lvl="0" marL="0" rtl="0" algn="l">
              <a:spcBef>
                <a:spcPts val="0"/>
              </a:spcBef>
              <a:spcAft>
                <a:spcPts val="0"/>
              </a:spcAft>
              <a:buNone/>
            </a:pPr>
            <a:r>
              <a:rPr b="1" lang="sv" sz="1000">
                <a:solidFill>
                  <a:schemeClr val="dk2"/>
                </a:solidFill>
              </a:rPr>
              <a:t>Övningar: </a:t>
            </a:r>
            <a:br>
              <a:rPr lang="sv" sz="1000">
                <a:solidFill>
                  <a:schemeClr val="dk2"/>
                </a:solidFill>
              </a:rPr>
            </a:br>
            <a:r>
              <a:rPr b="1" lang="sv" sz="1000">
                <a:solidFill>
                  <a:schemeClr val="dk2"/>
                </a:solidFill>
              </a:rPr>
              <a:t>1.</a:t>
            </a:r>
            <a:r>
              <a:rPr lang="sv" sz="1000">
                <a:solidFill>
                  <a:schemeClr val="dk2"/>
                </a:solidFill>
              </a:rPr>
              <a:t> Bryt upp informationen </a:t>
            </a:r>
            <a:endParaRPr sz="1000">
              <a:solidFill>
                <a:schemeClr val="dk2"/>
              </a:solidFill>
            </a:endParaRPr>
          </a:p>
          <a:p>
            <a:pPr indent="0" lvl="0" marL="0" rtl="0" algn="l">
              <a:spcBef>
                <a:spcPts val="0"/>
              </a:spcBef>
              <a:spcAft>
                <a:spcPts val="0"/>
              </a:spcAft>
              <a:buNone/>
            </a:pPr>
            <a:r>
              <a:rPr b="1" lang="sv" sz="1000">
                <a:solidFill>
                  <a:schemeClr val="dk2"/>
                </a:solidFill>
              </a:rPr>
              <a:t>2. </a:t>
            </a:r>
            <a:r>
              <a:rPr lang="sv" sz="1000">
                <a:solidFill>
                  <a:schemeClr val="dk2"/>
                </a:solidFill>
              </a:rPr>
              <a:t>Klustring</a:t>
            </a:r>
            <a:br>
              <a:rPr lang="sv" sz="1000">
                <a:solidFill>
                  <a:schemeClr val="dk2"/>
                </a:solidFill>
              </a:rPr>
            </a:br>
            <a:r>
              <a:rPr b="1" lang="sv" sz="1000">
                <a:solidFill>
                  <a:schemeClr val="dk2"/>
                </a:solidFill>
              </a:rPr>
              <a:t>3.</a:t>
            </a:r>
            <a:r>
              <a:rPr lang="sv" sz="1000">
                <a:solidFill>
                  <a:schemeClr val="dk2"/>
                </a:solidFill>
              </a:rPr>
              <a:t> Koppla utmaningar till faser</a:t>
            </a:r>
            <a:endParaRPr sz="1000">
              <a:solidFill>
                <a:schemeClr val="dk2"/>
              </a:solidFill>
            </a:endParaRPr>
          </a:p>
          <a:p>
            <a:pPr indent="0" lvl="0" marL="0" rtl="0" algn="l">
              <a:spcBef>
                <a:spcPts val="0"/>
              </a:spcBef>
              <a:spcAft>
                <a:spcPts val="0"/>
              </a:spcAft>
              <a:buNone/>
            </a:pPr>
            <a:r>
              <a:rPr b="1" lang="sv" sz="1000">
                <a:solidFill>
                  <a:schemeClr val="dk2"/>
                </a:solidFill>
              </a:rPr>
              <a:t>4.</a:t>
            </a:r>
            <a:r>
              <a:rPr lang="sv" sz="1000">
                <a:solidFill>
                  <a:schemeClr val="dk2"/>
                </a:solidFill>
              </a:rPr>
              <a:t> Reflektion</a:t>
            </a:r>
            <a:endParaRPr sz="1000">
              <a:solidFill>
                <a:schemeClr val="dk2"/>
              </a:solidFill>
            </a:endParaRPr>
          </a:p>
        </p:txBody>
      </p:sp>
      <p:sp>
        <p:nvSpPr>
          <p:cNvPr id="1702" name="Google Shape;1702;p103"/>
          <p:cNvSpPr txBox="1"/>
          <p:nvPr/>
        </p:nvSpPr>
        <p:spPr>
          <a:xfrm>
            <a:off x="2722188" y="3895363"/>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877">
                <a:solidFill>
                  <a:srgbClr val="BCBCD3"/>
                </a:solidFill>
              </a:rPr>
              <a:t>Del 3</a:t>
            </a:r>
            <a:endParaRPr b="1" sz="1900">
              <a:solidFill>
                <a:srgbClr val="BCBCD3"/>
              </a:solidFill>
            </a:endParaRPr>
          </a:p>
        </p:txBody>
      </p:sp>
      <p:sp>
        <p:nvSpPr>
          <p:cNvPr id="1703" name="Google Shape;1703;p103"/>
          <p:cNvSpPr/>
          <p:nvPr/>
        </p:nvSpPr>
        <p:spPr>
          <a:xfrm>
            <a:off x="3452950" y="3665278"/>
            <a:ext cx="78300" cy="866100"/>
          </a:xfrm>
          <a:prstGeom prst="rect">
            <a:avLst/>
          </a:prstGeom>
          <a:solidFill>
            <a:srgbClr val="BCBCD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04" name="Google Shape;1704;p103"/>
          <p:cNvSpPr txBox="1"/>
          <p:nvPr/>
        </p:nvSpPr>
        <p:spPr>
          <a:xfrm>
            <a:off x="6378225" y="998088"/>
            <a:ext cx="2343300" cy="15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100">
                <a:solidFill>
                  <a:schemeClr val="dk2"/>
                </a:solidFill>
              </a:rPr>
              <a:t>IDÉGENERERA MÖJLIGHETER</a:t>
            </a:r>
            <a:endParaRPr b="1" sz="1100">
              <a:solidFill>
                <a:schemeClr val="dk2"/>
              </a:solidFill>
            </a:endParaRPr>
          </a:p>
          <a:p>
            <a:pPr indent="0" lvl="0" marL="0" rtl="0" algn="l">
              <a:spcBef>
                <a:spcPts val="0"/>
              </a:spcBef>
              <a:spcAft>
                <a:spcPts val="0"/>
              </a:spcAft>
              <a:buClr>
                <a:schemeClr val="dk1"/>
              </a:buClr>
              <a:buSzPts val="1100"/>
              <a:buFont typeface="Arial"/>
              <a:buNone/>
            </a:pPr>
            <a:r>
              <a:rPr b="1" lang="sv" sz="1000">
                <a:solidFill>
                  <a:schemeClr val="dk2"/>
                </a:solidFill>
              </a:rPr>
              <a:t>Övningar:</a:t>
            </a:r>
            <a:br>
              <a:rPr lang="sv" sz="1000">
                <a:solidFill>
                  <a:schemeClr val="dk2"/>
                </a:solidFill>
              </a:rPr>
            </a:br>
            <a:r>
              <a:rPr b="1" lang="sv" sz="1000">
                <a:solidFill>
                  <a:schemeClr val="dk2"/>
                </a:solidFill>
              </a:rPr>
              <a:t>1. </a:t>
            </a:r>
            <a:r>
              <a:rPr lang="sv" sz="1000">
                <a:solidFill>
                  <a:schemeClr val="dk2"/>
                </a:solidFill>
              </a:rPr>
              <a:t>Från insikt till möjlighet</a:t>
            </a:r>
            <a:br>
              <a:rPr lang="sv" sz="1000">
                <a:solidFill>
                  <a:schemeClr val="dk2"/>
                </a:solidFill>
              </a:rPr>
            </a:br>
            <a:r>
              <a:rPr b="1" lang="sv" sz="1000">
                <a:solidFill>
                  <a:schemeClr val="dk2"/>
                </a:solidFill>
              </a:rPr>
              <a:t>2. </a:t>
            </a:r>
            <a:r>
              <a:rPr lang="sv" sz="1000">
                <a:solidFill>
                  <a:schemeClr val="dk2"/>
                </a:solidFill>
              </a:rPr>
              <a:t>Negativ &gt;positiv brainstorming &amp; Ta fram och förtydliga idéer</a:t>
            </a:r>
            <a:endParaRPr sz="1000">
              <a:solidFill>
                <a:schemeClr val="dk2"/>
              </a:solidFill>
            </a:endParaRPr>
          </a:p>
          <a:p>
            <a:pPr indent="0" lvl="0" marL="0" rtl="0" algn="l">
              <a:spcBef>
                <a:spcPts val="0"/>
              </a:spcBef>
              <a:spcAft>
                <a:spcPts val="0"/>
              </a:spcAft>
              <a:buClr>
                <a:schemeClr val="dk1"/>
              </a:buClr>
              <a:buSzPts val="1100"/>
              <a:buFont typeface="Arial"/>
              <a:buNone/>
            </a:pPr>
            <a:r>
              <a:rPr b="1" lang="sv" sz="1000">
                <a:solidFill>
                  <a:schemeClr val="dk2"/>
                </a:solidFill>
              </a:rPr>
              <a:t>3. </a:t>
            </a:r>
            <a:r>
              <a:rPr lang="sv" sz="1000">
                <a:solidFill>
                  <a:schemeClr val="dk2"/>
                </a:solidFill>
              </a:rPr>
              <a:t>Prioritera</a:t>
            </a:r>
            <a:br>
              <a:rPr lang="sv" sz="1000">
                <a:solidFill>
                  <a:schemeClr val="dk2"/>
                </a:solidFill>
              </a:rPr>
            </a:br>
            <a:r>
              <a:rPr b="1" lang="sv" sz="1000">
                <a:solidFill>
                  <a:schemeClr val="dk2"/>
                </a:solidFill>
              </a:rPr>
              <a:t>4.</a:t>
            </a:r>
            <a:r>
              <a:rPr lang="sv" sz="1000">
                <a:solidFill>
                  <a:schemeClr val="dk2"/>
                </a:solidFill>
              </a:rPr>
              <a:t> Reflektion</a:t>
            </a:r>
            <a:endParaRPr sz="1000">
              <a:solidFill>
                <a:schemeClr val="dk2"/>
              </a:solidFill>
            </a:endParaRPr>
          </a:p>
        </p:txBody>
      </p:sp>
      <p:sp>
        <p:nvSpPr>
          <p:cNvPr id="1705" name="Google Shape;1705;p103"/>
          <p:cNvSpPr txBox="1"/>
          <p:nvPr/>
        </p:nvSpPr>
        <p:spPr>
          <a:xfrm>
            <a:off x="5569163" y="1500438"/>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877">
                <a:solidFill>
                  <a:srgbClr val="FCE8B3"/>
                </a:solidFill>
              </a:rPr>
              <a:t>Del 4</a:t>
            </a:r>
            <a:endParaRPr b="1" sz="1900">
              <a:solidFill>
                <a:srgbClr val="FCE8B3"/>
              </a:solidFill>
            </a:endParaRPr>
          </a:p>
        </p:txBody>
      </p:sp>
      <p:sp>
        <p:nvSpPr>
          <p:cNvPr id="1706" name="Google Shape;1706;p103"/>
          <p:cNvSpPr/>
          <p:nvPr/>
        </p:nvSpPr>
        <p:spPr>
          <a:xfrm>
            <a:off x="6299925" y="1280550"/>
            <a:ext cx="78300" cy="1004100"/>
          </a:xfrm>
          <a:prstGeom prst="rect">
            <a:avLst/>
          </a:prstGeom>
          <a:solidFill>
            <a:srgbClr val="FCE8B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07" name="Google Shape;1707;p103"/>
          <p:cNvSpPr txBox="1"/>
          <p:nvPr/>
        </p:nvSpPr>
        <p:spPr>
          <a:xfrm>
            <a:off x="6378213" y="2305388"/>
            <a:ext cx="22581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100">
                <a:solidFill>
                  <a:schemeClr val="dk2"/>
                </a:solidFill>
              </a:rPr>
              <a:t>SKAPA PROTOTYP &amp; TESTA</a:t>
            </a:r>
            <a:endParaRPr b="1" sz="1100">
              <a:solidFill>
                <a:schemeClr val="dk2"/>
              </a:solidFill>
            </a:endParaRPr>
          </a:p>
          <a:p>
            <a:pPr indent="0" lvl="0" marL="0" rtl="0" algn="l">
              <a:spcBef>
                <a:spcPts val="0"/>
              </a:spcBef>
              <a:spcAft>
                <a:spcPts val="0"/>
              </a:spcAft>
              <a:buNone/>
            </a:pPr>
            <a:r>
              <a:rPr b="1" lang="sv" sz="1000">
                <a:solidFill>
                  <a:schemeClr val="dk2"/>
                </a:solidFill>
              </a:rPr>
              <a:t>Övningar:</a:t>
            </a:r>
            <a:br>
              <a:rPr lang="sv" sz="1000">
                <a:solidFill>
                  <a:schemeClr val="dk2"/>
                </a:solidFill>
              </a:rPr>
            </a:br>
            <a:r>
              <a:rPr b="1" lang="sv" sz="1000">
                <a:solidFill>
                  <a:schemeClr val="dk2"/>
                </a:solidFill>
              </a:rPr>
              <a:t>1.</a:t>
            </a:r>
            <a:r>
              <a:rPr lang="sv" sz="1000">
                <a:solidFill>
                  <a:schemeClr val="dk2"/>
                </a:solidFill>
              </a:rPr>
              <a:t> Skapa triggermaterial</a:t>
            </a:r>
            <a:br>
              <a:rPr lang="sv" sz="1000">
                <a:solidFill>
                  <a:schemeClr val="dk2"/>
                </a:solidFill>
              </a:rPr>
            </a:br>
            <a:r>
              <a:rPr b="1" lang="sv" sz="1000">
                <a:solidFill>
                  <a:schemeClr val="dk2"/>
                </a:solidFill>
              </a:rPr>
              <a:t>2.</a:t>
            </a:r>
            <a:r>
              <a:rPr lang="sv" sz="1000">
                <a:solidFill>
                  <a:schemeClr val="dk2"/>
                </a:solidFill>
              </a:rPr>
              <a:t> Frågeguide till triggermaterial</a:t>
            </a:r>
            <a:br>
              <a:rPr lang="sv" sz="1000">
                <a:solidFill>
                  <a:schemeClr val="dk2"/>
                </a:solidFill>
              </a:rPr>
            </a:br>
            <a:r>
              <a:rPr b="1" lang="sv" sz="1000">
                <a:solidFill>
                  <a:schemeClr val="dk2"/>
                </a:solidFill>
              </a:rPr>
              <a:t>3.</a:t>
            </a:r>
            <a:r>
              <a:rPr lang="sv" sz="1000">
                <a:solidFill>
                  <a:schemeClr val="dk2"/>
                </a:solidFill>
              </a:rPr>
              <a:t> Användartest &amp; analys</a:t>
            </a:r>
            <a:endParaRPr sz="1000">
              <a:solidFill>
                <a:schemeClr val="dk2"/>
              </a:solidFill>
            </a:endParaRPr>
          </a:p>
          <a:p>
            <a:pPr indent="0" lvl="0" marL="0" rtl="0" algn="l">
              <a:spcBef>
                <a:spcPts val="0"/>
              </a:spcBef>
              <a:spcAft>
                <a:spcPts val="0"/>
              </a:spcAft>
              <a:buNone/>
            </a:pPr>
            <a:r>
              <a:rPr b="1" lang="sv" sz="1000">
                <a:solidFill>
                  <a:schemeClr val="dk2"/>
                </a:solidFill>
              </a:rPr>
              <a:t>4.</a:t>
            </a:r>
            <a:r>
              <a:rPr lang="sv" sz="1000">
                <a:solidFill>
                  <a:schemeClr val="dk2"/>
                </a:solidFill>
              </a:rPr>
              <a:t> Reflektion</a:t>
            </a:r>
            <a:endParaRPr sz="1000">
              <a:solidFill>
                <a:schemeClr val="dk2"/>
              </a:solidFill>
            </a:endParaRPr>
          </a:p>
        </p:txBody>
      </p:sp>
      <p:sp>
        <p:nvSpPr>
          <p:cNvPr id="1708" name="Google Shape;1708;p103"/>
          <p:cNvSpPr txBox="1"/>
          <p:nvPr/>
        </p:nvSpPr>
        <p:spPr>
          <a:xfrm>
            <a:off x="5569163" y="2730913"/>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877">
                <a:solidFill>
                  <a:srgbClr val="BBC7CD"/>
                </a:solidFill>
              </a:rPr>
              <a:t>Del 5</a:t>
            </a:r>
            <a:endParaRPr b="1" sz="1900">
              <a:solidFill>
                <a:srgbClr val="BBC7CD"/>
              </a:solidFill>
            </a:endParaRPr>
          </a:p>
        </p:txBody>
      </p:sp>
      <p:sp>
        <p:nvSpPr>
          <p:cNvPr id="1709" name="Google Shape;1709;p103"/>
          <p:cNvSpPr/>
          <p:nvPr/>
        </p:nvSpPr>
        <p:spPr>
          <a:xfrm>
            <a:off x="6299925" y="2513754"/>
            <a:ext cx="78300" cy="866100"/>
          </a:xfrm>
          <a:prstGeom prst="rect">
            <a:avLst/>
          </a:prstGeom>
          <a:solidFill>
            <a:srgbClr val="BBC7C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10" name="Google Shape;1710;p103"/>
          <p:cNvSpPr txBox="1"/>
          <p:nvPr/>
        </p:nvSpPr>
        <p:spPr>
          <a:xfrm>
            <a:off x="6378225" y="3392113"/>
            <a:ext cx="2620500" cy="141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sv" sz="1100">
                <a:solidFill>
                  <a:schemeClr val="dk2"/>
                </a:solidFill>
              </a:rPr>
              <a:t>PAKETERA &amp; TA DET VIDARE</a:t>
            </a:r>
            <a:endParaRPr b="1" sz="1100">
              <a:solidFill>
                <a:schemeClr val="dk2"/>
              </a:solidFill>
            </a:endParaRPr>
          </a:p>
          <a:p>
            <a:pPr indent="0" lvl="0" marL="0" rtl="0" algn="l">
              <a:spcBef>
                <a:spcPts val="0"/>
              </a:spcBef>
              <a:spcAft>
                <a:spcPts val="0"/>
              </a:spcAft>
              <a:buNone/>
            </a:pPr>
            <a:r>
              <a:rPr b="1" lang="sv" sz="1000">
                <a:solidFill>
                  <a:schemeClr val="dk2"/>
                </a:solidFill>
              </a:rPr>
              <a:t>Övningar: </a:t>
            </a:r>
            <a:br>
              <a:rPr lang="sv" sz="1000">
                <a:solidFill>
                  <a:schemeClr val="dk2"/>
                </a:solidFill>
              </a:rPr>
            </a:br>
            <a:r>
              <a:rPr b="1" lang="sv" sz="1000">
                <a:solidFill>
                  <a:schemeClr val="dk2"/>
                </a:solidFill>
              </a:rPr>
              <a:t>1.</a:t>
            </a:r>
            <a:r>
              <a:rPr lang="sv" sz="1000">
                <a:solidFill>
                  <a:schemeClr val="dk2"/>
                </a:solidFill>
              </a:rPr>
              <a:t> Slutanalys</a:t>
            </a:r>
            <a:br>
              <a:rPr lang="sv" sz="1000">
                <a:solidFill>
                  <a:schemeClr val="dk2"/>
                </a:solidFill>
              </a:rPr>
            </a:br>
            <a:r>
              <a:rPr b="1" lang="sv" sz="1000">
                <a:solidFill>
                  <a:schemeClr val="dk2"/>
                </a:solidFill>
              </a:rPr>
              <a:t>2.</a:t>
            </a:r>
            <a:r>
              <a:rPr lang="sv" sz="1000">
                <a:solidFill>
                  <a:schemeClr val="dk2"/>
                </a:solidFill>
              </a:rPr>
              <a:t> Paketering</a:t>
            </a:r>
            <a:br>
              <a:rPr lang="sv" sz="1000">
                <a:solidFill>
                  <a:schemeClr val="dk2"/>
                </a:solidFill>
              </a:rPr>
            </a:br>
            <a:r>
              <a:rPr b="1" lang="sv" sz="1000">
                <a:solidFill>
                  <a:schemeClr val="dk2"/>
                </a:solidFill>
              </a:rPr>
              <a:t>3. </a:t>
            </a:r>
            <a:r>
              <a:rPr lang="sv" sz="1000">
                <a:solidFill>
                  <a:schemeClr val="dk2"/>
                </a:solidFill>
              </a:rPr>
              <a:t>Roadmap</a:t>
            </a:r>
            <a:br>
              <a:rPr lang="sv" sz="1000">
                <a:solidFill>
                  <a:schemeClr val="dk2"/>
                </a:solidFill>
              </a:rPr>
            </a:br>
            <a:r>
              <a:rPr b="1" lang="sv" sz="1000">
                <a:solidFill>
                  <a:schemeClr val="dk2"/>
                </a:solidFill>
              </a:rPr>
              <a:t>4.</a:t>
            </a:r>
            <a:r>
              <a:rPr lang="sv" sz="1000">
                <a:solidFill>
                  <a:schemeClr val="dk2"/>
                </a:solidFill>
              </a:rPr>
              <a:t> Reflektion</a:t>
            </a:r>
            <a:endParaRPr sz="1000">
              <a:solidFill>
                <a:schemeClr val="dk2"/>
              </a:solidFill>
            </a:endParaRPr>
          </a:p>
        </p:txBody>
      </p:sp>
      <p:sp>
        <p:nvSpPr>
          <p:cNvPr id="1711" name="Google Shape;1711;p103"/>
          <p:cNvSpPr txBox="1"/>
          <p:nvPr/>
        </p:nvSpPr>
        <p:spPr>
          <a:xfrm>
            <a:off x="5569163" y="3895363"/>
            <a:ext cx="867300" cy="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877">
                <a:solidFill>
                  <a:srgbClr val="C6D7CC"/>
                </a:solidFill>
              </a:rPr>
              <a:t>Del 6</a:t>
            </a:r>
            <a:endParaRPr b="1" sz="1900">
              <a:solidFill>
                <a:srgbClr val="C6D7CC"/>
              </a:solidFill>
            </a:endParaRPr>
          </a:p>
        </p:txBody>
      </p:sp>
      <p:sp>
        <p:nvSpPr>
          <p:cNvPr id="1712" name="Google Shape;1712;p103"/>
          <p:cNvSpPr/>
          <p:nvPr/>
        </p:nvSpPr>
        <p:spPr>
          <a:xfrm>
            <a:off x="6299925" y="3665278"/>
            <a:ext cx="78300" cy="866100"/>
          </a:xfrm>
          <a:prstGeom prst="rect">
            <a:avLst/>
          </a:prstGeom>
          <a:solidFill>
            <a:srgbClr val="C6D7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1713" name="Google Shape;1713;p10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714" name="Google Shape;1714;p10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 1- övning 1 1">
  <p:cSld name="BLANK_1_1">
    <p:spTree>
      <p:nvGrpSpPr>
        <p:cNvPr id="1715" name="Shape 1715"/>
        <p:cNvGrpSpPr/>
        <p:nvPr/>
      </p:nvGrpSpPr>
      <p:grpSpPr>
        <a:xfrm>
          <a:off x="0" y="0"/>
          <a:ext cx="0" cy="0"/>
          <a:chOff x="0" y="0"/>
          <a:chExt cx="0" cy="0"/>
        </a:xfrm>
      </p:grpSpPr>
      <p:sp>
        <p:nvSpPr>
          <p:cNvPr id="1716" name="Google Shape;1716;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1717" name="Google Shape;1717;p104"/>
          <p:cNvSpPr txBox="1"/>
          <p:nvPr>
            <p:ph type="title"/>
          </p:nvPr>
        </p:nvSpPr>
        <p:spPr>
          <a:xfrm>
            <a:off x="456400" y="479650"/>
            <a:ext cx="8234400" cy="897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EAF99"/>
              </a:buClr>
              <a:buSzPts val="2500"/>
              <a:buFont typeface="Lato"/>
              <a:buNone/>
              <a:defRPr b="1" sz="2500">
                <a:solidFill>
                  <a:srgbClr val="8EAF99"/>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
        <p:nvSpPr>
          <p:cNvPr id="1718" name="Google Shape;1718;p104"/>
          <p:cNvSpPr txBox="1"/>
          <p:nvPr/>
        </p:nvSpPr>
        <p:spPr>
          <a:xfrm>
            <a:off x="565550" y="3866175"/>
            <a:ext cx="300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100">
                <a:latin typeface="Lato"/>
                <a:ea typeface="Lato"/>
                <a:cs typeface="Lato"/>
                <a:sym typeface="Lato"/>
              </a:rPr>
              <a:t>Problemformulering:</a:t>
            </a:r>
            <a:br>
              <a:rPr b="1" lang="sv" sz="1100">
                <a:latin typeface="Lato"/>
                <a:ea typeface="Lato"/>
                <a:cs typeface="Lato"/>
                <a:sym typeface="Lato"/>
              </a:rPr>
            </a:br>
            <a:endParaRPr b="1" sz="1100">
              <a:latin typeface="Lato"/>
              <a:ea typeface="Lato"/>
              <a:cs typeface="Lato"/>
              <a:sym typeface="Lato"/>
            </a:endParaRPr>
          </a:p>
          <a:p>
            <a:pPr indent="0" lvl="0" marL="0" rtl="0" algn="l">
              <a:spcBef>
                <a:spcPts val="0"/>
              </a:spcBef>
              <a:spcAft>
                <a:spcPts val="0"/>
              </a:spcAft>
              <a:buNone/>
            </a:pPr>
            <a:r>
              <a:t/>
            </a:r>
            <a:endParaRPr b="1" sz="1100">
              <a:latin typeface="Lato"/>
              <a:ea typeface="Lato"/>
              <a:cs typeface="Lato"/>
              <a:sym typeface="Lato"/>
            </a:endParaRPr>
          </a:p>
          <a:p>
            <a:pPr indent="0" lvl="0" marL="0" rtl="0" algn="l">
              <a:spcBef>
                <a:spcPts val="0"/>
              </a:spcBef>
              <a:spcAft>
                <a:spcPts val="0"/>
              </a:spcAft>
              <a:buNone/>
            </a:pPr>
            <a:r>
              <a:rPr b="1" lang="sv" sz="1100">
                <a:latin typeface="Lato"/>
                <a:ea typeface="Lato"/>
                <a:cs typeface="Lato"/>
                <a:sym typeface="Lato"/>
              </a:rPr>
              <a:t>Önskvärd effekt:</a:t>
            </a:r>
            <a:endParaRPr b="1" sz="1100">
              <a:latin typeface="Lato"/>
              <a:ea typeface="Lato"/>
              <a:cs typeface="Lato"/>
              <a:sym typeface="Lato"/>
            </a:endParaRPr>
          </a:p>
        </p:txBody>
      </p:sp>
      <p:sp>
        <p:nvSpPr>
          <p:cNvPr id="1719" name="Google Shape;1719;p10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latin typeface="Lato"/>
                <a:ea typeface="Lato"/>
                <a:cs typeface="Lato"/>
                <a:sym typeface="Lato"/>
              </a:rPr>
              <a:t>Utbildning &amp; övningar av Expedition Mondial ab</a:t>
            </a:r>
            <a:endParaRPr b="1" sz="600">
              <a:solidFill>
                <a:srgbClr val="666666"/>
              </a:solidFill>
              <a:latin typeface="Lato"/>
              <a:ea typeface="Lato"/>
              <a:cs typeface="Lato"/>
              <a:sym typeface="Lato"/>
            </a:endParaRPr>
          </a:p>
        </p:txBody>
      </p:sp>
      <p:cxnSp>
        <p:nvCxnSpPr>
          <p:cNvPr id="1720" name="Google Shape;1720;p104"/>
          <p:cNvCxnSpPr/>
          <p:nvPr/>
        </p:nvCxnSpPr>
        <p:spPr>
          <a:xfrm>
            <a:off x="557025" y="3661450"/>
            <a:ext cx="8124000" cy="0"/>
          </a:xfrm>
          <a:prstGeom prst="straightConnector1">
            <a:avLst/>
          </a:prstGeom>
          <a:noFill/>
          <a:ln cap="flat" cmpd="sng" w="9525">
            <a:solidFill>
              <a:schemeClr val="accent4"/>
            </a:solidFill>
            <a:prstDash val="solid"/>
            <a:round/>
            <a:headEnd len="med" w="med" type="none"/>
            <a:tailEnd len="med" w="med" type="none"/>
          </a:ln>
        </p:spPr>
      </p:cxnSp>
      <p:pic>
        <p:nvPicPr>
          <p:cNvPr id="1721" name="Google Shape;1721;p104"/>
          <p:cNvPicPr preferRelativeResize="0"/>
          <p:nvPr/>
        </p:nvPicPr>
        <p:blipFill>
          <a:blip r:embed="rId2">
            <a:alphaModFix/>
          </a:blip>
          <a:stretch>
            <a:fillRect/>
          </a:stretch>
        </p:blipFill>
        <p:spPr>
          <a:xfrm>
            <a:off x="8227225" y="4433975"/>
            <a:ext cx="453800" cy="4538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26" name="Shape 1726"/>
        <p:cNvGrpSpPr/>
        <p:nvPr/>
      </p:nvGrpSpPr>
      <p:grpSpPr>
        <a:xfrm>
          <a:off x="0" y="0"/>
          <a:ext cx="0" cy="0"/>
          <a:chOff x="0" y="0"/>
          <a:chExt cx="0" cy="0"/>
        </a:xfrm>
      </p:grpSpPr>
      <p:sp>
        <p:nvSpPr>
          <p:cNvPr id="1727" name="Google Shape;1727;p106"/>
          <p:cNvSpPr/>
          <p:nvPr/>
        </p:nvSpPr>
        <p:spPr>
          <a:xfrm>
            <a:off x="178825" y="181425"/>
            <a:ext cx="8793600" cy="4778100"/>
          </a:xfrm>
          <a:prstGeom prst="rect">
            <a:avLst/>
          </a:prstGeom>
          <a:solidFill>
            <a:schemeClr val="accent1"/>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728" name="Google Shape;1728;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1729" name="Google Shape;1729;p106"/>
          <p:cNvSpPr txBox="1"/>
          <p:nvPr>
            <p:ph type="title"/>
          </p:nvPr>
        </p:nvSpPr>
        <p:spPr>
          <a:xfrm>
            <a:off x="311700" y="199845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30" name="Google Shape;1730;p106"/>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1" name="Shape 1731"/>
        <p:cNvGrpSpPr/>
        <p:nvPr/>
      </p:nvGrpSpPr>
      <p:grpSpPr>
        <a:xfrm>
          <a:off x="0" y="0"/>
          <a:ext cx="0" cy="0"/>
          <a:chOff x="0" y="0"/>
          <a:chExt cx="0" cy="0"/>
        </a:xfrm>
      </p:grpSpPr>
      <p:sp>
        <p:nvSpPr>
          <p:cNvPr id="1732" name="Google Shape;1732;p107"/>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Lato"/>
              <a:buNone/>
              <a:defRPr b="1" sz="3600">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33" name="Google Shape;1733;p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1734" name="Google Shape;1734;p107"/>
          <p:cNvSpPr txBox="1"/>
          <p:nvPr>
            <p:ph idx="2" type="title"/>
          </p:nvPr>
        </p:nvSpPr>
        <p:spPr>
          <a:xfrm>
            <a:off x="311700" y="2866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1800"/>
              <a:buNone/>
              <a:defRPr b="0" sz="1800">
                <a:solidFill>
                  <a:srgbClr val="000000"/>
                </a:solidFill>
              </a:defRPr>
            </a:lvl1pPr>
            <a:lvl2pPr lvl="1" rtl="0" algn="ctr">
              <a:spcBef>
                <a:spcPts val="0"/>
              </a:spcBef>
              <a:spcAft>
                <a:spcPts val="0"/>
              </a:spcAft>
              <a:buClr>
                <a:srgbClr val="000000"/>
              </a:buClr>
              <a:buSzPts val="3600"/>
              <a:buNone/>
              <a:defRPr sz="3600">
                <a:solidFill>
                  <a:srgbClr val="000000"/>
                </a:solidFill>
              </a:defRPr>
            </a:lvl2pPr>
            <a:lvl3pPr lvl="2" rtl="0" algn="ctr">
              <a:spcBef>
                <a:spcPts val="0"/>
              </a:spcBef>
              <a:spcAft>
                <a:spcPts val="0"/>
              </a:spcAft>
              <a:buClr>
                <a:srgbClr val="000000"/>
              </a:buClr>
              <a:buSzPts val="3600"/>
              <a:buNone/>
              <a:defRPr sz="3600">
                <a:solidFill>
                  <a:srgbClr val="000000"/>
                </a:solidFill>
              </a:defRPr>
            </a:lvl3pPr>
            <a:lvl4pPr lvl="3" rtl="0" algn="ctr">
              <a:spcBef>
                <a:spcPts val="0"/>
              </a:spcBef>
              <a:spcAft>
                <a:spcPts val="0"/>
              </a:spcAft>
              <a:buClr>
                <a:srgbClr val="000000"/>
              </a:buClr>
              <a:buSzPts val="3600"/>
              <a:buNone/>
              <a:defRPr sz="3600">
                <a:solidFill>
                  <a:srgbClr val="000000"/>
                </a:solidFill>
              </a:defRPr>
            </a:lvl4pPr>
            <a:lvl5pPr lvl="4" rtl="0" algn="ctr">
              <a:spcBef>
                <a:spcPts val="0"/>
              </a:spcBef>
              <a:spcAft>
                <a:spcPts val="0"/>
              </a:spcAft>
              <a:buClr>
                <a:srgbClr val="000000"/>
              </a:buClr>
              <a:buSzPts val="3600"/>
              <a:buNone/>
              <a:defRPr sz="3600">
                <a:solidFill>
                  <a:srgbClr val="000000"/>
                </a:solidFill>
              </a:defRPr>
            </a:lvl5pPr>
            <a:lvl6pPr lvl="5" rtl="0" algn="ctr">
              <a:spcBef>
                <a:spcPts val="0"/>
              </a:spcBef>
              <a:spcAft>
                <a:spcPts val="0"/>
              </a:spcAft>
              <a:buClr>
                <a:srgbClr val="000000"/>
              </a:buClr>
              <a:buSzPts val="3600"/>
              <a:buNone/>
              <a:defRPr sz="3600">
                <a:solidFill>
                  <a:srgbClr val="000000"/>
                </a:solidFill>
              </a:defRPr>
            </a:lvl6pPr>
            <a:lvl7pPr lvl="6" rtl="0" algn="ctr">
              <a:spcBef>
                <a:spcPts val="0"/>
              </a:spcBef>
              <a:spcAft>
                <a:spcPts val="0"/>
              </a:spcAft>
              <a:buClr>
                <a:srgbClr val="000000"/>
              </a:buClr>
              <a:buSzPts val="3600"/>
              <a:buNone/>
              <a:defRPr sz="3600">
                <a:solidFill>
                  <a:srgbClr val="000000"/>
                </a:solidFill>
              </a:defRPr>
            </a:lvl7pPr>
            <a:lvl8pPr lvl="7" rtl="0" algn="ctr">
              <a:spcBef>
                <a:spcPts val="0"/>
              </a:spcBef>
              <a:spcAft>
                <a:spcPts val="0"/>
              </a:spcAft>
              <a:buClr>
                <a:srgbClr val="000000"/>
              </a:buClr>
              <a:buSzPts val="3600"/>
              <a:buNone/>
              <a:defRPr sz="3600">
                <a:solidFill>
                  <a:srgbClr val="000000"/>
                </a:solidFill>
              </a:defRPr>
            </a:lvl8pPr>
            <a:lvl9pPr lvl="8" rtl="0" algn="ctr">
              <a:spcBef>
                <a:spcPts val="0"/>
              </a:spcBef>
              <a:spcAft>
                <a:spcPts val="0"/>
              </a:spcAft>
              <a:buClr>
                <a:srgbClr val="000000"/>
              </a:buClr>
              <a:buSzPts val="3600"/>
              <a:buNone/>
              <a:defRPr sz="3600">
                <a:solidFill>
                  <a:srgbClr val="000000"/>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35" name="Shape 1735"/>
        <p:cNvGrpSpPr/>
        <p:nvPr/>
      </p:nvGrpSpPr>
      <p:grpSpPr>
        <a:xfrm>
          <a:off x="0" y="0"/>
          <a:ext cx="0" cy="0"/>
          <a:chOff x="0" y="0"/>
          <a:chExt cx="0" cy="0"/>
        </a:xfrm>
      </p:grpSpPr>
      <p:sp>
        <p:nvSpPr>
          <p:cNvPr id="1736" name="Google Shape;1736;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Font typeface="Lato"/>
              <a:buNone/>
              <a:defRPr b="1">
                <a:solidFill>
                  <a:schemeClr val="accent3"/>
                </a:solidFill>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7" name="Google Shape;1737;p108"/>
          <p:cNvSpPr txBox="1"/>
          <p:nvPr>
            <p:ph idx="1" type="body"/>
          </p:nvPr>
        </p:nvSpPr>
        <p:spPr>
          <a:xfrm>
            <a:off x="311700" y="1381075"/>
            <a:ext cx="42597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Lato"/>
              <a:buChar char="●"/>
              <a:defRPr sz="1400">
                <a:latin typeface="Lato"/>
                <a:ea typeface="Lato"/>
                <a:cs typeface="Lato"/>
                <a:sym typeface="Lato"/>
              </a:defRPr>
            </a:lvl1pPr>
            <a:lvl2pPr indent="-304800" lvl="1" marL="914400" rtl="0">
              <a:spcBef>
                <a:spcPts val="1600"/>
              </a:spcBef>
              <a:spcAft>
                <a:spcPts val="0"/>
              </a:spcAft>
              <a:buSzPts val="1200"/>
              <a:buFont typeface="Lato"/>
              <a:buChar char="○"/>
              <a:defRPr sz="1200">
                <a:latin typeface="Lato"/>
                <a:ea typeface="Lato"/>
                <a:cs typeface="Lato"/>
                <a:sym typeface="Lato"/>
              </a:defRPr>
            </a:lvl2pPr>
            <a:lvl3pPr indent="-304800" lvl="2" marL="1371600" rtl="0">
              <a:spcBef>
                <a:spcPts val="1600"/>
              </a:spcBef>
              <a:spcAft>
                <a:spcPts val="0"/>
              </a:spcAft>
              <a:buSzPts val="1200"/>
              <a:buFont typeface="Lato"/>
              <a:buChar char="■"/>
              <a:defRPr sz="1200">
                <a:latin typeface="Lato"/>
                <a:ea typeface="Lato"/>
                <a:cs typeface="Lato"/>
                <a:sym typeface="Lato"/>
              </a:defRPr>
            </a:lvl3pPr>
            <a:lvl4pPr indent="-304800" lvl="3" marL="1828800" rtl="0">
              <a:spcBef>
                <a:spcPts val="1600"/>
              </a:spcBef>
              <a:spcAft>
                <a:spcPts val="0"/>
              </a:spcAft>
              <a:buSzPts val="1200"/>
              <a:buFont typeface="Lato"/>
              <a:buChar char="●"/>
              <a:defRPr sz="1200">
                <a:latin typeface="Lato"/>
                <a:ea typeface="Lato"/>
                <a:cs typeface="Lato"/>
                <a:sym typeface="Lato"/>
              </a:defRPr>
            </a:lvl4pPr>
            <a:lvl5pPr indent="-304800" lvl="4" marL="2286000" rtl="0">
              <a:spcBef>
                <a:spcPts val="1600"/>
              </a:spcBef>
              <a:spcAft>
                <a:spcPts val="0"/>
              </a:spcAft>
              <a:buSzPts val="1200"/>
              <a:buFont typeface="Lato"/>
              <a:buChar char="○"/>
              <a:defRPr sz="1200">
                <a:latin typeface="Lato"/>
                <a:ea typeface="Lato"/>
                <a:cs typeface="Lato"/>
                <a:sym typeface="Lato"/>
              </a:defRPr>
            </a:lvl5pPr>
            <a:lvl6pPr indent="-304800" lvl="5" marL="2743200" rtl="0">
              <a:spcBef>
                <a:spcPts val="1600"/>
              </a:spcBef>
              <a:spcAft>
                <a:spcPts val="0"/>
              </a:spcAft>
              <a:buSzPts val="1200"/>
              <a:buFont typeface="Lato"/>
              <a:buChar char="■"/>
              <a:defRPr sz="1200">
                <a:latin typeface="Lato"/>
                <a:ea typeface="Lato"/>
                <a:cs typeface="Lato"/>
                <a:sym typeface="Lato"/>
              </a:defRPr>
            </a:lvl6pPr>
            <a:lvl7pPr indent="-304800" lvl="6" marL="3200400" rtl="0">
              <a:spcBef>
                <a:spcPts val="1600"/>
              </a:spcBef>
              <a:spcAft>
                <a:spcPts val="0"/>
              </a:spcAft>
              <a:buSzPts val="1200"/>
              <a:buFont typeface="Lato"/>
              <a:buChar char="●"/>
              <a:defRPr sz="1200">
                <a:latin typeface="Lato"/>
                <a:ea typeface="Lato"/>
                <a:cs typeface="Lato"/>
                <a:sym typeface="Lato"/>
              </a:defRPr>
            </a:lvl7pPr>
            <a:lvl8pPr indent="-304800" lvl="7" marL="3657600" rtl="0">
              <a:spcBef>
                <a:spcPts val="1600"/>
              </a:spcBef>
              <a:spcAft>
                <a:spcPts val="0"/>
              </a:spcAft>
              <a:buSzPts val="1200"/>
              <a:buFont typeface="Lato"/>
              <a:buChar char="○"/>
              <a:defRPr sz="1200">
                <a:latin typeface="Lato"/>
                <a:ea typeface="Lato"/>
                <a:cs typeface="Lato"/>
                <a:sym typeface="Lato"/>
              </a:defRPr>
            </a:lvl8pPr>
            <a:lvl9pPr indent="-304800" lvl="8" marL="4114800" rtl="0">
              <a:spcBef>
                <a:spcPts val="1600"/>
              </a:spcBef>
              <a:spcAft>
                <a:spcPts val="1600"/>
              </a:spcAft>
              <a:buSzPts val="1200"/>
              <a:buFont typeface="Lato"/>
              <a:buChar char="■"/>
              <a:defRPr sz="1200">
                <a:latin typeface="Lato"/>
                <a:ea typeface="Lato"/>
                <a:cs typeface="Lato"/>
                <a:sym typeface="Lato"/>
              </a:defRPr>
            </a:lvl9pPr>
          </a:lstStyle>
          <a:p/>
        </p:txBody>
      </p:sp>
      <p:sp>
        <p:nvSpPr>
          <p:cNvPr id="1738" name="Google Shape;1738;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39" name="Shape 1739"/>
        <p:cNvGrpSpPr/>
        <p:nvPr/>
      </p:nvGrpSpPr>
      <p:grpSpPr>
        <a:xfrm>
          <a:off x="0" y="0"/>
          <a:ext cx="0" cy="0"/>
          <a:chOff x="0" y="0"/>
          <a:chExt cx="0" cy="0"/>
        </a:xfrm>
      </p:grpSpPr>
      <p:sp>
        <p:nvSpPr>
          <p:cNvPr id="1740" name="Google Shape;1740;p109"/>
          <p:cNvSpPr txBox="1"/>
          <p:nvPr>
            <p:ph idx="1" type="body"/>
          </p:nvPr>
        </p:nvSpPr>
        <p:spPr>
          <a:xfrm>
            <a:off x="311700" y="13810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Lato"/>
              <a:buChar char="●"/>
              <a:defRPr sz="1400">
                <a:latin typeface="Lato"/>
                <a:ea typeface="Lato"/>
                <a:cs typeface="Lato"/>
                <a:sym typeface="Lato"/>
              </a:defRPr>
            </a:lvl1pPr>
            <a:lvl2pPr indent="-304800" lvl="1" marL="914400" rtl="0">
              <a:spcBef>
                <a:spcPts val="1600"/>
              </a:spcBef>
              <a:spcAft>
                <a:spcPts val="0"/>
              </a:spcAft>
              <a:buSzPts val="1200"/>
              <a:buFont typeface="Lato"/>
              <a:buChar char="○"/>
              <a:defRPr sz="1200">
                <a:latin typeface="Lato"/>
                <a:ea typeface="Lato"/>
                <a:cs typeface="Lato"/>
                <a:sym typeface="Lato"/>
              </a:defRPr>
            </a:lvl2pPr>
            <a:lvl3pPr indent="-304800" lvl="2" marL="1371600" rtl="0">
              <a:spcBef>
                <a:spcPts val="1600"/>
              </a:spcBef>
              <a:spcAft>
                <a:spcPts val="0"/>
              </a:spcAft>
              <a:buSzPts val="1200"/>
              <a:buFont typeface="Lato"/>
              <a:buChar char="■"/>
              <a:defRPr sz="1200">
                <a:latin typeface="Lato"/>
                <a:ea typeface="Lato"/>
                <a:cs typeface="Lato"/>
                <a:sym typeface="Lato"/>
              </a:defRPr>
            </a:lvl3pPr>
            <a:lvl4pPr indent="-304800" lvl="3" marL="1828800" rtl="0">
              <a:spcBef>
                <a:spcPts val="1600"/>
              </a:spcBef>
              <a:spcAft>
                <a:spcPts val="0"/>
              </a:spcAft>
              <a:buSzPts val="1200"/>
              <a:buFont typeface="Lato"/>
              <a:buChar char="●"/>
              <a:defRPr sz="1200">
                <a:latin typeface="Lato"/>
                <a:ea typeface="Lato"/>
                <a:cs typeface="Lato"/>
                <a:sym typeface="Lato"/>
              </a:defRPr>
            </a:lvl4pPr>
            <a:lvl5pPr indent="-304800" lvl="4" marL="2286000" rtl="0">
              <a:spcBef>
                <a:spcPts val="1600"/>
              </a:spcBef>
              <a:spcAft>
                <a:spcPts val="0"/>
              </a:spcAft>
              <a:buSzPts val="1200"/>
              <a:buFont typeface="Lato"/>
              <a:buChar char="○"/>
              <a:defRPr sz="1200">
                <a:latin typeface="Lato"/>
                <a:ea typeface="Lato"/>
                <a:cs typeface="Lato"/>
                <a:sym typeface="Lato"/>
              </a:defRPr>
            </a:lvl5pPr>
            <a:lvl6pPr indent="-304800" lvl="5" marL="2743200" rtl="0">
              <a:spcBef>
                <a:spcPts val="1600"/>
              </a:spcBef>
              <a:spcAft>
                <a:spcPts val="0"/>
              </a:spcAft>
              <a:buSzPts val="1200"/>
              <a:buFont typeface="Lato"/>
              <a:buChar char="■"/>
              <a:defRPr sz="1200">
                <a:latin typeface="Lato"/>
                <a:ea typeface="Lato"/>
                <a:cs typeface="Lato"/>
                <a:sym typeface="Lato"/>
              </a:defRPr>
            </a:lvl6pPr>
            <a:lvl7pPr indent="-304800" lvl="6" marL="3200400" rtl="0">
              <a:spcBef>
                <a:spcPts val="1600"/>
              </a:spcBef>
              <a:spcAft>
                <a:spcPts val="0"/>
              </a:spcAft>
              <a:buSzPts val="1200"/>
              <a:buFont typeface="Lato"/>
              <a:buChar char="●"/>
              <a:defRPr sz="1200">
                <a:latin typeface="Lato"/>
                <a:ea typeface="Lato"/>
                <a:cs typeface="Lato"/>
                <a:sym typeface="Lato"/>
              </a:defRPr>
            </a:lvl7pPr>
            <a:lvl8pPr indent="-304800" lvl="7" marL="3657600" rtl="0">
              <a:spcBef>
                <a:spcPts val="1600"/>
              </a:spcBef>
              <a:spcAft>
                <a:spcPts val="0"/>
              </a:spcAft>
              <a:buSzPts val="1200"/>
              <a:buFont typeface="Lato"/>
              <a:buChar char="○"/>
              <a:defRPr sz="1200">
                <a:latin typeface="Lato"/>
                <a:ea typeface="Lato"/>
                <a:cs typeface="Lato"/>
                <a:sym typeface="Lato"/>
              </a:defRPr>
            </a:lvl8pPr>
            <a:lvl9pPr indent="-304800" lvl="8" marL="4114800" rtl="0">
              <a:spcBef>
                <a:spcPts val="1600"/>
              </a:spcBef>
              <a:spcAft>
                <a:spcPts val="1600"/>
              </a:spcAft>
              <a:buSzPts val="1200"/>
              <a:buFont typeface="Lato"/>
              <a:buChar char="■"/>
              <a:defRPr sz="1200">
                <a:latin typeface="Lato"/>
                <a:ea typeface="Lato"/>
                <a:cs typeface="Lato"/>
                <a:sym typeface="Lato"/>
              </a:defRPr>
            </a:lvl9pPr>
          </a:lstStyle>
          <a:p/>
        </p:txBody>
      </p:sp>
      <p:sp>
        <p:nvSpPr>
          <p:cNvPr id="1741" name="Google Shape;1741;p109"/>
          <p:cNvSpPr txBox="1"/>
          <p:nvPr>
            <p:ph idx="2" type="body"/>
          </p:nvPr>
        </p:nvSpPr>
        <p:spPr>
          <a:xfrm>
            <a:off x="4832400" y="13810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Lato"/>
              <a:buChar char="●"/>
              <a:defRPr sz="1400">
                <a:latin typeface="Lato"/>
                <a:ea typeface="Lato"/>
                <a:cs typeface="Lato"/>
                <a:sym typeface="Lato"/>
              </a:defRPr>
            </a:lvl1pPr>
            <a:lvl2pPr indent="-304800" lvl="1" marL="914400" rtl="0">
              <a:spcBef>
                <a:spcPts val="1600"/>
              </a:spcBef>
              <a:spcAft>
                <a:spcPts val="0"/>
              </a:spcAft>
              <a:buSzPts val="1200"/>
              <a:buFont typeface="Lato"/>
              <a:buChar char="○"/>
              <a:defRPr sz="1200">
                <a:latin typeface="Lato"/>
                <a:ea typeface="Lato"/>
                <a:cs typeface="Lato"/>
                <a:sym typeface="Lato"/>
              </a:defRPr>
            </a:lvl2pPr>
            <a:lvl3pPr indent="-304800" lvl="2" marL="1371600" rtl="0">
              <a:spcBef>
                <a:spcPts val="1600"/>
              </a:spcBef>
              <a:spcAft>
                <a:spcPts val="0"/>
              </a:spcAft>
              <a:buSzPts val="1200"/>
              <a:buFont typeface="Lato"/>
              <a:buChar char="■"/>
              <a:defRPr sz="1200">
                <a:latin typeface="Lato"/>
                <a:ea typeface="Lato"/>
                <a:cs typeface="Lato"/>
                <a:sym typeface="Lato"/>
              </a:defRPr>
            </a:lvl3pPr>
            <a:lvl4pPr indent="-304800" lvl="3" marL="1828800" rtl="0">
              <a:spcBef>
                <a:spcPts val="1600"/>
              </a:spcBef>
              <a:spcAft>
                <a:spcPts val="0"/>
              </a:spcAft>
              <a:buSzPts val="1200"/>
              <a:buFont typeface="Lato"/>
              <a:buChar char="●"/>
              <a:defRPr sz="1200">
                <a:latin typeface="Lato"/>
                <a:ea typeface="Lato"/>
                <a:cs typeface="Lato"/>
                <a:sym typeface="Lato"/>
              </a:defRPr>
            </a:lvl4pPr>
            <a:lvl5pPr indent="-304800" lvl="4" marL="2286000" rtl="0">
              <a:spcBef>
                <a:spcPts val="1600"/>
              </a:spcBef>
              <a:spcAft>
                <a:spcPts val="0"/>
              </a:spcAft>
              <a:buSzPts val="1200"/>
              <a:buFont typeface="Lato"/>
              <a:buChar char="○"/>
              <a:defRPr sz="1200">
                <a:latin typeface="Lato"/>
                <a:ea typeface="Lato"/>
                <a:cs typeface="Lato"/>
                <a:sym typeface="Lato"/>
              </a:defRPr>
            </a:lvl5pPr>
            <a:lvl6pPr indent="-304800" lvl="5" marL="2743200" rtl="0">
              <a:spcBef>
                <a:spcPts val="1600"/>
              </a:spcBef>
              <a:spcAft>
                <a:spcPts val="0"/>
              </a:spcAft>
              <a:buSzPts val="1200"/>
              <a:buFont typeface="Lato"/>
              <a:buChar char="■"/>
              <a:defRPr sz="1200">
                <a:latin typeface="Lato"/>
                <a:ea typeface="Lato"/>
                <a:cs typeface="Lato"/>
                <a:sym typeface="Lato"/>
              </a:defRPr>
            </a:lvl6pPr>
            <a:lvl7pPr indent="-304800" lvl="6" marL="3200400" rtl="0">
              <a:spcBef>
                <a:spcPts val="1600"/>
              </a:spcBef>
              <a:spcAft>
                <a:spcPts val="0"/>
              </a:spcAft>
              <a:buSzPts val="1200"/>
              <a:buFont typeface="Lato"/>
              <a:buChar char="●"/>
              <a:defRPr sz="1200">
                <a:latin typeface="Lato"/>
                <a:ea typeface="Lato"/>
                <a:cs typeface="Lato"/>
                <a:sym typeface="Lato"/>
              </a:defRPr>
            </a:lvl7pPr>
            <a:lvl8pPr indent="-304800" lvl="7" marL="3657600" rtl="0">
              <a:spcBef>
                <a:spcPts val="1600"/>
              </a:spcBef>
              <a:spcAft>
                <a:spcPts val="0"/>
              </a:spcAft>
              <a:buSzPts val="1200"/>
              <a:buFont typeface="Lato"/>
              <a:buChar char="○"/>
              <a:defRPr sz="1200">
                <a:latin typeface="Lato"/>
                <a:ea typeface="Lato"/>
                <a:cs typeface="Lato"/>
                <a:sym typeface="Lato"/>
              </a:defRPr>
            </a:lvl8pPr>
            <a:lvl9pPr indent="-304800" lvl="8" marL="4114800" rtl="0">
              <a:spcBef>
                <a:spcPts val="1600"/>
              </a:spcBef>
              <a:spcAft>
                <a:spcPts val="1600"/>
              </a:spcAft>
              <a:buSzPts val="1200"/>
              <a:buFont typeface="Lato"/>
              <a:buChar char="■"/>
              <a:defRPr sz="1200">
                <a:latin typeface="Lato"/>
                <a:ea typeface="Lato"/>
                <a:cs typeface="Lato"/>
                <a:sym typeface="Lato"/>
              </a:defRPr>
            </a:lvl9pPr>
          </a:lstStyle>
          <a:p/>
        </p:txBody>
      </p:sp>
      <p:sp>
        <p:nvSpPr>
          <p:cNvPr id="1742" name="Google Shape;1742;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1743" name="Google Shape;1743;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Font typeface="Lato"/>
              <a:buNone/>
              <a:defRPr b="1">
                <a:solidFill>
                  <a:schemeClr val="accent3"/>
                </a:solidFill>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4" name="Shape 1744"/>
        <p:cNvGrpSpPr/>
        <p:nvPr/>
      </p:nvGrpSpPr>
      <p:grpSpPr>
        <a:xfrm>
          <a:off x="0" y="0"/>
          <a:ext cx="0" cy="0"/>
          <a:chOff x="0" y="0"/>
          <a:chExt cx="0" cy="0"/>
        </a:xfrm>
      </p:grpSpPr>
      <p:sp>
        <p:nvSpPr>
          <p:cNvPr id="1745" name="Google Shape;1745;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1746" name="Google Shape;1746;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Font typeface="Lato"/>
              <a:buNone/>
              <a:defRPr b="1">
                <a:solidFill>
                  <a:schemeClr val="accent3"/>
                </a:solidFill>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47" name="Shape 1747"/>
        <p:cNvGrpSpPr/>
        <p:nvPr/>
      </p:nvGrpSpPr>
      <p:grpSpPr>
        <a:xfrm>
          <a:off x="0" y="0"/>
          <a:ext cx="0" cy="0"/>
          <a:chOff x="0" y="0"/>
          <a:chExt cx="0" cy="0"/>
        </a:xfrm>
      </p:grpSpPr>
      <p:sp>
        <p:nvSpPr>
          <p:cNvPr id="1748" name="Google Shape;1748;p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0">
  <p:cSld name="TITLE_AND_BODY_80">
    <p:spTree>
      <p:nvGrpSpPr>
        <p:cNvPr id="169" name="Shape 169"/>
        <p:cNvGrpSpPr/>
        <p:nvPr/>
      </p:nvGrpSpPr>
      <p:grpSpPr>
        <a:xfrm>
          <a:off x="0" y="0"/>
          <a:ext cx="0" cy="0"/>
          <a:chOff x="0" y="0"/>
          <a:chExt cx="0" cy="0"/>
        </a:xfrm>
      </p:grpSpPr>
      <p:sp>
        <p:nvSpPr>
          <p:cNvPr id="170" name="Google Shape;170;p12"/>
          <p:cNvSpPr/>
          <p:nvPr/>
        </p:nvSpPr>
        <p:spPr>
          <a:xfrm>
            <a:off x="5237102" y="1364125"/>
            <a:ext cx="3139800" cy="3114900"/>
          </a:xfrm>
          <a:prstGeom prst="ellipse">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72" name="Google Shape;172;p1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73" name="Google Shape;173;p12"/>
          <p:cNvSpPr txBox="1"/>
          <p:nvPr/>
        </p:nvSpPr>
        <p:spPr>
          <a:xfrm>
            <a:off x="456400" y="516450"/>
            <a:ext cx="8234400" cy="10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 PAKETERING</a:t>
            </a:r>
            <a:endParaRPr b="1" sz="2400">
              <a:solidFill>
                <a:schemeClr val="dk2"/>
              </a:solidFill>
            </a:endParaRPr>
          </a:p>
          <a:p>
            <a:pPr indent="0" lvl="0" marL="0" rtl="0" algn="l">
              <a:spcBef>
                <a:spcPts val="0"/>
              </a:spcBef>
              <a:spcAft>
                <a:spcPts val="0"/>
              </a:spcAft>
              <a:buNone/>
            </a:pPr>
            <a:r>
              <a:rPr b="1" i="1" lang="sv" sz="1000">
                <a:solidFill>
                  <a:srgbClr val="434343"/>
                </a:solidFill>
                <a:highlight>
                  <a:schemeClr val="lt1"/>
                </a:highlight>
              </a:rPr>
              <a:t>Tidsåtgång: ca 1-2 </a:t>
            </a:r>
            <a:r>
              <a:rPr b="1" i="1" lang="sv" sz="1000">
                <a:solidFill>
                  <a:srgbClr val="434343"/>
                </a:solidFill>
                <a:highlight>
                  <a:schemeClr val="lt1"/>
                </a:highlight>
              </a:rPr>
              <a:t>timmar</a:t>
            </a:r>
            <a:endParaRPr b="1" sz="2400">
              <a:solidFill>
                <a:schemeClr val="dk2"/>
              </a:solidFill>
            </a:endParaRPr>
          </a:p>
        </p:txBody>
      </p:sp>
      <p:sp>
        <p:nvSpPr>
          <p:cNvPr id="174" name="Google Shape;174;p1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75" name="Google Shape;175;p12"/>
          <p:cNvSpPr txBox="1"/>
          <p:nvPr/>
        </p:nvSpPr>
        <p:spPr>
          <a:xfrm>
            <a:off x="456400" y="1291850"/>
            <a:ext cx="42336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sammanställa och organisera resultatet av arbetet på ett tydligt och tillgängligt sätt för att kunna kommunicera det till intressenter och stakeholders. </a:t>
            </a:r>
            <a:br>
              <a:rPr lang="sv" sz="1000">
                <a:solidFill>
                  <a:srgbClr val="434343"/>
                </a:solidFill>
                <a:highlight>
                  <a:schemeClr val="lt1"/>
                </a:highlight>
              </a:rPr>
            </a:br>
            <a:br>
              <a:rPr lang="sv" sz="1000">
                <a:solidFill>
                  <a:srgbClr val="434343"/>
                </a:solidFill>
                <a:highlight>
                  <a:schemeClr val="lt1"/>
                </a:highlight>
              </a:rPr>
            </a:br>
            <a:endParaRPr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rgbClr val="FFFFFF"/>
                </a:highlight>
              </a:rPr>
              <a:t>Samla ihop materialet från ditt arbete och strukturera det med hjälp av mallarna på följande sidor. </a:t>
            </a:r>
            <a:endParaRPr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2. </a:t>
            </a:r>
            <a:r>
              <a:rPr lang="sv" sz="1000">
                <a:solidFill>
                  <a:srgbClr val="434343"/>
                </a:solidFill>
                <a:highlight>
                  <a:srgbClr val="FFFFFF"/>
                </a:highlight>
              </a:rPr>
              <a:t>Använd gärna visuellt material såsom diagram eller bilder för att göra informationen mer lättförståelig och engagerande.</a:t>
            </a:r>
            <a:endParaRPr sz="1000">
              <a:solidFill>
                <a:srgbClr val="434343"/>
              </a:solidFill>
              <a:highlight>
                <a:srgbClr val="FFFFFF"/>
              </a:highlight>
            </a:endParaRPr>
          </a:p>
          <a:p>
            <a:pPr indent="0" lvl="0" marL="0" rtl="0" algn="l">
              <a:lnSpc>
                <a:spcPct val="115000"/>
              </a:lnSpc>
              <a:spcBef>
                <a:spcPts val="1600"/>
              </a:spcBef>
              <a:spcAft>
                <a:spcPts val="1600"/>
              </a:spcAft>
              <a:buNone/>
            </a:pPr>
            <a:r>
              <a:rPr b="1" lang="sv" sz="1000">
                <a:solidFill>
                  <a:srgbClr val="434343"/>
                </a:solidFill>
                <a:highlight>
                  <a:srgbClr val="FFFFFF"/>
                </a:highlight>
              </a:rPr>
              <a:t>3. </a:t>
            </a:r>
            <a:r>
              <a:rPr lang="sv" sz="1000">
                <a:solidFill>
                  <a:srgbClr val="434343"/>
                </a:solidFill>
                <a:highlight>
                  <a:srgbClr val="FFFFFF"/>
                </a:highlight>
              </a:rPr>
              <a:t>Försök att anpassa presentationen till mottagaren. Prioritera och betona det som är mest relevant för dem.</a:t>
            </a:r>
            <a:endParaRPr sz="1000">
              <a:solidFill>
                <a:srgbClr val="434343"/>
              </a:solidFill>
              <a:highlight>
                <a:srgbClr val="FFFFFF"/>
              </a:highlight>
            </a:endParaRPr>
          </a:p>
        </p:txBody>
      </p:sp>
      <p:sp>
        <p:nvSpPr>
          <p:cNvPr id="176" name="Google Shape;176;p12"/>
          <p:cNvSpPr txBox="1"/>
          <p:nvPr/>
        </p:nvSpPr>
        <p:spPr>
          <a:xfrm>
            <a:off x="5495900" y="2613475"/>
            <a:ext cx="2802900" cy="616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Hitta ditt sätt att göra det på, prova dig fram!</a:t>
            </a:r>
            <a:endParaRPr sz="1000">
              <a:solidFill>
                <a:schemeClr val="dk1"/>
              </a:solidFill>
            </a:endParaRPr>
          </a:p>
        </p:txBody>
      </p:sp>
      <p:pic>
        <p:nvPicPr>
          <p:cNvPr id="177" name="Google Shape;177;p12"/>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78" name="Google Shape;178;p1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79" name="Google Shape;179;p12"/>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180" name="Google Shape;180;p12"/>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181" name="Google Shape;181;p12"/>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pic>
        <p:nvPicPr>
          <p:cNvPr id="182" name="Google Shape;182;p12"/>
          <p:cNvPicPr preferRelativeResize="0"/>
          <p:nvPr/>
        </p:nvPicPr>
        <p:blipFill>
          <a:blip r:embed="rId4">
            <a:alphaModFix/>
          </a:blip>
          <a:stretch>
            <a:fillRect/>
          </a:stretch>
        </p:blipFill>
        <p:spPr>
          <a:xfrm>
            <a:off x="5858175" y="1005351"/>
            <a:ext cx="2633802" cy="1966576"/>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Ljusblå">
  <p:cSld name="3_Start - Svart">
    <p:spTree>
      <p:nvGrpSpPr>
        <p:cNvPr id="1749" name="Shape 1749"/>
        <p:cNvGrpSpPr/>
        <p:nvPr/>
      </p:nvGrpSpPr>
      <p:grpSpPr>
        <a:xfrm>
          <a:off x="0" y="0"/>
          <a:ext cx="0" cy="0"/>
          <a:chOff x="0" y="0"/>
          <a:chExt cx="0" cy="0"/>
        </a:xfrm>
      </p:grpSpPr>
      <p:sp>
        <p:nvSpPr>
          <p:cNvPr id="1750" name="Google Shape;1750;p112"/>
          <p:cNvSpPr/>
          <p:nvPr/>
        </p:nvSpPr>
        <p:spPr>
          <a:xfrm>
            <a:off x="0" y="2"/>
            <a:ext cx="9165300" cy="5143500"/>
          </a:xfrm>
          <a:prstGeom prst="rect">
            <a:avLst/>
          </a:prstGeom>
          <a:solidFill>
            <a:srgbClr val="8CBEDF"/>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C:\Users\Erik Widmark\Dropbox\Företaget\Marknad\Grafisk_profil\Logga\EM_logo_Negativ.png" id="1751" name="Google Shape;1751;p112"/>
          <p:cNvPicPr preferRelativeResize="0"/>
          <p:nvPr/>
        </p:nvPicPr>
        <p:blipFill rotWithShape="1">
          <a:blip r:embed="rId2">
            <a:alphaModFix/>
          </a:blip>
          <a:srcRect b="0" l="0" r="0" t="0"/>
          <a:stretch/>
        </p:blipFill>
        <p:spPr>
          <a:xfrm>
            <a:off x="5758064" y="1631156"/>
            <a:ext cx="1912959" cy="1881223"/>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Orange">
  <p:cSld name="3_Start - Svart_1">
    <p:spTree>
      <p:nvGrpSpPr>
        <p:cNvPr id="1752" name="Shape 1752"/>
        <p:cNvGrpSpPr/>
        <p:nvPr/>
      </p:nvGrpSpPr>
      <p:grpSpPr>
        <a:xfrm>
          <a:off x="0" y="0"/>
          <a:ext cx="0" cy="0"/>
          <a:chOff x="0" y="0"/>
          <a:chExt cx="0" cy="0"/>
        </a:xfrm>
      </p:grpSpPr>
      <p:sp>
        <p:nvSpPr>
          <p:cNvPr id="1753" name="Google Shape;1753;p113"/>
          <p:cNvSpPr/>
          <p:nvPr/>
        </p:nvSpPr>
        <p:spPr>
          <a:xfrm>
            <a:off x="0" y="2"/>
            <a:ext cx="9165300" cy="5143500"/>
          </a:xfrm>
          <a:prstGeom prst="rect">
            <a:avLst/>
          </a:prstGeom>
          <a:solidFill>
            <a:srgbClr val="F39D0C"/>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C:\Users\Erik Widmark\Dropbox\Företaget\Marknad\Grafisk_profil\Logga\EM_logo_Negativ.png" id="1754" name="Google Shape;1754;p113"/>
          <p:cNvPicPr preferRelativeResize="0"/>
          <p:nvPr/>
        </p:nvPicPr>
        <p:blipFill rotWithShape="1">
          <a:blip r:embed="rId2">
            <a:alphaModFix/>
          </a:blip>
          <a:srcRect b="0" l="0" r="0" t="0"/>
          <a:stretch/>
        </p:blipFill>
        <p:spPr>
          <a:xfrm>
            <a:off x="5758064" y="1631156"/>
            <a:ext cx="1912959" cy="1881223"/>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Grå">
  <p:cSld name="3_Start - Svart_1_1">
    <p:spTree>
      <p:nvGrpSpPr>
        <p:cNvPr id="1755" name="Shape 1755"/>
        <p:cNvGrpSpPr/>
        <p:nvPr/>
      </p:nvGrpSpPr>
      <p:grpSpPr>
        <a:xfrm>
          <a:off x="0" y="0"/>
          <a:ext cx="0" cy="0"/>
          <a:chOff x="0" y="0"/>
          <a:chExt cx="0" cy="0"/>
        </a:xfrm>
      </p:grpSpPr>
      <p:sp>
        <p:nvSpPr>
          <p:cNvPr id="1756" name="Google Shape;1756;p114"/>
          <p:cNvSpPr/>
          <p:nvPr/>
        </p:nvSpPr>
        <p:spPr>
          <a:xfrm>
            <a:off x="0" y="2"/>
            <a:ext cx="9165300" cy="5143500"/>
          </a:xfrm>
          <a:prstGeom prst="rect">
            <a:avLst/>
          </a:prstGeom>
          <a:solidFill>
            <a:srgbClr val="49504F"/>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C:\Users\Erik Widmark\Dropbox\Företaget\Marknad\Grafisk_profil\Logga\EM_logo_Negativ.png" id="1757" name="Google Shape;1757;p114"/>
          <p:cNvPicPr preferRelativeResize="0"/>
          <p:nvPr/>
        </p:nvPicPr>
        <p:blipFill rotWithShape="1">
          <a:blip r:embed="rId2">
            <a:alphaModFix/>
          </a:blip>
          <a:srcRect b="0" l="0" r="0" t="0"/>
          <a:stretch/>
        </p:blipFill>
        <p:spPr>
          <a:xfrm>
            <a:off x="5758064" y="1631156"/>
            <a:ext cx="1912959" cy="1881223"/>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Grön">
  <p:cSld name="3_Start - Svart_1_1_1">
    <p:spTree>
      <p:nvGrpSpPr>
        <p:cNvPr id="1758" name="Shape 1758"/>
        <p:cNvGrpSpPr/>
        <p:nvPr/>
      </p:nvGrpSpPr>
      <p:grpSpPr>
        <a:xfrm>
          <a:off x="0" y="0"/>
          <a:ext cx="0" cy="0"/>
          <a:chOff x="0" y="0"/>
          <a:chExt cx="0" cy="0"/>
        </a:xfrm>
      </p:grpSpPr>
      <p:sp>
        <p:nvSpPr>
          <p:cNvPr id="1759" name="Google Shape;1759;p115"/>
          <p:cNvSpPr/>
          <p:nvPr/>
        </p:nvSpPr>
        <p:spPr>
          <a:xfrm>
            <a:off x="0" y="2"/>
            <a:ext cx="9165300" cy="5143500"/>
          </a:xfrm>
          <a:prstGeom prst="rect">
            <a:avLst/>
          </a:prstGeom>
          <a:solidFill>
            <a:srgbClr val="539138"/>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C:\Users\Erik Widmark\Dropbox\Företaget\Marknad\Grafisk_profil\Logga\EM_logo_Negativ.png" id="1760" name="Google Shape;1760;p115"/>
          <p:cNvPicPr preferRelativeResize="0"/>
          <p:nvPr/>
        </p:nvPicPr>
        <p:blipFill rotWithShape="1">
          <a:blip r:embed="rId2">
            <a:alphaModFix/>
          </a:blip>
          <a:srcRect b="0" l="0" r="0" t="0"/>
          <a:stretch/>
        </p:blipFill>
        <p:spPr>
          <a:xfrm>
            <a:off x="5758064" y="1631156"/>
            <a:ext cx="1912959" cy="1881223"/>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Brun">
  <p:cSld name="3_Start - Svart_1_1_1_1">
    <p:spTree>
      <p:nvGrpSpPr>
        <p:cNvPr id="1761" name="Shape 1761"/>
        <p:cNvGrpSpPr/>
        <p:nvPr/>
      </p:nvGrpSpPr>
      <p:grpSpPr>
        <a:xfrm>
          <a:off x="0" y="0"/>
          <a:ext cx="0" cy="0"/>
          <a:chOff x="0" y="0"/>
          <a:chExt cx="0" cy="0"/>
        </a:xfrm>
      </p:grpSpPr>
      <p:sp>
        <p:nvSpPr>
          <p:cNvPr id="1762" name="Google Shape;1762;p116"/>
          <p:cNvSpPr/>
          <p:nvPr/>
        </p:nvSpPr>
        <p:spPr>
          <a:xfrm>
            <a:off x="0" y="2"/>
            <a:ext cx="9165300" cy="5143500"/>
          </a:xfrm>
          <a:prstGeom prst="rect">
            <a:avLst/>
          </a:prstGeom>
          <a:solidFill>
            <a:srgbClr val="A93126"/>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C:\Users\Erik Widmark\Dropbox\Företaget\Marknad\Grafisk_profil\Logga\EM_logo_Negativ.png" id="1763" name="Google Shape;1763;p116"/>
          <p:cNvPicPr preferRelativeResize="0"/>
          <p:nvPr/>
        </p:nvPicPr>
        <p:blipFill rotWithShape="1">
          <a:blip r:embed="rId2">
            <a:alphaModFix/>
          </a:blip>
          <a:srcRect b="0" l="0" r="0" t="0"/>
          <a:stretch/>
        </p:blipFill>
        <p:spPr>
          <a:xfrm>
            <a:off x="5758064" y="1631156"/>
            <a:ext cx="1912959" cy="188122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Ljusblå Tom">
  <p:cSld name="3_Start - Svart_2">
    <p:spTree>
      <p:nvGrpSpPr>
        <p:cNvPr id="1764" name="Shape 1764"/>
        <p:cNvGrpSpPr/>
        <p:nvPr/>
      </p:nvGrpSpPr>
      <p:grpSpPr>
        <a:xfrm>
          <a:off x="0" y="0"/>
          <a:ext cx="0" cy="0"/>
          <a:chOff x="0" y="0"/>
          <a:chExt cx="0" cy="0"/>
        </a:xfrm>
      </p:grpSpPr>
      <p:sp>
        <p:nvSpPr>
          <p:cNvPr id="1765" name="Google Shape;1765;p117"/>
          <p:cNvSpPr/>
          <p:nvPr/>
        </p:nvSpPr>
        <p:spPr>
          <a:xfrm>
            <a:off x="0" y="2"/>
            <a:ext cx="9165300" cy="5143500"/>
          </a:xfrm>
          <a:prstGeom prst="rect">
            <a:avLst/>
          </a:prstGeom>
          <a:solidFill>
            <a:srgbClr val="8CBEDF"/>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6" name="Google Shape;1766;p117"/>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67" name="Google Shape;1767;p117"/>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Orange Tom">
  <p:cSld name="3_Start - Svart_1_2">
    <p:spTree>
      <p:nvGrpSpPr>
        <p:cNvPr id="1768" name="Shape 1768"/>
        <p:cNvGrpSpPr/>
        <p:nvPr/>
      </p:nvGrpSpPr>
      <p:grpSpPr>
        <a:xfrm>
          <a:off x="0" y="0"/>
          <a:ext cx="0" cy="0"/>
          <a:chOff x="0" y="0"/>
          <a:chExt cx="0" cy="0"/>
        </a:xfrm>
      </p:grpSpPr>
      <p:sp>
        <p:nvSpPr>
          <p:cNvPr id="1769" name="Google Shape;1769;p118"/>
          <p:cNvSpPr/>
          <p:nvPr/>
        </p:nvSpPr>
        <p:spPr>
          <a:xfrm>
            <a:off x="0" y="2"/>
            <a:ext cx="9165300" cy="5143500"/>
          </a:xfrm>
          <a:prstGeom prst="rect">
            <a:avLst/>
          </a:prstGeom>
          <a:solidFill>
            <a:srgbClr val="F39D0C"/>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0" name="Google Shape;1770;p118"/>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71" name="Google Shape;1771;p118"/>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Grå Tom">
  <p:cSld name="3_Start - Svart_1_1_2">
    <p:spTree>
      <p:nvGrpSpPr>
        <p:cNvPr id="1772" name="Shape 1772"/>
        <p:cNvGrpSpPr/>
        <p:nvPr/>
      </p:nvGrpSpPr>
      <p:grpSpPr>
        <a:xfrm>
          <a:off x="0" y="0"/>
          <a:ext cx="0" cy="0"/>
          <a:chOff x="0" y="0"/>
          <a:chExt cx="0" cy="0"/>
        </a:xfrm>
      </p:grpSpPr>
      <p:sp>
        <p:nvSpPr>
          <p:cNvPr id="1773" name="Google Shape;1773;p119"/>
          <p:cNvSpPr/>
          <p:nvPr/>
        </p:nvSpPr>
        <p:spPr>
          <a:xfrm>
            <a:off x="0" y="2"/>
            <a:ext cx="9165300" cy="5143500"/>
          </a:xfrm>
          <a:prstGeom prst="rect">
            <a:avLst/>
          </a:prstGeom>
          <a:solidFill>
            <a:srgbClr val="49504F"/>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4" name="Google Shape;1774;p119"/>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75" name="Google Shape;1775;p119"/>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Grön Tom">
  <p:cSld name="3_Start - Svart_1_1_1_2">
    <p:spTree>
      <p:nvGrpSpPr>
        <p:cNvPr id="1776" name="Shape 1776"/>
        <p:cNvGrpSpPr/>
        <p:nvPr/>
      </p:nvGrpSpPr>
      <p:grpSpPr>
        <a:xfrm>
          <a:off x="0" y="0"/>
          <a:ext cx="0" cy="0"/>
          <a:chOff x="0" y="0"/>
          <a:chExt cx="0" cy="0"/>
        </a:xfrm>
      </p:grpSpPr>
      <p:sp>
        <p:nvSpPr>
          <p:cNvPr id="1777" name="Google Shape;1777;p120"/>
          <p:cNvSpPr/>
          <p:nvPr/>
        </p:nvSpPr>
        <p:spPr>
          <a:xfrm>
            <a:off x="0" y="2"/>
            <a:ext cx="9165300" cy="5143500"/>
          </a:xfrm>
          <a:prstGeom prst="rect">
            <a:avLst/>
          </a:prstGeom>
          <a:solidFill>
            <a:srgbClr val="539138"/>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78" name="Google Shape;1778;p120"/>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79" name="Google Shape;1779;p120"/>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Brun Tom">
  <p:cSld name="3_Start - Svart_1_1_1_1_1">
    <p:spTree>
      <p:nvGrpSpPr>
        <p:cNvPr id="1780" name="Shape 1780"/>
        <p:cNvGrpSpPr/>
        <p:nvPr/>
      </p:nvGrpSpPr>
      <p:grpSpPr>
        <a:xfrm>
          <a:off x="0" y="0"/>
          <a:ext cx="0" cy="0"/>
          <a:chOff x="0" y="0"/>
          <a:chExt cx="0" cy="0"/>
        </a:xfrm>
      </p:grpSpPr>
      <p:sp>
        <p:nvSpPr>
          <p:cNvPr id="1781" name="Google Shape;1781;p121"/>
          <p:cNvSpPr/>
          <p:nvPr/>
        </p:nvSpPr>
        <p:spPr>
          <a:xfrm>
            <a:off x="0" y="2"/>
            <a:ext cx="9165300" cy="5143500"/>
          </a:xfrm>
          <a:prstGeom prst="rect">
            <a:avLst/>
          </a:prstGeom>
          <a:solidFill>
            <a:srgbClr val="A93126"/>
          </a:solidFill>
          <a:ln>
            <a:noFill/>
          </a:ln>
        </p:spPr>
        <p:txBody>
          <a:bodyPr anchorCtr="0" anchor="ctr" bIns="47575" lIns="95175" spcFirstLastPara="1" rIns="95175" wrap="square" tIns="475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82" name="Google Shape;1782;p121"/>
          <p:cNvSpPr txBox="1"/>
          <p:nvPr>
            <p:ph type="title"/>
          </p:nvPr>
        </p:nvSpPr>
        <p:spPr>
          <a:xfrm>
            <a:off x="311700" y="19984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Font typeface="Lato"/>
              <a:buNone/>
              <a:defRPr b="1" sz="3600">
                <a:solidFill>
                  <a:srgbClr val="FFFFFF"/>
                </a:solidFill>
                <a:latin typeface="Lato"/>
                <a:ea typeface="Lato"/>
                <a:cs typeface="Lato"/>
                <a:sym typeface="La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83" name="Google Shape;1783;p121"/>
          <p:cNvSpPr txBox="1"/>
          <p:nvPr>
            <p:ph idx="2" type="title"/>
          </p:nvPr>
        </p:nvSpPr>
        <p:spPr>
          <a:xfrm>
            <a:off x="311700" y="286630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1800"/>
              <a:buNone/>
              <a:defRPr b="0" sz="18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9">
  <p:cSld name="TITLE_AND_BODY_79">
    <p:spTree>
      <p:nvGrpSpPr>
        <p:cNvPr id="183" name="Shape 183"/>
        <p:cNvGrpSpPr/>
        <p:nvPr/>
      </p:nvGrpSpPr>
      <p:grpSpPr>
        <a:xfrm>
          <a:off x="0" y="0"/>
          <a:ext cx="0" cy="0"/>
          <a:chOff x="0" y="0"/>
          <a:chExt cx="0" cy="0"/>
        </a:xfrm>
      </p:grpSpPr>
      <p:sp>
        <p:nvSpPr>
          <p:cNvPr id="184" name="Google Shape;18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85" name="Google Shape;185;p1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86" name="Google Shape;186;p13"/>
          <p:cNvSpPr/>
          <p:nvPr/>
        </p:nvSpPr>
        <p:spPr>
          <a:xfrm>
            <a:off x="680325" y="1733425"/>
            <a:ext cx="3891300" cy="2792700"/>
          </a:xfrm>
          <a:prstGeom prst="rect">
            <a:avLst/>
          </a:prstGeom>
          <a:no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187" name="Google Shape;187;p13"/>
          <p:cNvSpPr txBox="1"/>
          <p:nvPr/>
        </p:nvSpPr>
        <p:spPr>
          <a:xfrm>
            <a:off x="456400" y="5250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SLUTANALYS REKOMMENDATIONER</a:t>
            </a:r>
            <a:endParaRPr b="1" sz="2400">
              <a:solidFill>
                <a:schemeClr val="dk2"/>
              </a:solidFill>
            </a:endParaRPr>
          </a:p>
        </p:txBody>
      </p:sp>
      <p:sp>
        <p:nvSpPr>
          <p:cNvPr id="188" name="Google Shape;188;p1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89" name="Google Shape;189;p13"/>
          <p:cNvSpPr txBox="1"/>
          <p:nvPr/>
        </p:nvSpPr>
        <p:spPr>
          <a:xfrm>
            <a:off x="897650" y="1922425"/>
            <a:ext cx="24093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chemeClr val="dk2"/>
              </a:solidFill>
              <a:latin typeface="Lato"/>
              <a:ea typeface="Lato"/>
              <a:cs typeface="Lato"/>
              <a:sym typeface="Lato"/>
            </a:endParaRPr>
          </a:p>
        </p:txBody>
      </p:sp>
      <p:sp>
        <p:nvSpPr>
          <p:cNvPr id="190" name="Google Shape;190;p13"/>
          <p:cNvSpPr/>
          <p:nvPr/>
        </p:nvSpPr>
        <p:spPr>
          <a:xfrm>
            <a:off x="6067400" y="2280900"/>
            <a:ext cx="1475400" cy="1475400"/>
          </a:xfrm>
          <a:prstGeom prst="ellipse">
            <a:avLst/>
          </a:prstGeom>
          <a:solidFill>
            <a:srgbClr val="C6D7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1" name="Google Shape;191;p13"/>
          <p:cNvCxnSpPr>
            <a:endCxn id="192" idx="6"/>
          </p:cNvCxnSpPr>
          <p:nvPr/>
        </p:nvCxnSpPr>
        <p:spPr>
          <a:xfrm>
            <a:off x="5618451" y="3021600"/>
            <a:ext cx="2373300" cy="0"/>
          </a:xfrm>
          <a:prstGeom prst="straightConnector1">
            <a:avLst/>
          </a:prstGeom>
          <a:noFill/>
          <a:ln cap="flat" cmpd="sng" w="38100">
            <a:solidFill>
              <a:srgbClr val="8EAF99"/>
            </a:solidFill>
            <a:prstDash val="solid"/>
            <a:round/>
            <a:headEnd len="med" w="med" type="none"/>
            <a:tailEnd len="med" w="med" type="none"/>
          </a:ln>
        </p:spPr>
      </p:cxnSp>
      <p:sp>
        <p:nvSpPr>
          <p:cNvPr id="193" name="Google Shape;193;p13"/>
          <p:cNvSpPr txBox="1"/>
          <p:nvPr/>
        </p:nvSpPr>
        <p:spPr>
          <a:xfrm>
            <a:off x="565550" y="1838700"/>
            <a:ext cx="3845100" cy="3304800"/>
          </a:xfrm>
          <a:prstGeom prst="rect">
            <a:avLst/>
          </a:prstGeom>
          <a:noFill/>
          <a:ln>
            <a:noFill/>
          </a:ln>
        </p:spPr>
        <p:txBody>
          <a:bodyPr anchorCtr="0" anchor="t" bIns="91425" lIns="91425" spcFirstLastPara="1" rIns="91425" wrap="square" tIns="91425">
            <a:noAutofit/>
          </a:bodyPr>
          <a:lstStyle/>
          <a:p>
            <a:pPr indent="-292100" lvl="0" marL="457200" rtl="0" algn="l">
              <a:lnSpc>
                <a:spcPct val="150000"/>
              </a:lnSpc>
              <a:spcBef>
                <a:spcPts val="0"/>
              </a:spcBef>
              <a:spcAft>
                <a:spcPts val="0"/>
              </a:spcAft>
              <a:buClr>
                <a:srgbClr val="434343"/>
              </a:buClr>
              <a:buSzPts val="1000"/>
              <a:buFont typeface="Lato"/>
              <a:buAutoNum type="arabicPeriod"/>
            </a:pPr>
            <a:r>
              <a:rPr lang="sv" sz="1000">
                <a:solidFill>
                  <a:srgbClr val="434343"/>
                </a:solidFill>
              </a:rPr>
              <a:t>Ta fram en tydlig </a:t>
            </a:r>
            <a:r>
              <a:rPr b="1" lang="sv" sz="1000">
                <a:solidFill>
                  <a:srgbClr val="434343"/>
                </a:solidFill>
              </a:rPr>
              <a:t>roadmap</a:t>
            </a:r>
            <a:r>
              <a:rPr lang="sv" sz="1000">
                <a:solidFill>
                  <a:srgbClr val="434343"/>
                </a:solidFill>
              </a:rPr>
              <a:t> baserat på utvecklingsområdena för att ta nästa steg</a:t>
            </a:r>
            <a:endParaRPr sz="1000">
              <a:solidFill>
                <a:srgbClr val="434343"/>
              </a:solidFill>
            </a:endParaRPr>
          </a:p>
          <a:p>
            <a:pPr indent="-292100" lvl="0" marL="457200" rtl="0" algn="l">
              <a:lnSpc>
                <a:spcPct val="150000"/>
              </a:lnSpc>
              <a:spcBef>
                <a:spcPts val="0"/>
              </a:spcBef>
              <a:spcAft>
                <a:spcPts val="0"/>
              </a:spcAft>
              <a:buClr>
                <a:srgbClr val="434343"/>
              </a:buClr>
              <a:buSzPts val="1000"/>
              <a:buFont typeface="Lato"/>
              <a:buAutoNum type="arabicPeriod"/>
            </a:pPr>
            <a:r>
              <a:rPr b="1" lang="sv" sz="1000">
                <a:solidFill>
                  <a:srgbClr val="434343"/>
                </a:solidFill>
              </a:rPr>
              <a:t>Prioritera</a:t>
            </a:r>
            <a:r>
              <a:rPr lang="sv" sz="1000">
                <a:solidFill>
                  <a:srgbClr val="434343"/>
                </a:solidFill>
              </a:rPr>
              <a:t> aktiviteterna i framtagen roadmap  utifrån kundvärde, genomförandeförmåga och resursåtgång</a:t>
            </a:r>
            <a:endParaRPr sz="1000">
              <a:solidFill>
                <a:srgbClr val="434343"/>
              </a:solidFill>
            </a:endParaRPr>
          </a:p>
          <a:p>
            <a:pPr indent="-292100" lvl="0" marL="457200" rtl="0" algn="l">
              <a:lnSpc>
                <a:spcPct val="150000"/>
              </a:lnSpc>
              <a:spcBef>
                <a:spcPts val="0"/>
              </a:spcBef>
              <a:spcAft>
                <a:spcPts val="0"/>
              </a:spcAft>
              <a:buClr>
                <a:srgbClr val="434343"/>
              </a:buClr>
              <a:buSzPts val="1000"/>
              <a:buFont typeface="Lato"/>
              <a:buAutoNum type="arabicPeriod"/>
            </a:pPr>
            <a:r>
              <a:rPr b="1" lang="sv" sz="1000">
                <a:solidFill>
                  <a:srgbClr val="434343"/>
                </a:solidFill>
              </a:rPr>
              <a:t>Börja med baskrav </a:t>
            </a:r>
            <a:r>
              <a:rPr lang="sv" sz="1000">
                <a:solidFill>
                  <a:srgbClr val="434343"/>
                </a:solidFill>
              </a:rPr>
              <a:t>“need to have” först sen finlir “ nice to have”</a:t>
            </a:r>
            <a:endParaRPr sz="1000">
              <a:solidFill>
                <a:srgbClr val="434343"/>
              </a:solidFill>
            </a:endParaRPr>
          </a:p>
          <a:p>
            <a:pPr indent="-292100" lvl="0" marL="457200" rtl="0" algn="l">
              <a:lnSpc>
                <a:spcPct val="150000"/>
              </a:lnSpc>
              <a:spcBef>
                <a:spcPts val="0"/>
              </a:spcBef>
              <a:spcAft>
                <a:spcPts val="0"/>
              </a:spcAft>
              <a:buClr>
                <a:srgbClr val="434343"/>
              </a:buClr>
              <a:buSzPts val="1000"/>
              <a:buFont typeface="Lato"/>
              <a:buAutoNum type="arabicPeriod"/>
            </a:pPr>
            <a:r>
              <a:rPr b="1" lang="sv" sz="1000">
                <a:solidFill>
                  <a:srgbClr val="434343"/>
                </a:solidFill>
              </a:rPr>
              <a:t>Involvera resenärerna</a:t>
            </a:r>
            <a:r>
              <a:rPr lang="sv" sz="1000">
                <a:solidFill>
                  <a:srgbClr val="434343"/>
                </a:solidFill>
              </a:rPr>
              <a:t> i den fortsatta utvecklingen för att säkra att de färdiga lösningarna/tjänsterna  möter behoven</a:t>
            </a:r>
            <a:endParaRPr sz="1000">
              <a:solidFill>
                <a:srgbClr val="434343"/>
              </a:solidFill>
            </a:endParaRPr>
          </a:p>
          <a:p>
            <a:pPr indent="-292100" lvl="0" marL="457200" rtl="0" algn="l">
              <a:lnSpc>
                <a:spcPct val="150000"/>
              </a:lnSpc>
              <a:spcBef>
                <a:spcPts val="0"/>
              </a:spcBef>
              <a:spcAft>
                <a:spcPts val="0"/>
              </a:spcAft>
              <a:buClr>
                <a:srgbClr val="434343"/>
              </a:buClr>
              <a:buSzPts val="1000"/>
              <a:buFont typeface="Lato"/>
              <a:buAutoNum type="arabicPeriod"/>
            </a:pPr>
            <a:r>
              <a:rPr b="1" lang="sv" sz="1000">
                <a:solidFill>
                  <a:srgbClr val="434343"/>
                </a:solidFill>
              </a:rPr>
              <a:t>Engagera medarbetarna</a:t>
            </a:r>
            <a:r>
              <a:rPr lang="sv" sz="1000">
                <a:solidFill>
                  <a:srgbClr val="434343"/>
                </a:solidFill>
              </a:rPr>
              <a:t> </a:t>
            </a:r>
            <a:r>
              <a:rPr b="1" lang="sv" sz="1000">
                <a:solidFill>
                  <a:srgbClr val="434343"/>
                </a:solidFill>
              </a:rPr>
              <a:t>tvärfunktionellt</a:t>
            </a:r>
            <a:r>
              <a:rPr lang="sv" sz="1000">
                <a:solidFill>
                  <a:srgbClr val="434343"/>
                </a:solidFill>
              </a:rPr>
              <a:t> utifrån den gemensamma målbilden som gemensam kompass </a:t>
            </a:r>
            <a:endParaRPr i="1" sz="1000">
              <a:solidFill>
                <a:srgbClr val="434343"/>
              </a:solidFill>
            </a:endParaRPr>
          </a:p>
          <a:p>
            <a:pPr indent="0" lvl="0" marL="0" rtl="0" algn="l">
              <a:lnSpc>
                <a:spcPct val="150000"/>
              </a:lnSpc>
              <a:spcBef>
                <a:spcPts val="0"/>
              </a:spcBef>
              <a:spcAft>
                <a:spcPts val="0"/>
              </a:spcAft>
              <a:buNone/>
            </a:pPr>
            <a:r>
              <a:t/>
            </a:r>
            <a:endParaRPr sz="1000"/>
          </a:p>
        </p:txBody>
      </p:sp>
      <p:sp>
        <p:nvSpPr>
          <p:cNvPr id="194" name="Google Shape;194;p13"/>
          <p:cNvSpPr/>
          <p:nvPr/>
        </p:nvSpPr>
        <p:spPr>
          <a:xfrm>
            <a:off x="5565250" y="2908950"/>
            <a:ext cx="225300" cy="225300"/>
          </a:xfrm>
          <a:prstGeom prst="ellipse">
            <a:avLst/>
          </a:prstGeom>
          <a:solidFill>
            <a:srgbClr val="8EAF9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6115538" y="2908950"/>
            <a:ext cx="225300" cy="225300"/>
          </a:xfrm>
          <a:prstGeom prst="ellipse">
            <a:avLst/>
          </a:prstGeom>
          <a:solidFill>
            <a:srgbClr val="8EAF9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6665851" y="2908950"/>
            <a:ext cx="225300" cy="225300"/>
          </a:xfrm>
          <a:prstGeom prst="ellipse">
            <a:avLst/>
          </a:prstGeom>
          <a:solidFill>
            <a:srgbClr val="8EAF9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7216151" y="2908950"/>
            <a:ext cx="225300" cy="225300"/>
          </a:xfrm>
          <a:prstGeom prst="ellipse">
            <a:avLst/>
          </a:prstGeom>
          <a:solidFill>
            <a:srgbClr val="8EAF9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a:off x="7766451" y="2908950"/>
            <a:ext cx="225300" cy="225300"/>
          </a:xfrm>
          <a:prstGeom prst="ellipse">
            <a:avLst/>
          </a:prstGeom>
          <a:solidFill>
            <a:srgbClr val="8EAF9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txBox="1"/>
          <p:nvPr/>
        </p:nvSpPr>
        <p:spPr>
          <a:xfrm>
            <a:off x="4968975" y="1081025"/>
            <a:ext cx="3483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Rekommendationerna kan handla om vad du tycker bör göras i nästa steg eller undersökas vidare baserat på din research. Det kan inkludera att prioritera aktiviteterna i den framtagna roadmapen utifrån användarvärde, genomförandeförmåga och resursåtgång. </a:t>
            </a:r>
            <a:endParaRPr sz="1100">
              <a:solidFill>
                <a:srgbClr val="666666"/>
              </a:solidFill>
              <a:latin typeface="Caveat"/>
              <a:ea typeface="Caveat"/>
              <a:cs typeface="Caveat"/>
              <a:sym typeface="Caveat"/>
            </a:endParaRPr>
          </a:p>
          <a:p>
            <a:pPr indent="0" lvl="0" marL="0" rtl="0" algn="l">
              <a:spcBef>
                <a:spcPts val="0"/>
              </a:spcBef>
              <a:spcAft>
                <a:spcPts val="0"/>
              </a:spcAft>
              <a:buNone/>
            </a:pPr>
            <a:r>
              <a:t/>
            </a:r>
            <a:endParaRPr sz="1100">
              <a:solidFill>
                <a:srgbClr val="666666"/>
              </a:solidFill>
              <a:latin typeface="Caveat"/>
              <a:ea typeface="Caveat"/>
              <a:cs typeface="Caveat"/>
              <a:sym typeface="Caveat"/>
            </a:endParaRPr>
          </a:p>
        </p:txBody>
      </p:sp>
      <p:cxnSp>
        <p:nvCxnSpPr>
          <p:cNvPr id="199" name="Google Shape;199;p13"/>
          <p:cNvCxnSpPr>
            <a:endCxn id="198" idx="3"/>
          </p:cNvCxnSpPr>
          <p:nvPr/>
        </p:nvCxnSpPr>
        <p:spPr>
          <a:xfrm rot="-5400000">
            <a:off x="7790025" y="1534325"/>
            <a:ext cx="859800" cy="465300"/>
          </a:xfrm>
          <a:prstGeom prst="curvedConnector4">
            <a:avLst>
              <a:gd fmla="val 35110" name="adj1"/>
              <a:gd fmla="val 151177" name="adj2"/>
            </a:avLst>
          </a:prstGeom>
          <a:noFill/>
          <a:ln cap="flat" cmpd="sng" w="9525">
            <a:solidFill>
              <a:srgbClr val="666666"/>
            </a:solidFill>
            <a:prstDash val="solid"/>
            <a:round/>
            <a:headEnd len="med" w="med" type="stealth"/>
            <a:tailEnd len="med" w="med" type="none"/>
          </a:ln>
        </p:spPr>
      </p:cxnSp>
      <p:pic>
        <p:nvPicPr>
          <p:cNvPr id="200" name="Google Shape;200;p1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201" name="Google Shape;201;p1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202" name="Google Shape;202;p13"/>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203" name="Google Shape;203;p13"/>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204" name="Google Shape;204;p13"/>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ljus bakgrund">
  <p:cSld name="Kapitel - Gul_1_1">
    <p:spTree>
      <p:nvGrpSpPr>
        <p:cNvPr id="1784" name="Shape 1784"/>
        <p:cNvGrpSpPr/>
        <p:nvPr/>
      </p:nvGrpSpPr>
      <p:grpSpPr>
        <a:xfrm>
          <a:off x="0" y="0"/>
          <a:ext cx="0" cy="0"/>
          <a:chOff x="0" y="0"/>
          <a:chExt cx="0" cy="0"/>
        </a:xfrm>
      </p:grpSpPr>
      <p:sp>
        <p:nvSpPr>
          <p:cNvPr id="1785" name="Google Shape;1785;p122"/>
          <p:cNvSpPr/>
          <p:nvPr/>
        </p:nvSpPr>
        <p:spPr>
          <a:xfrm>
            <a:off x="159627" y="149182"/>
            <a:ext cx="8824800" cy="4845300"/>
          </a:xfrm>
          <a:prstGeom prst="rect">
            <a:avLst/>
          </a:prstGeom>
          <a:solidFill>
            <a:srgbClr val="BD5365">
              <a:alpha val="24230"/>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Clr>
                <a:srgbClr val="000000"/>
              </a:buClr>
              <a:buFont typeface="Arial"/>
              <a:buNone/>
            </a:pPr>
            <a:r>
              <a:t/>
            </a:r>
            <a:endParaRPr sz="1600">
              <a:solidFill>
                <a:srgbClr val="000000"/>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p:cSld name="Tom sida">
    <p:spTree>
      <p:nvGrpSpPr>
        <p:cNvPr id="1786" name="Shape 1786"/>
        <p:cNvGrpSpPr/>
        <p:nvPr/>
      </p:nvGrpSpPr>
      <p:grpSpPr>
        <a:xfrm>
          <a:off x="0" y="0"/>
          <a:ext cx="0" cy="0"/>
          <a:chOff x="0" y="0"/>
          <a:chExt cx="0" cy="0"/>
        </a:xfrm>
      </p:grpSpPr>
      <p:pic>
        <p:nvPicPr>
          <p:cNvPr descr="EM_logo_300x300.png" id="1787" name="Google Shape;1787;p123"/>
          <p:cNvPicPr preferRelativeResize="0"/>
          <p:nvPr/>
        </p:nvPicPr>
        <p:blipFill>
          <a:blip r:embed="rId2">
            <a:alphaModFix/>
          </a:blip>
          <a:stretch>
            <a:fillRect/>
          </a:stretch>
        </p:blipFill>
        <p:spPr>
          <a:xfrm>
            <a:off x="8277520" y="4469536"/>
            <a:ext cx="362454" cy="36245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1">
  <p:cSld name="Tom sida_1">
    <p:spTree>
      <p:nvGrpSpPr>
        <p:cNvPr id="1788" name="Shape 1788"/>
        <p:cNvGrpSpPr/>
        <p:nvPr/>
      </p:nvGrpSpPr>
      <p:grpSpPr>
        <a:xfrm>
          <a:off x="0" y="0"/>
          <a:ext cx="0" cy="0"/>
          <a:chOff x="0" y="0"/>
          <a:chExt cx="0" cy="0"/>
        </a:xfrm>
      </p:grpSpPr>
      <p:pic>
        <p:nvPicPr>
          <p:cNvPr descr="EM_logo_300x300.png" id="1789" name="Google Shape;1789;p124"/>
          <p:cNvPicPr preferRelativeResize="0"/>
          <p:nvPr/>
        </p:nvPicPr>
        <p:blipFill>
          <a:blip r:embed="rId2">
            <a:alphaModFix/>
          </a:blip>
          <a:stretch>
            <a:fillRect/>
          </a:stretch>
        </p:blipFill>
        <p:spPr>
          <a:xfrm>
            <a:off x="8277520" y="4469536"/>
            <a:ext cx="362454" cy="362454"/>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ljus bakgrund 1">
  <p:cSld name="Kapitel - Gul_1_1_1">
    <p:spTree>
      <p:nvGrpSpPr>
        <p:cNvPr id="1790" name="Shape 1790"/>
        <p:cNvGrpSpPr/>
        <p:nvPr/>
      </p:nvGrpSpPr>
      <p:grpSpPr>
        <a:xfrm>
          <a:off x="0" y="0"/>
          <a:ext cx="0" cy="0"/>
          <a:chOff x="0" y="0"/>
          <a:chExt cx="0" cy="0"/>
        </a:xfrm>
      </p:grpSpPr>
      <p:sp>
        <p:nvSpPr>
          <p:cNvPr id="1791" name="Google Shape;1791;p125"/>
          <p:cNvSpPr/>
          <p:nvPr/>
        </p:nvSpPr>
        <p:spPr>
          <a:xfrm>
            <a:off x="159627" y="149182"/>
            <a:ext cx="8824800" cy="4845300"/>
          </a:xfrm>
          <a:prstGeom prst="rect">
            <a:avLst/>
          </a:prstGeom>
          <a:solidFill>
            <a:srgbClr val="BD5365">
              <a:alpha val="24230"/>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Clr>
                <a:srgbClr val="000000"/>
              </a:buClr>
              <a:buFont typeface="Arial"/>
              <a:buNone/>
            </a:pPr>
            <a:r>
              <a:t/>
            </a:r>
            <a:endParaRPr sz="1600">
              <a:solidFill>
                <a:srgbClr val="000000"/>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ljus bakgrund 2">
  <p:cSld name="Kapitel - Gul_1_2">
    <p:spTree>
      <p:nvGrpSpPr>
        <p:cNvPr id="1792" name="Shape 1792"/>
        <p:cNvGrpSpPr/>
        <p:nvPr/>
      </p:nvGrpSpPr>
      <p:grpSpPr>
        <a:xfrm>
          <a:off x="0" y="0"/>
          <a:ext cx="0" cy="0"/>
          <a:chOff x="0" y="0"/>
          <a:chExt cx="0" cy="0"/>
        </a:xfrm>
      </p:grpSpPr>
      <p:sp>
        <p:nvSpPr>
          <p:cNvPr id="1793" name="Google Shape;1793;p126"/>
          <p:cNvSpPr/>
          <p:nvPr/>
        </p:nvSpPr>
        <p:spPr>
          <a:xfrm>
            <a:off x="159627" y="149182"/>
            <a:ext cx="8824800" cy="4845300"/>
          </a:xfrm>
          <a:prstGeom prst="rect">
            <a:avLst/>
          </a:prstGeom>
          <a:solidFill>
            <a:srgbClr val="8CBDDF">
              <a:alpha val="23230"/>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pic>
        <p:nvPicPr>
          <p:cNvPr descr="EM_logo_300x300.png" id="1794" name="Google Shape;1794;p126"/>
          <p:cNvPicPr preferRelativeResize="0"/>
          <p:nvPr/>
        </p:nvPicPr>
        <p:blipFill>
          <a:blip r:embed="rId2">
            <a:alphaModFix/>
          </a:blip>
          <a:stretch>
            <a:fillRect/>
          </a:stretch>
        </p:blipFill>
        <p:spPr>
          <a:xfrm>
            <a:off x="8277520" y="4469536"/>
            <a:ext cx="362454" cy="362454"/>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sida brandgul">
  <p:cSld name="Kapitel - Röd">
    <p:spTree>
      <p:nvGrpSpPr>
        <p:cNvPr id="1795" name="Shape 1795"/>
        <p:cNvGrpSpPr/>
        <p:nvPr/>
      </p:nvGrpSpPr>
      <p:grpSpPr>
        <a:xfrm>
          <a:off x="0" y="0"/>
          <a:ext cx="0" cy="0"/>
          <a:chOff x="0" y="0"/>
          <a:chExt cx="0" cy="0"/>
        </a:xfrm>
      </p:grpSpPr>
      <p:sp>
        <p:nvSpPr>
          <p:cNvPr id="1796" name="Google Shape;1796;p127"/>
          <p:cNvSpPr/>
          <p:nvPr/>
        </p:nvSpPr>
        <p:spPr>
          <a:xfrm>
            <a:off x="159627" y="72982"/>
            <a:ext cx="8824800" cy="4845300"/>
          </a:xfrm>
          <a:prstGeom prst="rect">
            <a:avLst/>
          </a:prstGeom>
          <a:solidFill>
            <a:srgbClr val="F39D0C"/>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pic>
        <p:nvPicPr>
          <p:cNvPr descr="EM_logo_Negativ.png" id="1797" name="Google Shape;1797;p127"/>
          <p:cNvPicPr preferRelativeResize="0"/>
          <p:nvPr/>
        </p:nvPicPr>
        <p:blipFill>
          <a:blip r:embed="rId2">
            <a:alphaModFix/>
          </a:blip>
          <a:stretch>
            <a:fillRect/>
          </a:stretch>
        </p:blipFill>
        <p:spPr>
          <a:xfrm>
            <a:off x="8281899" y="4400073"/>
            <a:ext cx="351763" cy="346084"/>
          </a:xfrm>
          <a:prstGeom prst="rect">
            <a:avLst/>
          </a:prstGeom>
          <a:noFill/>
          <a:ln>
            <a:noFill/>
          </a:ln>
        </p:spPr>
      </p:pic>
      <p:sp>
        <p:nvSpPr>
          <p:cNvPr id="1798" name="Google Shape;1798;p127"/>
          <p:cNvSpPr/>
          <p:nvPr/>
        </p:nvSpPr>
        <p:spPr>
          <a:xfrm>
            <a:off x="0" y="0"/>
            <a:ext cx="9144000" cy="5143500"/>
          </a:xfrm>
          <a:prstGeom prst="rect">
            <a:avLst/>
          </a:prstGeom>
          <a:solidFill>
            <a:srgbClr val="E89B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99" name="Google Shape;1799;p127"/>
          <p:cNvPicPr preferRelativeResize="0"/>
          <p:nvPr/>
        </p:nvPicPr>
        <p:blipFill>
          <a:blip r:embed="rId2">
            <a:alphaModFix/>
          </a:blip>
          <a:stretch>
            <a:fillRect/>
          </a:stretch>
        </p:blipFill>
        <p:spPr>
          <a:xfrm>
            <a:off x="3390900" y="684408"/>
            <a:ext cx="2362200" cy="2324100"/>
          </a:xfrm>
          <a:prstGeom prst="rect">
            <a:avLst/>
          </a:prstGeom>
          <a:solidFill>
            <a:srgbClr val="E89B38"/>
          </a:solidFill>
          <a:ln>
            <a:noFill/>
          </a:ln>
        </p:spPr>
      </p:pic>
      <p:sp>
        <p:nvSpPr>
          <p:cNvPr id="1800" name="Google Shape;1800;p127"/>
          <p:cNvSpPr txBox="1"/>
          <p:nvPr/>
        </p:nvSpPr>
        <p:spPr>
          <a:xfrm>
            <a:off x="0" y="3358033"/>
            <a:ext cx="91440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sv" sz="3200">
                <a:solidFill>
                  <a:schemeClr val="lt1"/>
                </a:solidFill>
              </a:rPr>
              <a:t>ARBETSBOK</a:t>
            </a:r>
            <a:endParaRPr b="1" sz="1800">
              <a:solidFill>
                <a:schemeClr val="lt1"/>
              </a:solidFill>
            </a:endParaRPr>
          </a:p>
        </p:txBody>
      </p:sp>
      <p:cxnSp>
        <p:nvCxnSpPr>
          <p:cNvPr id="1801" name="Google Shape;1801;p127"/>
          <p:cNvCxnSpPr/>
          <p:nvPr/>
        </p:nvCxnSpPr>
        <p:spPr>
          <a:xfrm>
            <a:off x="1466108" y="4123632"/>
            <a:ext cx="6211800" cy="0"/>
          </a:xfrm>
          <a:prstGeom prst="straightConnector1">
            <a:avLst/>
          </a:prstGeom>
          <a:noFill/>
          <a:ln cap="flat" cmpd="sng" w="19050">
            <a:solidFill>
              <a:schemeClr val="lt1"/>
            </a:solidFill>
            <a:prstDash val="solid"/>
            <a:round/>
            <a:headEnd len="med" w="med" type="none"/>
            <a:tailEnd len="med" w="med" type="none"/>
          </a:ln>
        </p:spPr>
      </p:cxnSp>
      <p:sp>
        <p:nvSpPr>
          <p:cNvPr id="1802" name="Google Shape;1802;p127"/>
          <p:cNvSpPr txBox="1"/>
          <p:nvPr/>
        </p:nvSpPr>
        <p:spPr>
          <a:xfrm>
            <a:off x="182875" y="4130289"/>
            <a:ext cx="8790300" cy="7335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Clr>
                <a:schemeClr val="dk1"/>
              </a:buClr>
              <a:buSzPts val="1100"/>
              <a:buFont typeface="Arial"/>
              <a:buNone/>
            </a:pPr>
            <a:r>
              <a:rPr lang="sv">
                <a:solidFill>
                  <a:schemeClr val="lt1"/>
                </a:solidFill>
              </a:rPr>
              <a:t>För grundkursen i tjänstedesign med ö</a:t>
            </a:r>
            <a:r>
              <a:rPr lang="sv">
                <a:solidFill>
                  <a:schemeClr val="lt1"/>
                </a:solidFill>
              </a:rPr>
              <a:t>vningar</a:t>
            </a:r>
            <a:r>
              <a:rPr lang="sv">
                <a:solidFill>
                  <a:schemeClr val="lt1"/>
                </a:solidFill>
              </a:rPr>
              <a:t> &amp; </a:t>
            </a:r>
            <a:r>
              <a:rPr lang="sv">
                <a:solidFill>
                  <a:schemeClr val="lt1"/>
                </a:solidFill>
              </a:rPr>
              <a:t>exempel</a:t>
            </a:r>
            <a:r>
              <a:rPr lang="sv">
                <a:solidFill>
                  <a:schemeClr val="lt1"/>
                </a:solidFill>
              </a:rPr>
              <a:t> </a:t>
            </a:r>
            <a:r>
              <a:rPr lang="sv">
                <a:solidFill>
                  <a:schemeClr val="lt1"/>
                </a:solidFill>
              </a:rPr>
              <a:t>av Expedition Mondial</a:t>
            </a:r>
            <a:endParaRPr>
              <a:solidFill>
                <a:srgbClr val="FFFFFF"/>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2">
  <p:cSld name="Tom sida_2">
    <p:spTree>
      <p:nvGrpSpPr>
        <p:cNvPr id="1803" name="Shape 1803"/>
        <p:cNvGrpSpPr/>
        <p:nvPr/>
      </p:nvGrpSpPr>
      <p:grpSpPr>
        <a:xfrm>
          <a:off x="0" y="0"/>
          <a:ext cx="0" cy="0"/>
          <a:chOff x="0" y="0"/>
          <a:chExt cx="0" cy="0"/>
        </a:xfrm>
      </p:grpSpPr>
      <p:sp>
        <p:nvSpPr>
          <p:cNvPr id="1804" name="Google Shape;1804;p128"/>
          <p:cNvSpPr txBox="1"/>
          <p:nvPr>
            <p:ph idx="12" type="sldNum"/>
          </p:nvPr>
        </p:nvSpPr>
        <p:spPr>
          <a:xfrm>
            <a:off x="-46810" y="4661979"/>
            <a:ext cx="548700" cy="3939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sida ljusblå 2">
  <p:cSld name="Kapitel - Gul_1_3">
    <p:spTree>
      <p:nvGrpSpPr>
        <p:cNvPr id="1805" name="Shape 1805"/>
        <p:cNvGrpSpPr/>
        <p:nvPr/>
      </p:nvGrpSpPr>
      <p:grpSpPr>
        <a:xfrm>
          <a:off x="0" y="0"/>
          <a:ext cx="0" cy="0"/>
          <a:chOff x="0" y="0"/>
          <a:chExt cx="0" cy="0"/>
        </a:xfrm>
      </p:grpSpPr>
      <p:sp>
        <p:nvSpPr>
          <p:cNvPr id="1806" name="Google Shape;1806;p129"/>
          <p:cNvSpPr/>
          <p:nvPr/>
        </p:nvSpPr>
        <p:spPr>
          <a:xfrm>
            <a:off x="159627" y="149182"/>
            <a:ext cx="8824800" cy="4845300"/>
          </a:xfrm>
          <a:prstGeom prst="rect">
            <a:avLst/>
          </a:prstGeom>
          <a:solidFill>
            <a:srgbClr val="F39C12"/>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pic>
        <p:nvPicPr>
          <p:cNvPr descr="EM_logo_Negativ.png" id="1807" name="Google Shape;1807;p129"/>
          <p:cNvPicPr preferRelativeResize="0"/>
          <p:nvPr/>
        </p:nvPicPr>
        <p:blipFill>
          <a:blip r:embed="rId2">
            <a:alphaModFix/>
          </a:blip>
          <a:stretch>
            <a:fillRect/>
          </a:stretch>
        </p:blipFill>
        <p:spPr>
          <a:xfrm>
            <a:off x="8281899" y="4476273"/>
            <a:ext cx="351763" cy="34608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Mörkblå">
  <p:cSld name="5_Start - Svart_1_1">
    <p:spTree>
      <p:nvGrpSpPr>
        <p:cNvPr id="1808" name="Shape 1808"/>
        <p:cNvGrpSpPr/>
        <p:nvPr/>
      </p:nvGrpSpPr>
      <p:grpSpPr>
        <a:xfrm>
          <a:off x="0" y="0"/>
          <a:ext cx="0" cy="0"/>
          <a:chOff x="0" y="0"/>
          <a:chExt cx="0" cy="0"/>
        </a:xfrm>
      </p:grpSpPr>
      <p:sp>
        <p:nvSpPr>
          <p:cNvPr id="1809" name="Google Shape;1809;p130"/>
          <p:cNvSpPr/>
          <p:nvPr/>
        </p:nvSpPr>
        <p:spPr>
          <a:xfrm>
            <a:off x="0" y="2"/>
            <a:ext cx="9165300" cy="5143500"/>
          </a:xfrm>
          <a:prstGeom prst="rect">
            <a:avLst/>
          </a:prstGeom>
          <a:solidFill>
            <a:srgbClr val="093B5C"/>
          </a:solidFill>
          <a:ln>
            <a:noFill/>
          </a:ln>
        </p:spPr>
        <p:txBody>
          <a:bodyPr anchorCtr="0" anchor="ctr" bIns="47575" lIns="95175" spcFirstLastPara="1" rIns="95175" wrap="square" tIns="47575">
            <a:noAutofit/>
          </a:bodyPr>
          <a:lstStyle/>
          <a:p>
            <a:pPr indent="0" lvl="0" marL="0" marR="0" rtl="0" algn="ctr">
              <a:spcBef>
                <a:spcPts val="0"/>
              </a:spcBef>
              <a:spcAft>
                <a:spcPts val="0"/>
              </a:spcAft>
              <a:buNone/>
            </a:pPr>
            <a:r>
              <a:t/>
            </a:r>
            <a:endParaRPr sz="1900">
              <a:solidFill>
                <a:srgbClr val="000000"/>
              </a:solidFill>
              <a:latin typeface="Arial"/>
              <a:ea typeface="Arial"/>
              <a:cs typeface="Arial"/>
              <a:sym typeface="Arial"/>
            </a:endParaRPr>
          </a:p>
        </p:txBody>
      </p:sp>
      <p:pic>
        <p:nvPicPr>
          <p:cNvPr descr="C:\Users\Erik Widmark\Dropbox\Företaget\Marknad\Grafisk_profil\Logga\EM_logo_Negativ.png" id="1810" name="Google Shape;1810;p130"/>
          <p:cNvPicPr preferRelativeResize="0"/>
          <p:nvPr/>
        </p:nvPicPr>
        <p:blipFill rotWithShape="1">
          <a:blip r:embed="rId2">
            <a:alphaModFix/>
          </a:blip>
          <a:srcRect b="0" l="0" r="0" t="0"/>
          <a:stretch/>
        </p:blipFill>
        <p:spPr>
          <a:xfrm>
            <a:off x="5300864" y="1631156"/>
            <a:ext cx="1913100" cy="1881300"/>
          </a:xfrm>
          <a:prstGeom prst="rect">
            <a:avLst/>
          </a:prstGeom>
          <a:noFill/>
          <a:ln>
            <a:noFill/>
          </a:ln>
        </p:spPr>
      </p:pic>
      <p:sp>
        <p:nvSpPr>
          <p:cNvPr id="1811" name="Google Shape;1811;p130"/>
          <p:cNvSpPr txBox="1"/>
          <p:nvPr>
            <p:ph idx="1" type="body"/>
          </p:nvPr>
        </p:nvSpPr>
        <p:spPr>
          <a:xfrm>
            <a:off x="694775" y="1499793"/>
            <a:ext cx="3781800" cy="10179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700"/>
              </a:spcBef>
              <a:spcAft>
                <a:spcPts val="0"/>
              </a:spcAft>
              <a:buClr>
                <a:schemeClr val="lt1"/>
              </a:buClr>
              <a:buSzPts val="2000"/>
              <a:buFont typeface="Varela Round"/>
              <a:buNone/>
              <a:defRPr b="1" i="0" sz="2000" u="none" cap="none" strike="noStrike">
                <a:solidFill>
                  <a:schemeClr val="lt1"/>
                </a:solidFill>
                <a:latin typeface="Varela Round"/>
                <a:ea typeface="Varela Round"/>
                <a:cs typeface="Varela Round"/>
                <a:sym typeface="Varela Round"/>
              </a:defRPr>
            </a:lvl1pPr>
            <a:lvl2pPr indent="-304800" lvl="1" marL="9144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2pPr>
            <a:lvl3pPr indent="-304800" lvl="2" marL="13716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3pPr>
            <a:lvl4pPr indent="-304800" lvl="3" marL="18288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4pPr>
            <a:lvl5pPr indent="-304800" lvl="4" marL="22860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5pPr>
            <a:lvl6pPr indent="-304800" lvl="5" marL="27432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6pPr>
            <a:lvl7pPr indent="-304800" lvl="6" marL="32004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7pPr>
            <a:lvl8pPr indent="-304800" lvl="7" marL="3657600" marR="0" rtl="0" algn="ctr">
              <a:spcBef>
                <a:spcPts val="1600"/>
              </a:spcBef>
              <a:spcAft>
                <a:spcPts val="0"/>
              </a:spcAft>
              <a:buClr>
                <a:srgbClr val="FFFFFF"/>
              </a:buClr>
              <a:buSzPts val="1200"/>
              <a:buFont typeface="Lato"/>
              <a:buChar char="•"/>
              <a:defRPr b="0" i="0" u="none" cap="none" strike="noStrike">
                <a:solidFill>
                  <a:srgbClr val="FFFFFF"/>
                </a:solidFill>
                <a:latin typeface="Lato"/>
                <a:ea typeface="Lato"/>
                <a:cs typeface="Lato"/>
                <a:sym typeface="Lato"/>
              </a:defRPr>
            </a:lvl8pPr>
            <a:lvl9pPr indent="-304800" lvl="8" marL="4114800" marR="0" rtl="0" algn="ctr">
              <a:spcBef>
                <a:spcPts val="1600"/>
              </a:spcBef>
              <a:spcAft>
                <a:spcPts val="1600"/>
              </a:spcAft>
              <a:buClr>
                <a:srgbClr val="FFFFFF"/>
              </a:buClr>
              <a:buSzPts val="1200"/>
              <a:buFont typeface="Lato"/>
              <a:buChar char="•"/>
              <a:defRPr b="0" i="0" u="none" cap="none" strike="noStrike">
                <a:solidFill>
                  <a:srgbClr val="FFFFFF"/>
                </a:solidFill>
                <a:latin typeface="Lato"/>
                <a:ea typeface="Lato"/>
                <a:cs typeface="Lato"/>
                <a:sym typeface="Lato"/>
              </a:defRPr>
            </a:lvl9pPr>
          </a:lstStyle>
          <a:p/>
        </p:txBody>
      </p:sp>
      <p:sp>
        <p:nvSpPr>
          <p:cNvPr id="1812" name="Google Shape;1812;p130"/>
          <p:cNvSpPr txBox="1"/>
          <p:nvPr/>
        </p:nvSpPr>
        <p:spPr>
          <a:xfrm>
            <a:off x="2045373" y="4756569"/>
            <a:ext cx="5074800" cy="1905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solidFill>
                  <a:srgbClr val="FFFFFF"/>
                </a:solidFill>
                <a:latin typeface="Varela Round"/>
                <a:ea typeface="Varela Round"/>
                <a:cs typeface="Varela Round"/>
                <a:sym typeface="Varela Round"/>
              </a:rPr>
              <a:t>Expedition Mondial AB | www.expeditionmondial.se </a:t>
            </a:r>
            <a:endParaRPr sz="700">
              <a:solidFill>
                <a:srgbClr val="FFFFFF"/>
              </a:solidFill>
              <a:latin typeface="Varela Round"/>
              <a:ea typeface="Varela Round"/>
              <a:cs typeface="Varela Round"/>
              <a:sym typeface="Varela Roun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ubrik och innehåll" type="obj">
  <p:cSld name="OBJECT">
    <p:spTree>
      <p:nvGrpSpPr>
        <p:cNvPr id="1813" name="Shape 1813"/>
        <p:cNvGrpSpPr/>
        <p:nvPr/>
      </p:nvGrpSpPr>
      <p:grpSpPr>
        <a:xfrm>
          <a:off x="0" y="0"/>
          <a:ext cx="0" cy="0"/>
          <a:chOff x="0" y="0"/>
          <a:chExt cx="0" cy="0"/>
        </a:xfrm>
      </p:grpSpPr>
      <p:sp>
        <p:nvSpPr>
          <p:cNvPr id="1814" name="Google Shape;1814;p131"/>
          <p:cNvSpPr txBox="1"/>
          <p:nvPr>
            <p:ph type="title"/>
          </p:nvPr>
        </p:nvSpPr>
        <p:spPr>
          <a:xfrm>
            <a:off x="457203" y="434923"/>
            <a:ext cx="8222100" cy="203700"/>
          </a:xfrm>
          <a:prstGeom prst="rect">
            <a:avLst/>
          </a:prstGeom>
          <a:noFill/>
          <a:ln>
            <a:noFill/>
          </a:ln>
        </p:spPr>
        <p:txBody>
          <a:bodyPr anchorCtr="0" anchor="ctr" bIns="75650" lIns="75650" spcFirstLastPara="1" rIns="75650" wrap="square" tIns="75650">
            <a:noAutofit/>
          </a:bodyPr>
          <a:lstStyle>
            <a:lvl1pPr lvl="0" marR="0" rtl="0" algn="l">
              <a:lnSpc>
                <a:spcPct val="100000"/>
              </a:lnSpc>
              <a:spcBef>
                <a:spcPts val="0"/>
              </a:spcBef>
              <a:spcAft>
                <a:spcPts val="0"/>
              </a:spcAft>
              <a:buClr>
                <a:schemeClr val="dk1"/>
              </a:buClr>
              <a:buSzPts val="1200"/>
              <a:buFont typeface="Merriweather Sans"/>
              <a:buNone/>
              <a:defRPr b="0" i="0" sz="2200" u="none" cap="none" strike="noStrike">
                <a:solidFill>
                  <a:schemeClr val="dk1"/>
                </a:solidFill>
                <a:latin typeface="Merriweather Sans"/>
                <a:ea typeface="Merriweather Sans"/>
                <a:cs typeface="Merriweather Sans"/>
                <a:sym typeface="Merriweather Sans"/>
              </a:defRPr>
            </a:lvl1pPr>
            <a:lvl2pPr lvl="1" rtl="0" algn="l">
              <a:lnSpc>
                <a:spcPct val="100000"/>
              </a:lnSpc>
              <a:spcBef>
                <a:spcPts val="0"/>
              </a:spcBef>
              <a:spcAft>
                <a:spcPts val="0"/>
              </a:spcAft>
              <a:buSzPts val="1200"/>
              <a:buFont typeface="Arial"/>
              <a:buNone/>
              <a:defRPr sz="1500"/>
            </a:lvl2pPr>
            <a:lvl3pPr lvl="2" rtl="0" algn="l">
              <a:lnSpc>
                <a:spcPct val="100000"/>
              </a:lnSpc>
              <a:spcBef>
                <a:spcPts val="0"/>
              </a:spcBef>
              <a:spcAft>
                <a:spcPts val="0"/>
              </a:spcAft>
              <a:buSzPts val="1200"/>
              <a:buFont typeface="Arial"/>
              <a:buNone/>
              <a:defRPr sz="1500"/>
            </a:lvl3pPr>
            <a:lvl4pPr lvl="3" rtl="0" algn="l">
              <a:lnSpc>
                <a:spcPct val="100000"/>
              </a:lnSpc>
              <a:spcBef>
                <a:spcPts val="0"/>
              </a:spcBef>
              <a:spcAft>
                <a:spcPts val="0"/>
              </a:spcAft>
              <a:buSzPts val="1200"/>
              <a:buFont typeface="Arial"/>
              <a:buNone/>
              <a:defRPr sz="1500"/>
            </a:lvl4pPr>
            <a:lvl5pPr lvl="4" rtl="0" algn="l">
              <a:lnSpc>
                <a:spcPct val="100000"/>
              </a:lnSpc>
              <a:spcBef>
                <a:spcPts val="0"/>
              </a:spcBef>
              <a:spcAft>
                <a:spcPts val="0"/>
              </a:spcAft>
              <a:buSzPts val="1200"/>
              <a:buFont typeface="Arial"/>
              <a:buNone/>
              <a:defRPr sz="1500"/>
            </a:lvl5pPr>
            <a:lvl6pPr lvl="5" rtl="0" algn="l">
              <a:lnSpc>
                <a:spcPct val="100000"/>
              </a:lnSpc>
              <a:spcBef>
                <a:spcPts val="0"/>
              </a:spcBef>
              <a:spcAft>
                <a:spcPts val="0"/>
              </a:spcAft>
              <a:buSzPts val="1200"/>
              <a:buFont typeface="Arial"/>
              <a:buNone/>
              <a:defRPr sz="1500"/>
            </a:lvl6pPr>
            <a:lvl7pPr lvl="6" rtl="0" algn="l">
              <a:lnSpc>
                <a:spcPct val="100000"/>
              </a:lnSpc>
              <a:spcBef>
                <a:spcPts val="0"/>
              </a:spcBef>
              <a:spcAft>
                <a:spcPts val="0"/>
              </a:spcAft>
              <a:buSzPts val="1200"/>
              <a:buFont typeface="Arial"/>
              <a:buNone/>
              <a:defRPr sz="1500"/>
            </a:lvl7pPr>
            <a:lvl8pPr lvl="7" rtl="0" algn="l">
              <a:lnSpc>
                <a:spcPct val="100000"/>
              </a:lnSpc>
              <a:spcBef>
                <a:spcPts val="0"/>
              </a:spcBef>
              <a:spcAft>
                <a:spcPts val="0"/>
              </a:spcAft>
              <a:buSzPts val="1200"/>
              <a:buFont typeface="Arial"/>
              <a:buNone/>
              <a:defRPr sz="1500"/>
            </a:lvl8pPr>
            <a:lvl9pPr lvl="8" rtl="0" algn="l">
              <a:lnSpc>
                <a:spcPct val="100000"/>
              </a:lnSpc>
              <a:spcBef>
                <a:spcPts val="0"/>
              </a:spcBef>
              <a:spcAft>
                <a:spcPts val="0"/>
              </a:spcAft>
              <a:buSzPts val="1200"/>
              <a:buFont typeface="Arial"/>
              <a:buNone/>
              <a:defRPr sz="1500"/>
            </a:lvl9pPr>
          </a:lstStyle>
          <a:p/>
        </p:txBody>
      </p:sp>
      <p:sp>
        <p:nvSpPr>
          <p:cNvPr id="1815" name="Google Shape;1815;p131"/>
          <p:cNvSpPr txBox="1"/>
          <p:nvPr>
            <p:ph idx="1" type="body"/>
          </p:nvPr>
        </p:nvSpPr>
        <p:spPr>
          <a:xfrm>
            <a:off x="456345" y="1366460"/>
            <a:ext cx="3978000" cy="2949300"/>
          </a:xfrm>
          <a:prstGeom prst="rect">
            <a:avLst/>
          </a:prstGeom>
          <a:noFill/>
          <a:ln>
            <a:noFill/>
          </a:ln>
        </p:spPr>
        <p:txBody>
          <a:bodyPr anchorCtr="0" anchor="t" bIns="75650" lIns="75650" spcFirstLastPara="1" rIns="75650" wrap="square" tIns="75650">
            <a:noAutofit/>
          </a:bodyPr>
          <a:lstStyle>
            <a:lvl1pPr indent="-228600" lvl="0" marL="457200" marR="0" rtl="0" algn="l">
              <a:lnSpc>
                <a:spcPct val="132833"/>
              </a:lnSpc>
              <a:spcBef>
                <a:spcPts val="300"/>
              </a:spcBef>
              <a:spcAft>
                <a:spcPts val="0"/>
              </a:spcAft>
              <a:buClr>
                <a:srgbClr val="454D4D"/>
              </a:buClr>
              <a:buSzPts val="1200"/>
              <a:buFont typeface="Arial"/>
              <a:buNone/>
              <a:defRPr b="0" i="0" sz="1500" u="none" cap="none" strike="noStrike">
                <a:solidFill>
                  <a:srgbClr val="454D4D"/>
                </a:solidFill>
                <a:latin typeface="Merriweather"/>
                <a:ea typeface="Merriweather"/>
                <a:cs typeface="Merriweather"/>
                <a:sym typeface="Merriweather"/>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23850" lvl="2" marL="1371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68300" lvl="5" marL="2743200" marR="0" rtl="0" algn="l">
              <a:lnSpc>
                <a:spcPct val="10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6pPr>
            <a:lvl7pPr indent="-368300" lvl="6" marL="3200400" marR="0" rtl="0" algn="l">
              <a:lnSpc>
                <a:spcPct val="10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7pPr>
            <a:lvl8pPr indent="-368300" lvl="7" marL="3657600" marR="0" rtl="0" algn="l">
              <a:lnSpc>
                <a:spcPct val="10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8pPr>
            <a:lvl9pPr indent="-368300" lvl="8" marL="4114800" marR="0" rtl="0" algn="l">
              <a:lnSpc>
                <a:spcPct val="10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8">
  <p:cSld name="TITLE_AND_BODY_78">
    <p:spTree>
      <p:nvGrpSpPr>
        <p:cNvPr id="205" name="Shape 205"/>
        <p:cNvGrpSpPr/>
        <p:nvPr/>
      </p:nvGrpSpPr>
      <p:grpSpPr>
        <a:xfrm>
          <a:off x="0" y="0"/>
          <a:ext cx="0" cy="0"/>
          <a:chOff x="0" y="0"/>
          <a:chExt cx="0" cy="0"/>
        </a:xfrm>
      </p:grpSpPr>
      <p:sp>
        <p:nvSpPr>
          <p:cNvPr id="206" name="Google Shape;20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207" name="Google Shape;207;p1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208" name="Google Shape;208;p14"/>
          <p:cNvSpPr txBox="1"/>
          <p:nvPr/>
        </p:nvSpPr>
        <p:spPr>
          <a:xfrm>
            <a:off x="456400" y="52522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SLUTANALYS ÖNSKAT LÄGE UTIFRÅN BEHOV </a:t>
            </a:r>
            <a:endParaRPr b="1" sz="2400">
              <a:solidFill>
                <a:schemeClr val="dk2"/>
              </a:solidFill>
            </a:endParaRPr>
          </a:p>
        </p:txBody>
      </p:sp>
      <p:sp>
        <p:nvSpPr>
          <p:cNvPr id="209" name="Google Shape;209;p1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210" name="Google Shape;210;p14"/>
          <p:cNvSpPr txBox="1"/>
          <p:nvPr/>
        </p:nvSpPr>
        <p:spPr>
          <a:xfrm>
            <a:off x="5780025" y="1272700"/>
            <a:ext cx="27099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visar vi ett exempel på hur du kan sammanfatta och visualisera insikter efter idétesterna. Utifrån behoven visas en del i beskrivningen av ett önskat läge ur kundens perspektiv. </a:t>
            </a:r>
            <a:endParaRPr sz="1100">
              <a:solidFill>
                <a:srgbClr val="666666"/>
              </a:solidFill>
              <a:latin typeface="Caveat"/>
              <a:ea typeface="Caveat"/>
              <a:cs typeface="Caveat"/>
              <a:sym typeface="Caveat"/>
            </a:endParaRPr>
          </a:p>
        </p:txBody>
      </p:sp>
      <p:sp>
        <p:nvSpPr>
          <p:cNvPr id="211" name="Google Shape;211;p14"/>
          <p:cNvSpPr/>
          <p:nvPr/>
        </p:nvSpPr>
        <p:spPr>
          <a:xfrm>
            <a:off x="6052613" y="2675050"/>
            <a:ext cx="2334900" cy="558900"/>
          </a:xfrm>
          <a:prstGeom prst="rect">
            <a:avLst/>
          </a:prstGeom>
          <a:solidFill>
            <a:srgbClr val="C6D7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2" name="Google Shape;212;p14"/>
          <p:cNvSpPr/>
          <p:nvPr/>
        </p:nvSpPr>
        <p:spPr>
          <a:xfrm>
            <a:off x="3587950" y="2675050"/>
            <a:ext cx="2334900" cy="558900"/>
          </a:xfrm>
          <a:prstGeom prst="rect">
            <a:avLst/>
          </a:prstGeom>
          <a:solidFill>
            <a:srgbClr val="C6D7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3" name="Google Shape;213;p14"/>
          <p:cNvSpPr/>
          <p:nvPr/>
        </p:nvSpPr>
        <p:spPr>
          <a:xfrm>
            <a:off x="310825" y="2675100"/>
            <a:ext cx="3147300" cy="558900"/>
          </a:xfrm>
          <a:prstGeom prst="rect">
            <a:avLst/>
          </a:prstGeom>
          <a:solidFill>
            <a:srgbClr val="C6D7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542925" y="1300989"/>
            <a:ext cx="2194800" cy="1162800"/>
          </a:xfrm>
          <a:prstGeom prst="ellipse">
            <a:avLst/>
          </a:prstGeom>
          <a:solidFill>
            <a:srgbClr val="E5E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txBox="1"/>
          <p:nvPr/>
        </p:nvSpPr>
        <p:spPr>
          <a:xfrm>
            <a:off x="1290275" y="1386425"/>
            <a:ext cx="3023400" cy="108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sv" sz="1100">
                <a:solidFill>
                  <a:srgbClr val="434343"/>
                </a:solidFill>
              </a:rPr>
              <a:t>Snabb, relevant,  proaktiv &amp; sammanhållen information utifrån mina behov längs hela kundresan gör min dag effektiv, trygg och harmonisk  </a:t>
            </a:r>
            <a:endParaRPr b="1" i="1" sz="1100">
              <a:solidFill>
                <a:srgbClr val="434343"/>
              </a:solidFill>
            </a:endParaRPr>
          </a:p>
          <a:p>
            <a:pPr indent="0" lvl="0" marL="0" rtl="0" algn="l">
              <a:lnSpc>
                <a:spcPct val="115000"/>
              </a:lnSpc>
              <a:spcBef>
                <a:spcPts val="0"/>
              </a:spcBef>
              <a:spcAft>
                <a:spcPts val="0"/>
              </a:spcAft>
              <a:buNone/>
            </a:pPr>
            <a:r>
              <a:t/>
            </a:r>
            <a:endParaRPr sz="800">
              <a:solidFill>
                <a:srgbClr val="434343"/>
              </a:solidFill>
            </a:endParaRPr>
          </a:p>
        </p:txBody>
      </p:sp>
      <p:cxnSp>
        <p:nvCxnSpPr>
          <p:cNvPr id="216" name="Google Shape;216;p14"/>
          <p:cNvCxnSpPr/>
          <p:nvPr/>
        </p:nvCxnSpPr>
        <p:spPr>
          <a:xfrm>
            <a:off x="312400" y="3233950"/>
            <a:ext cx="8076900" cy="0"/>
          </a:xfrm>
          <a:prstGeom prst="straightConnector1">
            <a:avLst/>
          </a:prstGeom>
          <a:noFill/>
          <a:ln cap="flat" cmpd="sng" w="76200">
            <a:solidFill>
              <a:srgbClr val="8EAF99"/>
            </a:solidFill>
            <a:prstDash val="solid"/>
            <a:round/>
            <a:headEnd len="med" w="med" type="none"/>
            <a:tailEnd len="med" w="med" type="none"/>
          </a:ln>
        </p:spPr>
      </p:cxnSp>
      <p:sp>
        <p:nvSpPr>
          <p:cNvPr id="217" name="Google Shape;217;p14"/>
          <p:cNvSpPr/>
          <p:nvPr/>
        </p:nvSpPr>
        <p:spPr>
          <a:xfrm>
            <a:off x="543700"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p:nvPr/>
        </p:nvSpPr>
        <p:spPr>
          <a:xfrm>
            <a:off x="2203283"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
          <p:cNvSpPr/>
          <p:nvPr/>
        </p:nvSpPr>
        <p:spPr>
          <a:xfrm>
            <a:off x="2994975"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p:nvPr/>
        </p:nvSpPr>
        <p:spPr>
          <a:xfrm>
            <a:off x="4101725"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txBox="1"/>
          <p:nvPr/>
        </p:nvSpPr>
        <p:spPr>
          <a:xfrm>
            <a:off x="226600" y="3406275"/>
            <a:ext cx="832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Information tidigt om störningar så jag kan planera min dag</a:t>
            </a:r>
            <a:endParaRPr b="1" sz="700"/>
          </a:p>
        </p:txBody>
      </p:sp>
      <p:sp>
        <p:nvSpPr>
          <p:cNvPr id="222" name="Google Shape;222;p14"/>
          <p:cNvSpPr txBox="1"/>
          <p:nvPr/>
        </p:nvSpPr>
        <p:spPr>
          <a:xfrm>
            <a:off x="4696303" y="3406275"/>
            <a:ext cx="1022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Känner mig trygg i att jag  kontinuerligt blir uppdaterad vid störningar, utifrån mina behov</a:t>
            </a:r>
            <a:endParaRPr b="1" sz="700"/>
          </a:p>
        </p:txBody>
      </p:sp>
      <p:sp>
        <p:nvSpPr>
          <p:cNvPr id="223" name="Google Shape;223;p14"/>
          <p:cNvSpPr txBox="1"/>
          <p:nvPr/>
        </p:nvSpPr>
        <p:spPr>
          <a:xfrm>
            <a:off x="3752663" y="3408525"/>
            <a:ext cx="909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Får störnings- information som rör min specifika resa</a:t>
            </a:r>
            <a:endParaRPr b="1" sz="700"/>
          </a:p>
        </p:txBody>
      </p:sp>
      <p:sp>
        <p:nvSpPr>
          <p:cNvPr id="224" name="Google Shape;224;p14"/>
          <p:cNvSpPr txBox="1"/>
          <p:nvPr/>
        </p:nvSpPr>
        <p:spPr>
          <a:xfrm>
            <a:off x="1013325" y="3406275"/>
            <a:ext cx="832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Enkelt att leta efter relevant information</a:t>
            </a:r>
            <a:endParaRPr b="1" sz="700"/>
          </a:p>
        </p:txBody>
      </p:sp>
      <p:sp>
        <p:nvSpPr>
          <p:cNvPr id="225" name="Google Shape;225;p14"/>
          <p:cNvSpPr txBox="1"/>
          <p:nvPr/>
        </p:nvSpPr>
        <p:spPr>
          <a:xfrm>
            <a:off x="1892783" y="3406275"/>
            <a:ext cx="832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Får alternativa resvägar utifrån mitt behov</a:t>
            </a:r>
            <a:endParaRPr b="1" sz="700"/>
          </a:p>
        </p:txBody>
      </p:sp>
      <p:sp>
        <p:nvSpPr>
          <p:cNvPr id="226" name="Google Shape;226;p14"/>
          <p:cNvSpPr txBox="1"/>
          <p:nvPr/>
        </p:nvSpPr>
        <p:spPr>
          <a:xfrm>
            <a:off x="2688650" y="3406275"/>
            <a:ext cx="832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Information om störningar når mig snabbt </a:t>
            </a:r>
            <a:endParaRPr b="1" sz="700"/>
          </a:p>
        </p:txBody>
      </p:sp>
      <p:sp>
        <p:nvSpPr>
          <p:cNvPr id="227" name="Google Shape;227;p14"/>
          <p:cNvSpPr/>
          <p:nvPr/>
        </p:nvSpPr>
        <p:spPr>
          <a:xfrm>
            <a:off x="668064" y="1516931"/>
            <a:ext cx="414900" cy="7191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14"/>
          <p:cNvPicPr preferRelativeResize="0"/>
          <p:nvPr/>
        </p:nvPicPr>
        <p:blipFill rotWithShape="1">
          <a:blip r:embed="rId3">
            <a:alphaModFix/>
          </a:blip>
          <a:srcRect b="24116" l="27266" r="27266" t="8670"/>
          <a:stretch/>
        </p:blipFill>
        <p:spPr>
          <a:xfrm flipH="1">
            <a:off x="586597" y="1373449"/>
            <a:ext cx="620161" cy="913530"/>
          </a:xfrm>
          <a:prstGeom prst="rect">
            <a:avLst/>
          </a:prstGeom>
          <a:noFill/>
          <a:ln>
            <a:noFill/>
          </a:ln>
        </p:spPr>
      </p:pic>
      <p:sp>
        <p:nvSpPr>
          <p:cNvPr id="229" name="Google Shape;229;p14"/>
          <p:cNvSpPr/>
          <p:nvPr/>
        </p:nvSpPr>
        <p:spPr>
          <a:xfrm>
            <a:off x="1335392"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5102050" y="3125425"/>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txBox="1"/>
          <p:nvPr/>
        </p:nvSpPr>
        <p:spPr>
          <a:xfrm>
            <a:off x="1541475" y="2667825"/>
            <a:ext cx="63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FÖRE </a:t>
            </a:r>
            <a:endParaRPr b="1" sz="1200">
              <a:solidFill>
                <a:schemeClr val="dk2"/>
              </a:solidFill>
            </a:endParaRPr>
          </a:p>
        </p:txBody>
      </p:sp>
      <p:sp>
        <p:nvSpPr>
          <p:cNvPr id="232" name="Google Shape;232;p14"/>
          <p:cNvSpPr txBox="1"/>
          <p:nvPr/>
        </p:nvSpPr>
        <p:spPr>
          <a:xfrm>
            <a:off x="4306525" y="2667825"/>
            <a:ext cx="9003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UNDER </a:t>
            </a:r>
            <a:endParaRPr b="1" sz="1200">
              <a:solidFill>
                <a:schemeClr val="dk2"/>
              </a:solidFill>
            </a:endParaRPr>
          </a:p>
        </p:txBody>
      </p:sp>
      <p:sp>
        <p:nvSpPr>
          <p:cNvPr id="233" name="Google Shape;233;p14"/>
          <p:cNvSpPr txBox="1"/>
          <p:nvPr/>
        </p:nvSpPr>
        <p:spPr>
          <a:xfrm>
            <a:off x="6868625" y="2667825"/>
            <a:ext cx="7029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EFTER</a:t>
            </a:r>
            <a:endParaRPr b="1" sz="1200">
              <a:solidFill>
                <a:schemeClr val="dk2"/>
              </a:solidFill>
            </a:endParaRPr>
          </a:p>
        </p:txBody>
      </p:sp>
      <p:cxnSp>
        <p:nvCxnSpPr>
          <p:cNvPr id="234" name="Google Shape;234;p14"/>
          <p:cNvCxnSpPr/>
          <p:nvPr/>
        </p:nvCxnSpPr>
        <p:spPr>
          <a:xfrm>
            <a:off x="3520850" y="2775900"/>
            <a:ext cx="0" cy="1594200"/>
          </a:xfrm>
          <a:prstGeom prst="straightConnector1">
            <a:avLst/>
          </a:prstGeom>
          <a:noFill/>
          <a:ln cap="flat" cmpd="sng" w="9525">
            <a:solidFill>
              <a:schemeClr val="dk1"/>
            </a:solidFill>
            <a:prstDash val="dot"/>
            <a:round/>
            <a:headEnd len="med" w="med" type="none"/>
            <a:tailEnd len="med" w="med" type="none"/>
          </a:ln>
        </p:spPr>
      </p:cxnSp>
      <p:cxnSp>
        <p:nvCxnSpPr>
          <p:cNvPr id="235" name="Google Shape;235;p14"/>
          <p:cNvCxnSpPr/>
          <p:nvPr/>
        </p:nvCxnSpPr>
        <p:spPr>
          <a:xfrm>
            <a:off x="5992525" y="2775900"/>
            <a:ext cx="0" cy="1594200"/>
          </a:xfrm>
          <a:prstGeom prst="straightConnector1">
            <a:avLst/>
          </a:prstGeom>
          <a:noFill/>
          <a:ln cap="flat" cmpd="sng" w="9525">
            <a:solidFill>
              <a:schemeClr val="dk1"/>
            </a:solidFill>
            <a:prstDash val="dot"/>
            <a:round/>
            <a:headEnd len="med" w="med" type="none"/>
            <a:tailEnd len="med" w="med" type="none"/>
          </a:ln>
        </p:spPr>
      </p:cxnSp>
      <p:sp>
        <p:nvSpPr>
          <p:cNvPr id="236" name="Google Shape;236;p14"/>
          <p:cNvSpPr/>
          <p:nvPr/>
        </p:nvSpPr>
        <p:spPr>
          <a:xfrm>
            <a:off x="6488300" y="3133063"/>
            <a:ext cx="211200" cy="211200"/>
          </a:xfrm>
          <a:prstGeom prst="heart">
            <a:avLst/>
          </a:prstGeom>
          <a:solidFill>
            <a:srgbClr val="FFFFFF"/>
          </a:solidFill>
          <a:ln cap="flat" cmpd="sng" w="9525">
            <a:solidFill>
              <a:srgbClr val="273E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4"/>
          <p:cNvSpPr txBox="1"/>
          <p:nvPr/>
        </p:nvSpPr>
        <p:spPr>
          <a:xfrm>
            <a:off x="6181975" y="3413913"/>
            <a:ext cx="832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700"/>
              <a:t>Enkelt att söka ersättning utifrån resegarantin</a:t>
            </a:r>
            <a:endParaRPr b="1" sz="700"/>
          </a:p>
        </p:txBody>
      </p:sp>
      <p:cxnSp>
        <p:nvCxnSpPr>
          <p:cNvPr id="238" name="Google Shape;238;p14"/>
          <p:cNvCxnSpPr>
            <a:endCxn id="210" idx="3"/>
          </p:cNvCxnSpPr>
          <p:nvPr/>
        </p:nvCxnSpPr>
        <p:spPr>
          <a:xfrm rot="-5400000">
            <a:off x="8001825" y="1695250"/>
            <a:ext cx="654600" cy="321600"/>
          </a:xfrm>
          <a:prstGeom prst="curvedConnector4">
            <a:avLst>
              <a:gd fmla="val 30442" name="adj1"/>
              <a:gd fmla="val 174044" name="adj2"/>
            </a:avLst>
          </a:prstGeom>
          <a:noFill/>
          <a:ln cap="flat" cmpd="sng" w="9525">
            <a:solidFill>
              <a:srgbClr val="666666"/>
            </a:solidFill>
            <a:prstDash val="solid"/>
            <a:round/>
            <a:headEnd len="med" w="med" type="stealth"/>
            <a:tailEnd len="med" w="med" type="none"/>
          </a:ln>
        </p:spPr>
      </p:cxnSp>
      <p:pic>
        <p:nvPicPr>
          <p:cNvPr id="239" name="Google Shape;239;p14"/>
          <p:cNvPicPr preferRelativeResize="0"/>
          <p:nvPr/>
        </p:nvPicPr>
        <p:blipFill rotWithShape="1">
          <a:blip r:embed="rId4">
            <a:alphaModFix/>
          </a:blip>
          <a:srcRect b="0" l="0" r="0" t="0"/>
          <a:stretch/>
        </p:blipFill>
        <p:spPr>
          <a:xfrm>
            <a:off x="7791450" y="0"/>
            <a:ext cx="1352551" cy="834450"/>
          </a:xfrm>
          <a:prstGeom prst="rect">
            <a:avLst/>
          </a:prstGeom>
          <a:noFill/>
          <a:ln>
            <a:noFill/>
          </a:ln>
        </p:spPr>
      </p:pic>
      <p:sp>
        <p:nvSpPr>
          <p:cNvPr id="240" name="Google Shape;240;p1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241" name="Google Shape;241;p14"/>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242" name="Google Shape;242;p14"/>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243" name="Google Shape;243;p14"/>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text">
  <p:cSld name="Tom sida_1_1">
    <p:spTree>
      <p:nvGrpSpPr>
        <p:cNvPr id="1816" name="Shape 1816"/>
        <p:cNvGrpSpPr/>
        <p:nvPr/>
      </p:nvGrpSpPr>
      <p:grpSpPr>
        <a:xfrm>
          <a:off x="0" y="0"/>
          <a:ext cx="0" cy="0"/>
          <a:chOff x="0" y="0"/>
          <a:chExt cx="0" cy="0"/>
        </a:xfrm>
      </p:grpSpPr>
      <p:sp>
        <p:nvSpPr>
          <p:cNvPr id="1817" name="Google Shape;1817;p132"/>
          <p:cNvSpPr txBox="1"/>
          <p:nvPr>
            <p:ph type="title"/>
          </p:nvPr>
        </p:nvSpPr>
        <p:spPr>
          <a:xfrm>
            <a:off x="457203" y="434922"/>
            <a:ext cx="8222100" cy="203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2800"/>
              <a:buFont typeface="Lato Black"/>
              <a:buNone/>
              <a:defRPr i="0" sz="2100" u="none" cap="none" strike="noStrike">
                <a:latin typeface="Lato Black"/>
                <a:ea typeface="Lato Black"/>
                <a:cs typeface="Lato Black"/>
                <a:sym typeface="Lato Black"/>
              </a:defRPr>
            </a:lvl1pPr>
            <a:lvl2pPr indent="0" lvl="1" rtl="0">
              <a:spcBef>
                <a:spcPts val="0"/>
              </a:spcBef>
              <a:spcAft>
                <a:spcPts val="0"/>
              </a:spcAft>
              <a:buSzPts val="2800"/>
              <a:buNone/>
              <a:defRPr sz="1500"/>
            </a:lvl2pPr>
            <a:lvl3pPr indent="0" lvl="2" rtl="0">
              <a:spcBef>
                <a:spcPts val="0"/>
              </a:spcBef>
              <a:spcAft>
                <a:spcPts val="0"/>
              </a:spcAft>
              <a:buSzPts val="2800"/>
              <a:buNone/>
              <a:defRPr sz="1500"/>
            </a:lvl3pPr>
            <a:lvl4pPr indent="0" lvl="3" rtl="0">
              <a:spcBef>
                <a:spcPts val="0"/>
              </a:spcBef>
              <a:spcAft>
                <a:spcPts val="0"/>
              </a:spcAft>
              <a:buSzPts val="2800"/>
              <a:buNone/>
              <a:defRPr sz="1500"/>
            </a:lvl4pPr>
            <a:lvl5pPr indent="0" lvl="4" rtl="0">
              <a:spcBef>
                <a:spcPts val="0"/>
              </a:spcBef>
              <a:spcAft>
                <a:spcPts val="0"/>
              </a:spcAft>
              <a:buSzPts val="2800"/>
              <a:buNone/>
              <a:defRPr sz="1500"/>
            </a:lvl5pPr>
            <a:lvl6pPr indent="0" lvl="5" rtl="0">
              <a:spcBef>
                <a:spcPts val="0"/>
              </a:spcBef>
              <a:spcAft>
                <a:spcPts val="0"/>
              </a:spcAft>
              <a:buSzPts val="2800"/>
              <a:buNone/>
              <a:defRPr sz="1500"/>
            </a:lvl6pPr>
            <a:lvl7pPr indent="0" lvl="6" rtl="0">
              <a:spcBef>
                <a:spcPts val="0"/>
              </a:spcBef>
              <a:spcAft>
                <a:spcPts val="0"/>
              </a:spcAft>
              <a:buSzPts val="2800"/>
              <a:buNone/>
              <a:defRPr sz="1500"/>
            </a:lvl7pPr>
            <a:lvl8pPr indent="0" lvl="7" rtl="0">
              <a:spcBef>
                <a:spcPts val="0"/>
              </a:spcBef>
              <a:spcAft>
                <a:spcPts val="0"/>
              </a:spcAft>
              <a:buSzPts val="2800"/>
              <a:buNone/>
              <a:defRPr sz="1500"/>
            </a:lvl8pPr>
            <a:lvl9pPr indent="0" lvl="8" rtl="0">
              <a:spcBef>
                <a:spcPts val="0"/>
              </a:spcBef>
              <a:spcAft>
                <a:spcPts val="0"/>
              </a:spcAft>
              <a:buSzPts val="2800"/>
              <a:buNone/>
              <a:defRPr sz="1500"/>
            </a:lvl9pPr>
          </a:lstStyle>
          <a:p/>
        </p:txBody>
      </p:sp>
      <p:sp>
        <p:nvSpPr>
          <p:cNvPr id="1818" name="Google Shape;1818;p132"/>
          <p:cNvSpPr txBox="1"/>
          <p:nvPr>
            <p:ph idx="1" type="body"/>
          </p:nvPr>
        </p:nvSpPr>
        <p:spPr>
          <a:xfrm>
            <a:off x="456353" y="1366460"/>
            <a:ext cx="8222100" cy="2949300"/>
          </a:xfrm>
          <a:prstGeom prst="rect">
            <a:avLst/>
          </a:prstGeom>
          <a:noFill/>
          <a:ln>
            <a:noFill/>
          </a:ln>
        </p:spPr>
        <p:txBody>
          <a:bodyPr anchorCtr="0" anchor="t" bIns="91425" lIns="91425" spcFirstLastPara="1" rIns="91425" wrap="square" tIns="91425">
            <a:noAutofit/>
          </a:bodyPr>
          <a:lstStyle>
            <a:lvl1pPr indent="-228600" lvl="0" marL="457200" marR="0" rtl="0">
              <a:lnSpc>
                <a:spcPct val="132833"/>
              </a:lnSpc>
              <a:spcBef>
                <a:spcPts val="300"/>
              </a:spcBef>
              <a:spcAft>
                <a:spcPts val="0"/>
              </a:spcAft>
              <a:buSzPts val="1400"/>
              <a:buFont typeface="Lato"/>
              <a:buNone/>
              <a:defRPr i="0" u="none" cap="none" strike="noStrike">
                <a:latin typeface="Lato"/>
                <a:ea typeface="Lato"/>
                <a:cs typeface="Lato"/>
                <a:sym typeface="Lato"/>
              </a:defRPr>
            </a:lvl1pPr>
            <a:lvl2pPr indent="-304800" lvl="1" marL="914400" marR="0" rtl="0" algn="l">
              <a:spcBef>
                <a:spcPts val="1600"/>
              </a:spcBef>
              <a:spcAft>
                <a:spcPts val="0"/>
              </a:spcAft>
              <a:buSzPts val="1200"/>
              <a:buFont typeface="Lato"/>
              <a:buChar char="–"/>
              <a:defRPr i="0" u="none" cap="none" strike="noStrike">
                <a:latin typeface="Lato"/>
                <a:ea typeface="Lato"/>
                <a:cs typeface="Lato"/>
                <a:sym typeface="Lato"/>
              </a:defRPr>
            </a:lvl2pPr>
            <a:lvl3pPr indent="-304800" lvl="2" marL="1371600" marR="0" rtl="0" algn="l">
              <a:spcBef>
                <a:spcPts val="1600"/>
              </a:spcBef>
              <a:spcAft>
                <a:spcPts val="0"/>
              </a:spcAft>
              <a:buSzPts val="1200"/>
              <a:buFont typeface="Lato"/>
              <a:buChar char="•"/>
              <a:defRPr i="0" u="none" cap="none" strike="noStrike">
                <a:latin typeface="Lato"/>
                <a:ea typeface="Lato"/>
                <a:cs typeface="Lato"/>
                <a:sym typeface="Lato"/>
              </a:defRPr>
            </a:lvl3pPr>
            <a:lvl4pPr indent="-304800" lvl="3" marL="1828800" marR="0" rtl="0" algn="l">
              <a:spcBef>
                <a:spcPts val="1600"/>
              </a:spcBef>
              <a:spcAft>
                <a:spcPts val="0"/>
              </a:spcAft>
              <a:buSzPts val="1200"/>
              <a:buFont typeface="Lato"/>
              <a:buChar char="–"/>
              <a:defRPr i="0" u="none" cap="none" strike="noStrike">
                <a:latin typeface="Lato"/>
                <a:ea typeface="Lato"/>
                <a:cs typeface="Lato"/>
                <a:sym typeface="Lato"/>
              </a:defRPr>
            </a:lvl4pPr>
            <a:lvl5pPr indent="-304800" lvl="4" marL="2286000" marR="0" rtl="0" algn="l">
              <a:spcBef>
                <a:spcPts val="1600"/>
              </a:spcBef>
              <a:spcAft>
                <a:spcPts val="0"/>
              </a:spcAft>
              <a:buSzPts val="1200"/>
              <a:buFont typeface="Lato"/>
              <a:buChar char="»"/>
              <a:defRPr i="0" u="none" cap="none" strike="noStrike">
                <a:latin typeface="Lato"/>
                <a:ea typeface="Lato"/>
                <a:cs typeface="Lato"/>
                <a:sym typeface="Lato"/>
              </a:defRPr>
            </a:lvl5pPr>
            <a:lvl6pPr indent="-304800" lvl="5" marL="2743200" marR="0" rtl="0" algn="l">
              <a:spcBef>
                <a:spcPts val="1600"/>
              </a:spcBef>
              <a:spcAft>
                <a:spcPts val="0"/>
              </a:spcAft>
              <a:buSzPts val="1200"/>
              <a:buFont typeface="Lato"/>
              <a:buChar char="•"/>
              <a:defRPr i="0" u="none" cap="none" strike="noStrike">
                <a:latin typeface="Lato"/>
                <a:ea typeface="Lato"/>
                <a:cs typeface="Lato"/>
                <a:sym typeface="Lato"/>
              </a:defRPr>
            </a:lvl6pPr>
            <a:lvl7pPr indent="-304800" lvl="6" marL="3200400" marR="0" rtl="0" algn="l">
              <a:spcBef>
                <a:spcPts val="1600"/>
              </a:spcBef>
              <a:spcAft>
                <a:spcPts val="0"/>
              </a:spcAft>
              <a:buSzPts val="1200"/>
              <a:buFont typeface="Lato"/>
              <a:buChar char="•"/>
              <a:defRPr i="0" u="none" cap="none" strike="noStrike">
                <a:latin typeface="Lato"/>
                <a:ea typeface="Lato"/>
                <a:cs typeface="Lato"/>
                <a:sym typeface="Lato"/>
              </a:defRPr>
            </a:lvl7pPr>
            <a:lvl8pPr indent="-304800" lvl="7" marL="3657600" marR="0" rtl="0" algn="l">
              <a:spcBef>
                <a:spcPts val="1600"/>
              </a:spcBef>
              <a:spcAft>
                <a:spcPts val="0"/>
              </a:spcAft>
              <a:buSzPts val="1200"/>
              <a:buFont typeface="Lato"/>
              <a:buChar char="•"/>
              <a:defRPr i="0" u="none" cap="none" strike="noStrike">
                <a:latin typeface="Lato"/>
                <a:ea typeface="Lato"/>
                <a:cs typeface="Lato"/>
                <a:sym typeface="Lato"/>
              </a:defRPr>
            </a:lvl8pPr>
            <a:lvl9pPr indent="-304800" lvl="8" marL="4114800" marR="0" rtl="0" algn="l">
              <a:spcBef>
                <a:spcPts val="1600"/>
              </a:spcBef>
              <a:spcAft>
                <a:spcPts val="1600"/>
              </a:spcAft>
              <a:buSzPts val="1200"/>
              <a:buFont typeface="Lato"/>
              <a:buChar char="•"/>
              <a:defRPr i="0" u="none" cap="none" strike="noStrike">
                <a:latin typeface="Lato"/>
                <a:ea typeface="Lato"/>
                <a:cs typeface="Lato"/>
                <a:sym typeface="Lato"/>
              </a:defRPr>
            </a:lvl9pPr>
          </a:lstStyle>
          <a:p/>
        </p:txBody>
      </p:sp>
      <p:sp>
        <p:nvSpPr>
          <p:cNvPr id="1819" name="Google Shape;1819;p132"/>
          <p:cNvSpPr txBox="1"/>
          <p:nvPr>
            <p:ph idx="2" type="title"/>
          </p:nvPr>
        </p:nvSpPr>
        <p:spPr>
          <a:xfrm>
            <a:off x="457203" y="706550"/>
            <a:ext cx="8222100" cy="203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500"/>
              <a:buFont typeface="Lato Light"/>
              <a:buNone/>
              <a:defRPr i="0" sz="1500" u="none" cap="none" strike="noStrike">
                <a:latin typeface="Lato Light"/>
                <a:ea typeface="Lato Light"/>
                <a:cs typeface="Lato Light"/>
                <a:sym typeface="Lato Light"/>
              </a:defRPr>
            </a:lvl1pPr>
            <a:lvl2pPr indent="0" lvl="1" rtl="0" algn="ctr">
              <a:spcBef>
                <a:spcPts val="0"/>
              </a:spcBef>
              <a:spcAft>
                <a:spcPts val="0"/>
              </a:spcAft>
              <a:buSzPts val="2800"/>
              <a:buFont typeface="Lato Light"/>
              <a:buNone/>
              <a:defRPr sz="1500">
                <a:latin typeface="Lato Light"/>
                <a:ea typeface="Lato Light"/>
                <a:cs typeface="Lato Light"/>
                <a:sym typeface="Lato Light"/>
              </a:defRPr>
            </a:lvl2pPr>
            <a:lvl3pPr indent="0" lvl="2" rtl="0" algn="ctr">
              <a:spcBef>
                <a:spcPts val="0"/>
              </a:spcBef>
              <a:spcAft>
                <a:spcPts val="0"/>
              </a:spcAft>
              <a:buSzPts val="2800"/>
              <a:buFont typeface="Lato Light"/>
              <a:buNone/>
              <a:defRPr sz="1500">
                <a:latin typeface="Lato Light"/>
                <a:ea typeface="Lato Light"/>
                <a:cs typeface="Lato Light"/>
                <a:sym typeface="Lato Light"/>
              </a:defRPr>
            </a:lvl3pPr>
            <a:lvl4pPr indent="0" lvl="3" rtl="0" algn="ctr">
              <a:spcBef>
                <a:spcPts val="0"/>
              </a:spcBef>
              <a:spcAft>
                <a:spcPts val="0"/>
              </a:spcAft>
              <a:buSzPts val="2800"/>
              <a:buFont typeface="Lato Light"/>
              <a:buNone/>
              <a:defRPr sz="1500">
                <a:latin typeface="Lato Light"/>
                <a:ea typeface="Lato Light"/>
                <a:cs typeface="Lato Light"/>
                <a:sym typeface="Lato Light"/>
              </a:defRPr>
            </a:lvl4pPr>
            <a:lvl5pPr indent="0" lvl="4" rtl="0" algn="ctr">
              <a:spcBef>
                <a:spcPts val="0"/>
              </a:spcBef>
              <a:spcAft>
                <a:spcPts val="0"/>
              </a:spcAft>
              <a:buSzPts val="2800"/>
              <a:buFont typeface="Lato Light"/>
              <a:buNone/>
              <a:defRPr sz="1500">
                <a:latin typeface="Lato Light"/>
                <a:ea typeface="Lato Light"/>
                <a:cs typeface="Lato Light"/>
                <a:sym typeface="Lato Light"/>
              </a:defRPr>
            </a:lvl5pPr>
            <a:lvl6pPr indent="0" lvl="5" rtl="0" algn="ctr">
              <a:spcBef>
                <a:spcPts val="0"/>
              </a:spcBef>
              <a:spcAft>
                <a:spcPts val="0"/>
              </a:spcAft>
              <a:buSzPts val="2800"/>
              <a:buFont typeface="Lato Light"/>
              <a:buNone/>
              <a:defRPr sz="1500">
                <a:latin typeface="Lato Light"/>
                <a:ea typeface="Lato Light"/>
                <a:cs typeface="Lato Light"/>
                <a:sym typeface="Lato Light"/>
              </a:defRPr>
            </a:lvl6pPr>
            <a:lvl7pPr indent="0" lvl="6" rtl="0" algn="ctr">
              <a:spcBef>
                <a:spcPts val="0"/>
              </a:spcBef>
              <a:spcAft>
                <a:spcPts val="0"/>
              </a:spcAft>
              <a:buSzPts val="2800"/>
              <a:buFont typeface="Lato Light"/>
              <a:buNone/>
              <a:defRPr sz="1500">
                <a:latin typeface="Lato Light"/>
                <a:ea typeface="Lato Light"/>
                <a:cs typeface="Lato Light"/>
                <a:sym typeface="Lato Light"/>
              </a:defRPr>
            </a:lvl7pPr>
            <a:lvl8pPr indent="0" lvl="7" rtl="0" algn="ctr">
              <a:spcBef>
                <a:spcPts val="0"/>
              </a:spcBef>
              <a:spcAft>
                <a:spcPts val="0"/>
              </a:spcAft>
              <a:buSzPts val="2800"/>
              <a:buFont typeface="Lato Light"/>
              <a:buNone/>
              <a:defRPr sz="1500">
                <a:latin typeface="Lato Light"/>
                <a:ea typeface="Lato Light"/>
                <a:cs typeface="Lato Light"/>
                <a:sym typeface="Lato Light"/>
              </a:defRPr>
            </a:lvl8pPr>
            <a:lvl9pPr indent="0" lvl="8" rtl="0" algn="ctr">
              <a:spcBef>
                <a:spcPts val="0"/>
              </a:spcBef>
              <a:spcAft>
                <a:spcPts val="0"/>
              </a:spcAft>
              <a:buSzPts val="2800"/>
              <a:buFont typeface="Lato Light"/>
              <a:buNone/>
              <a:defRPr sz="1500">
                <a:latin typeface="Lato Light"/>
                <a:ea typeface="Lato Light"/>
                <a:cs typeface="Lato Light"/>
                <a:sym typeface="Lato Light"/>
              </a:defRPr>
            </a:lvl9pPr>
          </a:lstStyle>
          <a:p/>
        </p:txBody>
      </p:sp>
      <p:pic>
        <p:nvPicPr>
          <p:cNvPr descr="EM_logo_300x300.png" id="1820" name="Google Shape;1820;p132"/>
          <p:cNvPicPr preferRelativeResize="0"/>
          <p:nvPr/>
        </p:nvPicPr>
        <p:blipFill>
          <a:blip r:embed="rId2">
            <a:alphaModFix/>
          </a:blip>
          <a:stretch>
            <a:fillRect/>
          </a:stretch>
        </p:blipFill>
        <p:spPr>
          <a:xfrm>
            <a:off x="8277520" y="4469536"/>
            <a:ext cx="362454" cy="362454"/>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1 1">
  <p:cSld name="Tom sida_1_1_1">
    <p:spTree>
      <p:nvGrpSpPr>
        <p:cNvPr id="1821" name="Shape 1821"/>
        <p:cNvGrpSpPr/>
        <p:nvPr/>
      </p:nvGrpSpPr>
      <p:grpSpPr>
        <a:xfrm>
          <a:off x="0" y="0"/>
          <a:ext cx="0" cy="0"/>
          <a:chOff x="0" y="0"/>
          <a:chExt cx="0" cy="0"/>
        </a:xfrm>
      </p:grpSpPr>
      <p:pic>
        <p:nvPicPr>
          <p:cNvPr descr="EM_logo_300x300.png" id="1822" name="Google Shape;1822;p133"/>
          <p:cNvPicPr preferRelativeResize="0"/>
          <p:nvPr/>
        </p:nvPicPr>
        <p:blipFill>
          <a:blip r:embed="rId2">
            <a:alphaModFix/>
          </a:blip>
          <a:stretch>
            <a:fillRect/>
          </a:stretch>
        </p:blipFill>
        <p:spPr>
          <a:xfrm>
            <a:off x="8277520" y="4469536"/>
            <a:ext cx="362454" cy="362454"/>
          </a:xfrm>
          <a:prstGeom prst="rect">
            <a:avLst/>
          </a:prstGeom>
          <a:noFill/>
          <a:ln>
            <a:noFill/>
          </a:ln>
        </p:spPr>
      </p:pic>
      <p:sp>
        <p:nvSpPr>
          <p:cNvPr id="1823" name="Google Shape;1823;p133"/>
          <p:cNvSpPr txBox="1"/>
          <p:nvPr/>
        </p:nvSpPr>
        <p:spPr>
          <a:xfrm>
            <a:off x="2005150" y="4837175"/>
            <a:ext cx="6777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800">
                <a:solidFill>
                  <a:srgbClr val="666666"/>
                </a:solidFill>
                <a:latin typeface="Lato"/>
                <a:ea typeface="Lato"/>
                <a:cs typeface="Lato"/>
                <a:sym typeface="Lato"/>
              </a:rPr>
              <a:t>Utbildning &amp; övningar av Expedition Mondial ab</a:t>
            </a:r>
            <a:endParaRPr b="1" sz="800">
              <a:solidFill>
                <a:srgbClr val="666666"/>
              </a:solidFill>
              <a:latin typeface="Lato"/>
              <a:ea typeface="Lato"/>
              <a:cs typeface="Lato"/>
              <a:sym typeface="Lato"/>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p:cSld name="CUSTOM_4">
    <p:spTree>
      <p:nvGrpSpPr>
        <p:cNvPr id="1824" name="Shape 1824"/>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1 2">
  <p:cSld name="Tom sida_1_1_2">
    <p:spTree>
      <p:nvGrpSpPr>
        <p:cNvPr id="1825" name="Shape 1825"/>
        <p:cNvGrpSpPr/>
        <p:nvPr/>
      </p:nvGrpSpPr>
      <p:grpSpPr>
        <a:xfrm>
          <a:off x="0" y="0"/>
          <a:ext cx="0" cy="0"/>
          <a:chOff x="0" y="0"/>
          <a:chExt cx="0" cy="0"/>
        </a:xfrm>
      </p:grpSpPr>
      <p:pic>
        <p:nvPicPr>
          <p:cNvPr descr="EM_logo_300x300.png" id="1826" name="Google Shape;1826;p135"/>
          <p:cNvPicPr preferRelativeResize="0"/>
          <p:nvPr/>
        </p:nvPicPr>
        <p:blipFill>
          <a:blip r:embed="rId2">
            <a:alphaModFix/>
          </a:blip>
          <a:stretch>
            <a:fillRect/>
          </a:stretch>
        </p:blipFill>
        <p:spPr>
          <a:xfrm>
            <a:off x="8277520" y="4469536"/>
            <a:ext cx="362454" cy="362454"/>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Svart 2">
  <p:cSld name="Start - Svart_2">
    <p:spTree>
      <p:nvGrpSpPr>
        <p:cNvPr id="1827" name="Shape 1827"/>
        <p:cNvGrpSpPr/>
        <p:nvPr/>
      </p:nvGrpSpPr>
      <p:grpSpPr>
        <a:xfrm>
          <a:off x="0" y="0"/>
          <a:ext cx="0" cy="0"/>
          <a:chOff x="0" y="0"/>
          <a:chExt cx="0" cy="0"/>
        </a:xfrm>
      </p:grpSpPr>
      <p:sp>
        <p:nvSpPr>
          <p:cNvPr id="1828" name="Google Shape;1828;p136"/>
          <p:cNvSpPr txBox="1"/>
          <p:nvPr/>
        </p:nvSpPr>
        <p:spPr>
          <a:xfrm>
            <a:off x="2681102" y="1911666"/>
            <a:ext cx="3781800" cy="1017900"/>
          </a:xfrm>
          <a:prstGeom prst="rect">
            <a:avLst/>
          </a:prstGeom>
          <a:noFill/>
          <a:ln>
            <a:noFill/>
          </a:ln>
        </p:spPr>
        <p:txBody>
          <a:bodyPr anchorCtr="0" anchor="t" bIns="75650" lIns="75650" spcFirstLastPara="1" rIns="75650" wrap="square" tIns="75650">
            <a:noAutofit/>
          </a:bodyPr>
          <a:lstStyle/>
          <a:p>
            <a:pPr indent="-355600" lvl="0" marL="355600" rtl="0" algn="ctr">
              <a:spcBef>
                <a:spcPts val="700"/>
              </a:spcBef>
              <a:spcAft>
                <a:spcPts val="0"/>
              </a:spcAft>
              <a:buNone/>
            </a:pPr>
            <a:r>
              <a:t/>
            </a:r>
            <a:endParaRPr b="1" sz="3000">
              <a:solidFill>
                <a:srgbClr val="FFFFFF"/>
              </a:solidFill>
              <a:latin typeface="Varela Round"/>
              <a:ea typeface="Varela Round"/>
              <a:cs typeface="Varela Round"/>
              <a:sym typeface="Varela Round"/>
            </a:endParaRPr>
          </a:p>
        </p:txBody>
      </p:sp>
      <p:sp>
        <p:nvSpPr>
          <p:cNvPr id="1829" name="Google Shape;1829;p136"/>
          <p:cNvSpPr/>
          <p:nvPr/>
        </p:nvSpPr>
        <p:spPr>
          <a:xfrm>
            <a:off x="0" y="2"/>
            <a:ext cx="9165300" cy="5143500"/>
          </a:xfrm>
          <a:prstGeom prst="rect">
            <a:avLst/>
          </a:prstGeom>
          <a:solidFill>
            <a:srgbClr val="F39C12"/>
          </a:solidFill>
          <a:ln>
            <a:noFill/>
          </a:ln>
        </p:spPr>
        <p:txBody>
          <a:bodyPr anchorCtr="0" anchor="ctr" bIns="47575" lIns="95175" spcFirstLastPara="1" rIns="95175" wrap="square" tIns="47575">
            <a:noAutofit/>
          </a:bodyPr>
          <a:lstStyle/>
          <a:p>
            <a:pPr indent="0" lvl="0" marL="0" marR="0" rtl="0" algn="ctr">
              <a:spcBef>
                <a:spcPts val="0"/>
              </a:spcBef>
              <a:spcAft>
                <a:spcPts val="0"/>
              </a:spcAft>
              <a:buNone/>
            </a:pPr>
            <a:r>
              <a:t/>
            </a:r>
            <a:endParaRPr sz="1900">
              <a:solidFill>
                <a:srgbClr val="000000"/>
              </a:solidFill>
              <a:latin typeface="Arial"/>
              <a:ea typeface="Arial"/>
              <a:cs typeface="Arial"/>
              <a:sym typeface="Arial"/>
            </a:endParaRPr>
          </a:p>
        </p:txBody>
      </p:sp>
      <p:pic>
        <p:nvPicPr>
          <p:cNvPr descr="EM_logo_Negativ.png" id="1830" name="Google Shape;1830;p136"/>
          <p:cNvPicPr preferRelativeResize="0"/>
          <p:nvPr/>
        </p:nvPicPr>
        <p:blipFill>
          <a:blip r:embed="rId2">
            <a:alphaModFix/>
          </a:blip>
          <a:stretch>
            <a:fillRect/>
          </a:stretch>
        </p:blipFill>
        <p:spPr>
          <a:xfrm>
            <a:off x="8281899" y="4476273"/>
            <a:ext cx="351763" cy="346084"/>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OBJECT_1">
    <p:spTree>
      <p:nvGrpSpPr>
        <p:cNvPr id="1831" name="Shape 1831"/>
        <p:cNvGrpSpPr/>
        <p:nvPr/>
      </p:nvGrpSpPr>
      <p:grpSpPr>
        <a:xfrm>
          <a:off x="0" y="0"/>
          <a:ext cx="0" cy="0"/>
          <a:chOff x="0" y="0"/>
          <a:chExt cx="0" cy="0"/>
        </a:xfrm>
      </p:grpSpPr>
      <p:sp>
        <p:nvSpPr>
          <p:cNvPr id="1832" name="Google Shape;1832;p137"/>
          <p:cNvSpPr txBox="1"/>
          <p:nvPr>
            <p:ph type="title"/>
          </p:nvPr>
        </p:nvSpPr>
        <p:spPr>
          <a:xfrm>
            <a:off x="1077574" y="1426884"/>
            <a:ext cx="6988800" cy="2009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2800"/>
              <a:buNone/>
              <a:defRPr b="1" i="0" sz="7100">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3" name="Google Shape;1833;p137"/>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34" name="Google Shape;1834;p137"/>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35" name="Google Shape;1835;p137"/>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sv"/>
              <a:t>‹#›</a:t>
            </a:fld>
            <a:endParaRPr>
              <a:solidFill>
                <a:schemeClr val="dk2"/>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OBJECT_9">
    <p:spTree>
      <p:nvGrpSpPr>
        <p:cNvPr id="1836" name="Shape 1836"/>
        <p:cNvGrpSpPr/>
        <p:nvPr/>
      </p:nvGrpSpPr>
      <p:grpSpPr>
        <a:xfrm>
          <a:off x="0" y="0"/>
          <a:ext cx="0" cy="0"/>
          <a:chOff x="0" y="0"/>
          <a:chExt cx="0" cy="0"/>
        </a:xfrm>
      </p:grpSpPr>
      <p:sp>
        <p:nvSpPr>
          <p:cNvPr id="1837" name="Google Shape;1837;p138"/>
          <p:cNvSpPr txBox="1"/>
          <p:nvPr>
            <p:ph type="title"/>
          </p:nvPr>
        </p:nvSpPr>
        <p:spPr>
          <a:xfrm>
            <a:off x="1077574" y="1426884"/>
            <a:ext cx="6988800" cy="2009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2800"/>
              <a:buNone/>
              <a:defRPr b="1" i="0" sz="7100">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8" name="Google Shape;1838;p138"/>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39" name="Google Shape;1839;p138"/>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40" name="Google Shape;1840;p138"/>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sv"/>
              <a:t>‹#›</a:t>
            </a:fld>
            <a:endParaRPr>
              <a:solidFill>
                <a:schemeClr val="dk2"/>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OBJECT_4">
    <p:spTree>
      <p:nvGrpSpPr>
        <p:cNvPr id="1841" name="Shape 1841"/>
        <p:cNvGrpSpPr/>
        <p:nvPr/>
      </p:nvGrpSpPr>
      <p:grpSpPr>
        <a:xfrm>
          <a:off x="0" y="0"/>
          <a:ext cx="0" cy="0"/>
          <a:chOff x="0" y="0"/>
          <a:chExt cx="0" cy="0"/>
        </a:xfrm>
      </p:grpSpPr>
      <p:sp>
        <p:nvSpPr>
          <p:cNvPr id="1842" name="Google Shape;1842;p139"/>
          <p:cNvSpPr txBox="1"/>
          <p:nvPr>
            <p:ph type="title"/>
          </p:nvPr>
        </p:nvSpPr>
        <p:spPr>
          <a:xfrm>
            <a:off x="1077574" y="1426884"/>
            <a:ext cx="6988800" cy="2009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2800"/>
              <a:buNone/>
              <a:defRPr b="1" i="0" sz="7100">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3" name="Google Shape;1843;p139"/>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44" name="Google Shape;1844;p139"/>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000"/>
              <a:buNone/>
              <a:defRPr sz="1000">
                <a:solidFill>
                  <a:srgbClr val="888888"/>
                </a:solidFill>
              </a:defRPr>
            </a:lvl1pPr>
            <a:lvl2pPr lvl="1" rtl="0" algn="l">
              <a:spcBef>
                <a:spcPts val="0"/>
              </a:spcBef>
              <a:spcAft>
                <a:spcPts val="0"/>
              </a:spcAft>
              <a:buSzPts val="1000"/>
              <a:buNone/>
              <a:defRPr sz="1000"/>
            </a:lvl2pPr>
            <a:lvl3pPr lvl="2" rtl="0" algn="l">
              <a:spcBef>
                <a:spcPts val="0"/>
              </a:spcBef>
              <a:spcAft>
                <a:spcPts val="0"/>
              </a:spcAft>
              <a:buSzPts val="1000"/>
              <a:buNone/>
              <a:defRPr sz="1000"/>
            </a:lvl3pPr>
            <a:lvl4pPr lvl="3" rtl="0" algn="l">
              <a:spcBef>
                <a:spcPts val="0"/>
              </a:spcBef>
              <a:spcAft>
                <a:spcPts val="0"/>
              </a:spcAft>
              <a:buSzPts val="1000"/>
              <a:buNone/>
              <a:defRPr sz="1000"/>
            </a:lvl4pPr>
            <a:lvl5pPr lvl="4" rtl="0" algn="l">
              <a:spcBef>
                <a:spcPts val="0"/>
              </a:spcBef>
              <a:spcAft>
                <a:spcPts val="0"/>
              </a:spcAft>
              <a:buSzPts val="1000"/>
              <a:buNone/>
              <a:defRPr sz="1000"/>
            </a:lvl5pPr>
            <a:lvl6pPr lvl="5" rtl="0" algn="l">
              <a:spcBef>
                <a:spcPts val="0"/>
              </a:spcBef>
              <a:spcAft>
                <a:spcPts val="0"/>
              </a:spcAft>
              <a:buSzPts val="1000"/>
              <a:buNone/>
              <a:defRPr sz="1000"/>
            </a:lvl6pPr>
            <a:lvl7pPr lvl="6" rtl="0" algn="l">
              <a:spcBef>
                <a:spcPts val="0"/>
              </a:spcBef>
              <a:spcAft>
                <a:spcPts val="0"/>
              </a:spcAft>
              <a:buSzPts val="1000"/>
              <a:buNone/>
              <a:defRPr sz="1000"/>
            </a:lvl7pPr>
            <a:lvl8pPr lvl="7" rtl="0" algn="l">
              <a:spcBef>
                <a:spcPts val="0"/>
              </a:spcBef>
              <a:spcAft>
                <a:spcPts val="0"/>
              </a:spcAft>
              <a:buSzPts val="1000"/>
              <a:buNone/>
              <a:defRPr sz="1000"/>
            </a:lvl8pPr>
            <a:lvl9pPr lvl="8" rtl="0" algn="l">
              <a:spcBef>
                <a:spcPts val="0"/>
              </a:spcBef>
              <a:spcAft>
                <a:spcPts val="0"/>
              </a:spcAft>
              <a:buSzPts val="1000"/>
              <a:buNone/>
              <a:defRPr sz="1000"/>
            </a:lvl9pPr>
          </a:lstStyle>
          <a:p/>
        </p:txBody>
      </p:sp>
      <p:sp>
        <p:nvSpPr>
          <p:cNvPr id="1845" name="Google Shape;1845;p139"/>
          <p:cNvSpPr txBox="1"/>
          <p:nvPr>
            <p:ph idx="12" type="sldNum"/>
          </p:nvPr>
        </p:nvSpPr>
        <p:spPr>
          <a:xfrm>
            <a:off x="6583680" y="4783455"/>
            <a:ext cx="2103000" cy="2571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sv"/>
              <a:t>‹#›</a:t>
            </a:fld>
            <a:endParaRPr>
              <a:solidFill>
                <a:schemeClr val="dk2"/>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ande sida brandgul">
  <p:cSld name="2_Start - Svart">
    <p:spTree>
      <p:nvGrpSpPr>
        <p:cNvPr id="1846" name="Shape 1846"/>
        <p:cNvGrpSpPr/>
        <p:nvPr/>
      </p:nvGrpSpPr>
      <p:grpSpPr>
        <a:xfrm>
          <a:off x="0" y="0"/>
          <a:ext cx="0" cy="0"/>
          <a:chOff x="0" y="0"/>
          <a:chExt cx="0" cy="0"/>
        </a:xfrm>
      </p:grpSpPr>
      <p:sp>
        <p:nvSpPr>
          <p:cNvPr id="1847" name="Google Shape;1847;p140"/>
          <p:cNvSpPr/>
          <p:nvPr/>
        </p:nvSpPr>
        <p:spPr>
          <a:xfrm>
            <a:off x="0" y="2"/>
            <a:ext cx="9165300" cy="5143500"/>
          </a:xfrm>
          <a:prstGeom prst="rect">
            <a:avLst/>
          </a:prstGeom>
          <a:solidFill>
            <a:srgbClr val="F39C12"/>
          </a:solidFill>
          <a:ln>
            <a:noFill/>
          </a:ln>
        </p:spPr>
        <p:txBody>
          <a:bodyPr anchorCtr="0" anchor="ctr" bIns="47575" lIns="95175" spcFirstLastPara="1" rIns="95175" wrap="square" tIns="47575">
            <a:noAutofit/>
          </a:bodyPr>
          <a:lstStyle/>
          <a:p>
            <a:pPr indent="0" lvl="0" marL="0" marR="0" rtl="0" algn="ctr">
              <a:spcBef>
                <a:spcPts val="0"/>
              </a:spcBef>
              <a:spcAft>
                <a:spcPts val="0"/>
              </a:spcAft>
              <a:buNone/>
            </a:pPr>
            <a:r>
              <a:t/>
            </a:r>
            <a:endParaRPr sz="1900">
              <a:solidFill>
                <a:srgbClr val="000000"/>
              </a:solidFill>
              <a:latin typeface="Arial"/>
              <a:ea typeface="Arial"/>
              <a:cs typeface="Arial"/>
              <a:sym typeface="Arial"/>
            </a:endParaRPr>
          </a:p>
        </p:txBody>
      </p:sp>
      <p:pic>
        <p:nvPicPr>
          <p:cNvPr descr="C:\Users\Erik Widmark\Dropbox\Företaget\Marknad\Grafisk_profil\Logga\EM_logo_Negativ.png" id="1848" name="Google Shape;1848;p140"/>
          <p:cNvPicPr preferRelativeResize="0"/>
          <p:nvPr/>
        </p:nvPicPr>
        <p:blipFill rotWithShape="1">
          <a:blip r:embed="rId2">
            <a:alphaModFix/>
          </a:blip>
          <a:srcRect b="0" l="0" r="0" t="0"/>
          <a:stretch/>
        </p:blipFill>
        <p:spPr>
          <a:xfrm>
            <a:off x="3615439" y="1631156"/>
            <a:ext cx="1913100" cy="1881300"/>
          </a:xfrm>
          <a:prstGeom prst="rect">
            <a:avLst/>
          </a:prstGeom>
          <a:noFill/>
          <a:ln>
            <a:noFill/>
          </a:ln>
        </p:spPr>
      </p:pic>
      <p:sp>
        <p:nvSpPr>
          <p:cNvPr id="1849" name="Google Shape;1849;p140"/>
          <p:cNvSpPr txBox="1"/>
          <p:nvPr>
            <p:ph idx="12" type="sldNum"/>
          </p:nvPr>
        </p:nvSpPr>
        <p:spPr>
          <a:xfrm>
            <a:off x="-46810" y="4661979"/>
            <a:ext cx="548700" cy="3939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type="twoTxTwoObj">
  <p:cSld name="TWO_OBJECTS_WITH_TEXT">
    <p:spTree>
      <p:nvGrpSpPr>
        <p:cNvPr id="1850" name="Shape 1850"/>
        <p:cNvGrpSpPr/>
        <p:nvPr/>
      </p:nvGrpSpPr>
      <p:grpSpPr>
        <a:xfrm>
          <a:off x="0" y="0"/>
          <a:ext cx="0" cy="0"/>
          <a:chOff x="0" y="0"/>
          <a:chExt cx="0" cy="0"/>
        </a:xfrm>
      </p:grpSpPr>
      <p:sp>
        <p:nvSpPr>
          <p:cNvPr id="1851" name="Google Shape;1851;p141"/>
          <p:cNvSpPr txBox="1"/>
          <p:nvPr>
            <p:ph type="title"/>
          </p:nvPr>
        </p:nvSpPr>
        <p:spPr>
          <a:xfrm>
            <a:off x="266700" y="273844"/>
            <a:ext cx="8610600" cy="740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2" name="Google Shape;1852;p141"/>
          <p:cNvSpPr txBox="1"/>
          <p:nvPr>
            <p:ph idx="1" type="body"/>
          </p:nvPr>
        </p:nvSpPr>
        <p:spPr>
          <a:xfrm>
            <a:off x="273034" y="1096566"/>
            <a:ext cx="4242000" cy="618000"/>
          </a:xfrm>
          <a:prstGeom prst="rect">
            <a:avLst/>
          </a:prstGeom>
          <a:noFill/>
          <a:ln>
            <a:noFill/>
          </a:ln>
        </p:spPr>
        <p:txBody>
          <a:bodyPr anchorCtr="0" anchor="ctr" bIns="34275" lIns="68575" spcFirstLastPara="1" rIns="68575" wrap="square" tIns="34275">
            <a:noAutofit/>
          </a:bodyPr>
          <a:lstStyle>
            <a:lvl1pPr indent="-228600" lvl="0" marL="457200" rtl="0" algn="l">
              <a:lnSpc>
                <a:spcPct val="116666"/>
              </a:lnSpc>
              <a:spcBef>
                <a:spcPts val="0"/>
              </a:spcBef>
              <a:spcAft>
                <a:spcPts val="0"/>
              </a:spcAft>
              <a:buClr>
                <a:schemeClr val="dk1"/>
              </a:buClr>
              <a:buSzPts val="1800"/>
              <a:buNone/>
              <a:defRPr b="1" sz="1800"/>
            </a:lvl1pPr>
            <a:lvl2pPr indent="-228600" lvl="1" marL="914400" rtl="0" algn="l">
              <a:lnSpc>
                <a:spcPct val="140000"/>
              </a:lnSpc>
              <a:spcBef>
                <a:spcPts val="1100"/>
              </a:spcBef>
              <a:spcAft>
                <a:spcPts val="0"/>
              </a:spcAft>
              <a:buClr>
                <a:schemeClr val="dk1"/>
              </a:buClr>
              <a:buSzPts val="1500"/>
              <a:buNone/>
              <a:defRPr b="1" sz="1500"/>
            </a:lvl2pPr>
            <a:lvl3pPr indent="-228600" lvl="2" marL="1371600" rtl="0" algn="l">
              <a:lnSpc>
                <a:spcPct val="155555"/>
              </a:lnSpc>
              <a:spcBef>
                <a:spcPts val="900"/>
              </a:spcBef>
              <a:spcAft>
                <a:spcPts val="0"/>
              </a:spcAft>
              <a:buClr>
                <a:schemeClr val="dk1"/>
              </a:buClr>
              <a:buSzPts val="1400"/>
              <a:buNone/>
              <a:defRPr b="1" sz="1400"/>
            </a:lvl3pPr>
            <a:lvl4pPr indent="-228600" lvl="3" marL="1828800" rtl="0" algn="l">
              <a:lnSpc>
                <a:spcPct val="175000"/>
              </a:lnSpc>
              <a:spcBef>
                <a:spcPts val="800"/>
              </a:spcBef>
              <a:spcAft>
                <a:spcPts val="0"/>
              </a:spcAft>
              <a:buClr>
                <a:schemeClr val="dk1"/>
              </a:buClr>
              <a:buSzPts val="1200"/>
              <a:buNone/>
              <a:defRPr b="1" sz="1200"/>
            </a:lvl4pPr>
            <a:lvl5pPr indent="-228600" lvl="4" marL="2286000" rtl="0" algn="l">
              <a:lnSpc>
                <a:spcPct val="175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853" name="Google Shape;1853;p141"/>
          <p:cNvSpPr txBox="1"/>
          <p:nvPr>
            <p:ph idx="2" type="body"/>
          </p:nvPr>
        </p:nvSpPr>
        <p:spPr>
          <a:xfrm>
            <a:off x="273034" y="1750219"/>
            <a:ext cx="4242000" cy="2738400"/>
          </a:xfrm>
          <a:prstGeom prst="rect">
            <a:avLst/>
          </a:prstGeom>
          <a:noFill/>
          <a:ln>
            <a:noFill/>
          </a:ln>
        </p:spPr>
        <p:txBody>
          <a:bodyPr anchorCtr="0" anchor="t" bIns="34275" lIns="68575" spcFirstLastPara="1" rIns="68575" wrap="square" tIns="34275">
            <a:noAutofit/>
          </a:bodyPr>
          <a:lstStyle>
            <a:lvl1pPr indent="-317500" lvl="0" marL="457200" rtl="0" algn="l">
              <a:lnSpc>
                <a:spcPct val="155555"/>
              </a:lnSpc>
              <a:spcBef>
                <a:spcPts val="0"/>
              </a:spcBef>
              <a:spcAft>
                <a:spcPts val="0"/>
              </a:spcAft>
              <a:buClr>
                <a:schemeClr val="dk1"/>
              </a:buClr>
              <a:buSzPts val="1400"/>
              <a:buChar char="●"/>
              <a:defRPr/>
            </a:lvl1pPr>
            <a:lvl2pPr indent="-317500" lvl="1" marL="914400" rtl="0" algn="l">
              <a:lnSpc>
                <a:spcPct val="155555"/>
              </a:lnSpc>
              <a:spcBef>
                <a:spcPts val="1100"/>
              </a:spcBef>
              <a:spcAft>
                <a:spcPts val="0"/>
              </a:spcAft>
              <a:buClr>
                <a:schemeClr val="dk1"/>
              </a:buClr>
              <a:buSzPts val="1400"/>
              <a:buChar char="○"/>
              <a:defRPr/>
            </a:lvl2pPr>
            <a:lvl3pPr indent="-317500" lvl="2" marL="1371600" rtl="0" algn="l">
              <a:lnSpc>
                <a:spcPct val="155555"/>
              </a:lnSpc>
              <a:spcBef>
                <a:spcPts val="900"/>
              </a:spcBef>
              <a:spcAft>
                <a:spcPts val="0"/>
              </a:spcAft>
              <a:buClr>
                <a:schemeClr val="dk1"/>
              </a:buClr>
              <a:buSzPts val="1400"/>
              <a:buChar char="■"/>
              <a:defRPr/>
            </a:lvl3pPr>
            <a:lvl4pPr indent="-317500" lvl="3" marL="1828800" rtl="0" algn="l">
              <a:lnSpc>
                <a:spcPct val="155555"/>
              </a:lnSpc>
              <a:spcBef>
                <a:spcPts val="800"/>
              </a:spcBef>
              <a:spcAft>
                <a:spcPts val="0"/>
              </a:spcAft>
              <a:buClr>
                <a:schemeClr val="dk1"/>
              </a:buClr>
              <a:buSzPts val="1400"/>
              <a:buChar char="●"/>
              <a:defRPr/>
            </a:lvl4pPr>
            <a:lvl5pPr indent="-317500" lvl="4" marL="2286000" rtl="0" algn="l">
              <a:lnSpc>
                <a:spcPct val="155555"/>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54" name="Google Shape;1854;p141"/>
          <p:cNvSpPr txBox="1"/>
          <p:nvPr>
            <p:ph idx="3" type="body"/>
          </p:nvPr>
        </p:nvSpPr>
        <p:spPr>
          <a:xfrm>
            <a:off x="4629150" y="1096566"/>
            <a:ext cx="4248300" cy="618000"/>
          </a:xfrm>
          <a:prstGeom prst="rect">
            <a:avLst/>
          </a:prstGeom>
          <a:noFill/>
          <a:ln>
            <a:noFill/>
          </a:ln>
        </p:spPr>
        <p:txBody>
          <a:bodyPr anchorCtr="0" anchor="ctr" bIns="34275" lIns="68575" spcFirstLastPara="1" rIns="68575" wrap="square" tIns="34275">
            <a:noAutofit/>
          </a:bodyPr>
          <a:lstStyle>
            <a:lvl1pPr indent="-228600" lvl="0" marL="457200" rtl="0" algn="l">
              <a:lnSpc>
                <a:spcPct val="116666"/>
              </a:lnSpc>
              <a:spcBef>
                <a:spcPts val="0"/>
              </a:spcBef>
              <a:spcAft>
                <a:spcPts val="0"/>
              </a:spcAft>
              <a:buClr>
                <a:schemeClr val="dk1"/>
              </a:buClr>
              <a:buSzPts val="1800"/>
              <a:buNone/>
              <a:defRPr b="1" sz="1800"/>
            </a:lvl1pPr>
            <a:lvl2pPr indent="-228600" lvl="1" marL="914400" rtl="0" algn="l">
              <a:lnSpc>
                <a:spcPct val="140000"/>
              </a:lnSpc>
              <a:spcBef>
                <a:spcPts val="1100"/>
              </a:spcBef>
              <a:spcAft>
                <a:spcPts val="0"/>
              </a:spcAft>
              <a:buClr>
                <a:schemeClr val="dk1"/>
              </a:buClr>
              <a:buSzPts val="1500"/>
              <a:buNone/>
              <a:defRPr b="1" sz="1500"/>
            </a:lvl2pPr>
            <a:lvl3pPr indent="-228600" lvl="2" marL="1371600" rtl="0" algn="l">
              <a:lnSpc>
                <a:spcPct val="155555"/>
              </a:lnSpc>
              <a:spcBef>
                <a:spcPts val="900"/>
              </a:spcBef>
              <a:spcAft>
                <a:spcPts val="0"/>
              </a:spcAft>
              <a:buClr>
                <a:schemeClr val="dk1"/>
              </a:buClr>
              <a:buSzPts val="1400"/>
              <a:buNone/>
              <a:defRPr b="1" sz="1400"/>
            </a:lvl3pPr>
            <a:lvl4pPr indent="-228600" lvl="3" marL="1828800" rtl="0" algn="l">
              <a:lnSpc>
                <a:spcPct val="175000"/>
              </a:lnSpc>
              <a:spcBef>
                <a:spcPts val="800"/>
              </a:spcBef>
              <a:spcAft>
                <a:spcPts val="0"/>
              </a:spcAft>
              <a:buClr>
                <a:schemeClr val="dk1"/>
              </a:buClr>
              <a:buSzPts val="1200"/>
              <a:buNone/>
              <a:defRPr b="1" sz="1200"/>
            </a:lvl4pPr>
            <a:lvl5pPr indent="-228600" lvl="4" marL="2286000" rtl="0" algn="l">
              <a:lnSpc>
                <a:spcPct val="175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855" name="Google Shape;1855;p141"/>
          <p:cNvSpPr txBox="1"/>
          <p:nvPr>
            <p:ph idx="4" type="body"/>
          </p:nvPr>
        </p:nvSpPr>
        <p:spPr>
          <a:xfrm>
            <a:off x="4629150" y="1750219"/>
            <a:ext cx="4248300" cy="2738400"/>
          </a:xfrm>
          <a:prstGeom prst="rect">
            <a:avLst/>
          </a:prstGeom>
          <a:noFill/>
          <a:ln>
            <a:noFill/>
          </a:ln>
        </p:spPr>
        <p:txBody>
          <a:bodyPr anchorCtr="0" anchor="t" bIns="34275" lIns="68575" spcFirstLastPara="1" rIns="68575" wrap="square" tIns="34275">
            <a:noAutofit/>
          </a:bodyPr>
          <a:lstStyle>
            <a:lvl1pPr indent="-317500" lvl="0" marL="457200" rtl="0" algn="l">
              <a:lnSpc>
                <a:spcPct val="155555"/>
              </a:lnSpc>
              <a:spcBef>
                <a:spcPts val="0"/>
              </a:spcBef>
              <a:spcAft>
                <a:spcPts val="0"/>
              </a:spcAft>
              <a:buClr>
                <a:schemeClr val="dk1"/>
              </a:buClr>
              <a:buSzPts val="1400"/>
              <a:buChar char="●"/>
              <a:defRPr/>
            </a:lvl1pPr>
            <a:lvl2pPr indent="-317500" lvl="1" marL="914400" rtl="0" algn="l">
              <a:lnSpc>
                <a:spcPct val="155555"/>
              </a:lnSpc>
              <a:spcBef>
                <a:spcPts val="1100"/>
              </a:spcBef>
              <a:spcAft>
                <a:spcPts val="0"/>
              </a:spcAft>
              <a:buClr>
                <a:schemeClr val="dk1"/>
              </a:buClr>
              <a:buSzPts val="1400"/>
              <a:buChar char="○"/>
              <a:defRPr/>
            </a:lvl2pPr>
            <a:lvl3pPr indent="-317500" lvl="2" marL="1371600" rtl="0" algn="l">
              <a:lnSpc>
                <a:spcPct val="155555"/>
              </a:lnSpc>
              <a:spcBef>
                <a:spcPts val="900"/>
              </a:spcBef>
              <a:spcAft>
                <a:spcPts val="0"/>
              </a:spcAft>
              <a:buClr>
                <a:schemeClr val="dk1"/>
              </a:buClr>
              <a:buSzPts val="1400"/>
              <a:buChar char="■"/>
              <a:defRPr/>
            </a:lvl3pPr>
            <a:lvl4pPr indent="-317500" lvl="3" marL="1828800" rtl="0" algn="l">
              <a:lnSpc>
                <a:spcPct val="155555"/>
              </a:lnSpc>
              <a:spcBef>
                <a:spcPts val="800"/>
              </a:spcBef>
              <a:spcAft>
                <a:spcPts val="0"/>
              </a:spcAft>
              <a:buClr>
                <a:schemeClr val="dk1"/>
              </a:buClr>
              <a:buSzPts val="1400"/>
              <a:buChar char="●"/>
              <a:defRPr/>
            </a:lvl4pPr>
            <a:lvl5pPr indent="-317500" lvl="4" marL="2286000" rtl="0" algn="l">
              <a:lnSpc>
                <a:spcPct val="155555"/>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56" name="Google Shape;1856;p141"/>
          <p:cNvSpPr txBox="1"/>
          <p:nvPr>
            <p:ph idx="10" type="dt"/>
          </p:nvPr>
        </p:nvSpPr>
        <p:spPr>
          <a:xfrm>
            <a:off x="1924051" y="4856164"/>
            <a:ext cx="1134000" cy="189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57" name="Google Shape;1857;p141"/>
          <p:cNvSpPr txBox="1"/>
          <p:nvPr>
            <p:ph idx="11" type="ftr"/>
          </p:nvPr>
        </p:nvSpPr>
        <p:spPr>
          <a:xfrm>
            <a:off x="717544" y="4856166"/>
            <a:ext cx="1134000" cy="189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58" name="Google Shape;1858;p141"/>
          <p:cNvSpPr txBox="1"/>
          <p:nvPr>
            <p:ph idx="12" type="sldNum"/>
          </p:nvPr>
        </p:nvSpPr>
        <p:spPr>
          <a:xfrm>
            <a:off x="273034" y="4856166"/>
            <a:ext cx="378000" cy="1890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7">
  <p:cSld name="TITLE_AND_BODY_77">
    <p:spTree>
      <p:nvGrpSpPr>
        <p:cNvPr id="244" name="Shape 244"/>
        <p:cNvGrpSpPr/>
        <p:nvPr/>
      </p:nvGrpSpPr>
      <p:grpSpPr>
        <a:xfrm>
          <a:off x="0" y="0"/>
          <a:ext cx="0" cy="0"/>
          <a:chOff x="0" y="0"/>
          <a:chExt cx="0" cy="0"/>
        </a:xfrm>
      </p:grpSpPr>
      <p:sp>
        <p:nvSpPr>
          <p:cNvPr id="245" name="Google Shape;245;p15"/>
          <p:cNvSpPr/>
          <p:nvPr/>
        </p:nvSpPr>
        <p:spPr>
          <a:xfrm>
            <a:off x="637050" y="1403900"/>
            <a:ext cx="4095300" cy="3127800"/>
          </a:xfrm>
          <a:prstGeom prst="rect">
            <a:avLst/>
          </a:prstGeom>
          <a:no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246" name="Google Shape;24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247" name="Google Shape;247;p1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248" name="Google Shape;248;p1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249" name="Google Shape;249;p15"/>
          <p:cNvSpPr/>
          <p:nvPr/>
        </p:nvSpPr>
        <p:spPr>
          <a:xfrm rot="-1486">
            <a:off x="6079175" y="1583565"/>
            <a:ext cx="2082300" cy="2050500"/>
          </a:xfrm>
          <a:prstGeom prst="wedgeEllipseCallout">
            <a:avLst>
              <a:gd fmla="val -38579" name="adj1"/>
              <a:gd fmla="val 48454" name="adj2"/>
            </a:avLst>
          </a:prstGeom>
          <a:solidFill>
            <a:srgbClr val="C6D7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5829"/>
              </a:solidFill>
              <a:latin typeface="Lato"/>
              <a:ea typeface="Lato"/>
              <a:cs typeface="Lato"/>
              <a:sym typeface="Lato"/>
            </a:endParaRPr>
          </a:p>
        </p:txBody>
      </p:sp>
      <p:sp>
        <p:nvSpPr>
          <p:cNvPr id="250" name="Google Shape;250;p15"/>
          <p:cNvSpPr txBox="1"/>
          <p:nvPr/>
        </p:nvSpPr>
        <p:spPr>
          <a:xfrm>
            <a:off x="6122675" y="2072200"/>
            <a:ext cx="1995300" cy="3759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1600"/>
              </a:spcAft>
              <a:buClr>
                <a:schemeClr val="dk1"/>
              </a:buClr>
              <a:buSzPts val="935"/>
              <a:buFont typeface="Arial"/>
              <a:buNone/>
            </a:pPr>
            <a:r>
              <a:rPr b="1" i="1" lang="sv" sz="1200">
                <a:solidFill>
                  <a:schemeClr val="dk1"/>
                </a:solidFill>
              </a:rPr>
              <a:t>“Om jag blir försenad på min sträcka vill jag se andra alternativ och vill ha förslag på snabbaste vägen”</a:t>
            </a:r>
            <a:endParaRPr i="1" sz="1200">
              <a:solidFill>
                <a:schemeClr val="dk1"/>
              </a:solidFill>
            </a:endParaRPr>
          </a:p>
        </p:txBody>
      </p:sp>
      <p:sp>
        <p:nvSpPr>
          <p:cNvPr id="251" name="Google Shape;251;p15"/>
          <p:cNvSpPr txBox="1"/>
          <p:nvPr/>
        </p:nvSpPr>
        <p:spPr>
          <a:xfrm>
            <a:off x="677700" y="1403888"/>
            <a:ext cx="3995700" cy="3462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a:solidFill>
                  <a:srgbClr val="8EAF99"/>
                </a:solidFill>
              </a:rPr>
              <a:t>BRA TRAFIKINFORMATION ÄR AVGÖRANDE FÖR ATT FÅ IHOP MÄNNISKORS VARDAG</a:t>
            </a:r>
            <a:endParaRPr b="1">
              <a:solidFill>
                <a:srgbClr val="8EAF99"/>
              </a:solidFill>
            </a:endParaRPr>
          </a:p>
          <a:p>
            <a:pPr indent="0" lvl="0" marL="0" rtl="0" algn="l">
              <a:spcBef>
                <a:spcPts val="300"/>
              </a:spcBef>
              <a:spcAft>
                <a:spcPts val="0"/>
              </a:spcAft>
              <a:buNone/>
            </a:pPr>
            <a:r>
              <a:t/>
            </a:r>
            <a:endParaRPr b="1">
              <a:solidFill>
                <a:srgbClr val="8EAF99"/>
              </a:solidFill>
            </a:endParaRPr>
          </a:p>
        </p:txBody>
      </p:sp>
      <p:sp>
        <p:nvSpPr>
          <p:cNvPr id="252" name="Google Shape;252;p15"/>
          <p:cNvSpPr txBox="1"/>
          <p:nvPr/>
        </p:nvSpPr>
        <p:spPr>
          <a:xfrm>
            <a:off x="677700" y="2087350"/>
            <a:ext cx="3995700" cy="87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b="1" i="1" lang="sv" sz="1000">
                <a:solidFill>
                  <a:schemeClr val="dk1"/>
                </a:solidFill>
                <a:highlight>
                  <a:schemeClr val="lt1"/>
                </a:highlight>
              </a:rPr>
              <a:t>Beskrivning av insikten hä</a:t>
            </a:r>
            <a:r>
              <a:rPr b="1" i="1" lang="sv" sz="1000">
                <a:solidFill>
                  <a:schemeClr val="dk1"/>
                </a:solidFill>
                <a:highlight>
                  <a:schemeClr val="lt1"/>
                </a:highlight>
              </a:rPr>
              <a:t>r.</a:t>
            </a:r>
            <a:r>
              <a:rPr i="1" lang="sv" sz="1000">
                <a:solidFill>
                  <a:schemeClr val="dk1"/>
                </a:solidFill>
                <a:highlight>
                  <a:schemeClr val="lt1"/>
                </a:highlight>
              </a:rPr>
              <a:t> Beskrivningen kan till exempel innehålla beskrivning av behov, utmaningar och beteenden. </a:t>
            </a:r>
            <a:br>
              <a:rPr i="1" lang="sv" sz="1000">
                <a:solidFill>
                  <a:schemeClr val="dk1"/>
                </a:solidFill>
                <a:highlight>
                  <a:schemeClr val="lt1"/>
                </a:highlight>
              </a:rPr>
            </a:br>
            <a:r>
              <a:rPr i="1" lang="sv" sz="1000">
                <a:solidFill>
                  <a:schemeClr val="dk1"/>
                </a:solidFill>
                <a:highlight>
                  <a:schemeClr val="lt1"/>
                </a:highlight>
              </a:rPr>
              <a:t>I exemplet vi följer här i arbetsboken betonar många resenärer att de behöver en pålitlig kollektivtrafik för att deras vardag ska fungera med resa till och från jobb. Utmaningar som bidrar till att vissa väljer bilen istället är dålig trafik- och störningsinformation, vilket leder till svårigheter att planera sin dag effektivt, risk för förseningar, väntetider och stress. En del resenärer lägger på extra tidsmarginaler för att de inte litar på kollektivtrafiken, vilket över tid leder till betydande tidsförluster.</a:t>
            </a:r>
            <a:endParaRPr i="1" sz="1000">
              <a:solidFill>
                <a:schemeClr val="dk1"/>
              </a:solidFill>
              <a:highlight>
                <a:schemeClr val="lt1"/>
              </a:highlight>
            </a:endParaRPr>
          </a:p>
        </p:txBody>
      </p:sp>
      <p:sp>
        <p:nvSpPr>
          <p:cNvPr id="253" name="Google Shape;253;p15"/>
          <p:cNvSpPr txBox="1"/>
          <p:nvPr/>
        </p:nvSpPr>
        <p:spPr>
          <a:xfrm>
            <a:off x="6241175" y="940550"/>
            <a:ext cx="21054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Exempel på hur en insiktssida kan se ut</a:t>
            </a:r>
            <a:endParaRPr sz="1100">
              <a:solidFill>
                <a:srgbClr val="666666"/>
              </a:solidFill>
              <a:latin typeface="Caveat"/>
              <a:ea typeface="Caveat"/>
              <a:cs typeface="Caveat"/>
              <a:sym typeface="Caveat"/>
            </a:endParaRPr>
          </a:p>
        </p:txBody>
      </p:sp>
      <p:cxnSp>
        <p:nvCxnSpPr>
          <p:cNvPr id="254" name="Google Shape;254;p15"/>
          <p:cNvCxnSpPr/>
          <p:nvPr/>
        </p:nvCxnSpPr>
        <p:spPr>
          <a:xfrm flipH="1" rot="10800000">
            <a:off x="7921449" y="1113400"/>
            <a:ext cx="477300" cy="410400"/>
          </a:xfrm>
          <a:prstGeom prst="curvedConnector3">
            <a:avLst>
              <a:gd fmla="val 147944" name="adj1"/>
            </a:avLst>
          </a:prstGeom>
          <a:noFill/>
          <a:ln cap="flat" cmpd="sng" w="9525">
            <a:solidFill>
              <a:srgbClr val="666666"/>
            </a:solidFill>
            <a:prstDash val="solid"/>
            <a:round/>
            <a:headEnd len="med" w="med" type="stealth"/>
            <a:tailEnd len="med" w="med" type="none"/>
          </a:ln>
        </p:spPr>
      </p:cxnSp>
      <p:pic>
        <p:nvPicPr>
          <p:cNvPr id="255" name="Google Shape;255;p1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256" name="Google Shape;256;p1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257" name="Google Shape;257;p15"/>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258" name="Google Shape;258;p15"/>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259" name="Google Shape;259;p15"/>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260" name="Google Shape;260;p15"/>
          <p:cNvSpPr txBox="1"/>
          <p:nvPr/>
        </p:nvSpPr>
        <p:spPr>
          <a:xfrm>
            <a:off x="456400" y="52522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SLUTANALYS INSIKTSBESKRIVNING </a:t>
            </a:r>
            <a:endParaRPr b="1" sz="2400">
              <a:solidFill>
                <a:schemeClr val="dk2"/>
              </a:solidFill>
            </a:endParaRPr>
          </a:p>
          <a:p>
            <a:pPr indent="0" lvl="0" marL="0" rtl="0" algn="l">
              <a:spcBef>
                <a:spcPts val="0"/>
              </a:spcBef>
              <a:spcAft>
                <a:spcPts val="0"/>
              </a:spcAft>
              <a:buNone/>
            </a:pPr>
            <a:r>
              <a:rPr b="1" lang="sv" sz="2400">
                <a:solidFill>
                  <a:schemeClr val="dk2"/>
                </a:solidFill>
              </a:rPr>
              <a:t> </a:t>
            </a:r>
            <a:endParaRPr b="1" sz="2400">
              <a:solidFill>
                <a:schemeClr val="dk2"/>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1">
  <p:cSld name="TWO_OBJECTS_WITH_TEXT_1">
    <p:spTree>
      <p:nvGrpSpPr>
        <p:cNvPr id="1859" name="Shape 1859"/>
        <p:cNvGrpSpPr/>
        <p:nvPr/>
      </p:nvGrpSpPr>
      <p:grpSpPr>
        <a:xfrm>
          <a:off x="0" y="0"/>
          <a:ext cx="0" cy="0"/>
          <a:chOff x="0" y="0"/>
          <a:chExt cx="0" cy="0"/>
        </a:xfrm>
      </p:grpSpPr>
      <p:sp>
        <p:nvSpPr>
          <p:cNvPr id="1860" name="Google Shape;1860;p142"/>
          <p:cNvSpPr txBox="1"/>
          <p:nvPr>
            <p:ph type="title"/>
          </p:nvPr>
        </p:nvSpPr>
        <p:spPr>
          <a:xfrm>
            <a:off x="266700" y="273844"/>
            <a:ext cx="8610600" cy="740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61" name="Google Shape;1861;p142"/>
          <p:cNvSpPr txBox="1"/>
          <p:nvPr>
            <p:ph idx="1" type="body"/>
          </p:nvPr>
        </p:nvSpPr>
        <p:spPr>
          <a:xfrm>
            <a:off x="273034" y="1096566"/>
            <a:ext cx="4242000" cy="618000"/>
          </a:xfrm>
          <a:prstGeom prst="rect">
            <a:avLst/>
          </a:prstGeom>
          <a:noFill/>
          <a:ln>
            <a:noFill/>
          </a:ln>
        </p:spPr>
        <p:txBody>
          <a:bodyPr anchorCtr="0" anchor="ctr" bIns="34275" lIns="68575" spcFirstLastPara="1" rIns="68575" wrap="square" tIns="34275">
            <a:noAutofit/>
          </a:bodyPr>
          <a:lstStyle>
            <a:lvl1pPr indent="-228600" lvl="0" marL="457200" rtl="0" algn="l">
              <a:lnSpc>
                <a:spcPct val="116666"/>
              </a:lnSpc>
              <a:spcBef>
                <a:spcPts val="0"/>
              </a:spcBef>
              <a:spcAft>
                <a:spcPts val="0"/>
              </a:spcAft>
              <a:buClr>
                <a:schemeClr val="dk1"/>
              </a:buClr>
              <a:buSzPts val="1800"/>
              <a:buNone/>
              <a:defRPr b="1" sz="1800"/>
            </a:lvl1pPr>
            <a:lvl2pPr indent="-228600" lvl="1" marL="914400" rtl="0" algn="l">
              <a:lnSpc>
                <a:spcPct val="140000"/>
              </a:lnSpc>
              <a:spcBef>
                <a:spcPts val="1100"/>
              </a:spcBef>
              <a:spcAft>
                <a:spcPts val="0"/>
              </a:spcAft>
              <a:buClr>
                <a:schemeClr val="dk1"/>
              </a:buClr>
              <a:buSzPts val="1500"/>
              <a:buNone/>
              <a:defRPr b="1" sz="1500"/>
            </a:lvl2pPr>
            <a:lvl3pPr indent="-228600" lvl="2" marL="1371600" rtl="0" algn="l">
              <a:lnSpc>
                <a:spcPct val="155555"/>
              </a:lnSpc>
              <a:spcBef>
                <a:spcPts val="900"/>
              </a:spcBef>
              <a:spcAft>
                <a:spcPts val="0"/>
              </a:spcAft>
              <a:buClr>
                <a:schemeClr val="dk1"/>
              </a:buClr>
              <a:buSzPts val="1400"/>
              <a:buNone/>
              <a:defRPr b="1" sz="1400"/>
            </a:lvl3pPr>
            <a:lvl4pPr indent="-228600" lvl="3" marL="1828800" rtl="0" algn="l">
              <a:lnSpc>
                <a:spcPct val="175000"/>
              </a:lnSpc>
              <a:spcBef>
                <a:spcPts val="800"/>
              </a:spcBef>
              <a:spcAft>
                <a:spcPts val="0"/>
              </a:spcAft>
              <a:buClr>
                <a:schemeClr val="dk1"/>
              </a:buClr>
              <a:buSzPts val="1200"/>
              <a:buNone/>
              <a:defRPr b="1" sz="1200"/>
            </a:lvl4pPr>
            <a:lvl5pPr indent="-228600" lvl="4" marL="2286000" rtl="0" algn="l">
              <a:lnSpc>
                <a:spcPct val="175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862" name="Google Shape;1862;p142"/>
          <p:cNvSpPr txBox="1"/>
          <p:nvPr>
            <p:ph idx="2" type="body"/>
          </p:nvPr>
        </p:nvSpPr>
        <p:spPr>
          <a:xfrm>
            <a:off x="273034" y="1750219"/>
            <a:ext cx="4242000" cy="2738400"/>
          </a:xfrm>
          <a:prstGeom prst="rect">
            <a:avLst/>
          </a:prstGeom>
          <a:noFill/>
          <a:ln>
            <a:noFill/>
          </a:ln>
        </p:spPr>
        <p:txBody>
          <a:bodyPr anchorCtr="0" anchor="t" bIns="34275" lIns="68575" spcFirstLastPara="1" rIns="68575" wrap="square" tIns="34275">
            <a:noAutofit/>
          </a:bodyPr>
          <a:lstStyle>
            <a:lvl1pPr indent="-317500" lvl="0" marL="457200" rtl="0" algn="l">
              <a:lnSpc>
                <a:spcPct val="155555"/>
              </a:lnSpc>
              <a:spcBef>
                <a:spcPts val="0"/>
              </a:spcBef>
              <a:spcAft>
                <a:spcPts val="0"/>
              </a:spcAft>
              <a:buClr>
                <a:schemeClr val="dk1"/>
              </a:buClr>
              <a:buSzPts val="1400"/>
              <a:buChar char="●"/>
              <a:defRPr/>
            </a:lvl1pPr>
            <a:lvl2pPr indent="-317500" lvl="1" marL="914400" rtl="0" algn="l">
              <a:lnSpc>
                <a:spcPct val="155555"/>
              </a:lnSpc>
              <a:spcBef>
                <a:spcPts val="1100"/>
              </a:spcBef>
              <a:spcAft>
                <a:spcPts val="0"/>
              </a:spcAft>
              <a:buClr>
                <a:schemeClr val="dk1"/>
              </a:buClr>
              <a:buSzPts val="1400"/>
              <a:buChar char="○"/>
              <a:defRPr/>
            </a:lvl2pPr>
            <a:lvl3pPr indent="-317500" lvl="2" marL="1371600" rtl="0" algn="l">
              <a:lnSpc>
                <a:spcPct val="155555"/>
              </a:lnSpc>
              <a:spcBef>
                <a:spcPts val="900"/>
              </a:spcBef>
              <a:spcAft>
                <a:spcPts val="0"/>
              </a:spcAft>
              <a:buClr>
                <a:schemeClr val="dk1"/>
              </a:buClr>
              <a:buSzPts val="1400"/>
              <a:buChar char="■"/>
              <a:defRPr/>
            </a:lvl3pPr>
            <a:lvl4pPr indent="-317500" lvl="3" marL="1828800" rtl="0" algn="l">
              <a:lnSpc>
                <a:spcPct val="155555"/>
              </a:lnSpc>
              <a:spcBef>
                <a:spcPts val="800"/>
              </a:spcBef>
              <a:spcAft>
                <a:spcPts val="0"/>
              </a:spcAft>
              <a:buClr>
                <a:schemeClr val="dk1"/>
              </a:buClr>
              <a:buSzPts val="1400"/>
              <a:buChar char="●"/>
              <a:defRPr/>
            </a:lvl4pPr>
            <a:lvl5pPr indent="-317500" lvl="4" marL="2286000" rtl="0" algn="l">
              <a:lnSpc>
                <a:spcPct val="155555"/>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63" name="Google Shape;1863;p142"/>
          <p:cNvSpPr txBox="1"/>
          <p:nvPr>
            <p:ph idx="3" type="body"/>
          </p:nvPr>
        </p:nvSpPr>
        <p:spPr>
          <a:xfrm>
            <a:off x="4629150" y="1096566"/>
            <a:ext cx="4248300" cy="618000"/>
          </a:xfrm>
          <a:prstGeom prst="rect">
            <a:avLst/>
          </a:prstGeom>
          <a:noFill/>
          <a:ln>
            <a:noFill/>
          </a:ln>
        </p:spPr>
        <p:txBody>
          <a:bodyPr anchorCtr="0" anchor="ctr" bIns="34275" lIns="68575" spcFirstLastPara="1" rIns="68575" wrap="square" tIns="34275">
            <a:noAutofit/>
          </a:bodyPr>
          <a:lstStyle>
            <a:lvl1pPr indent="-228600" lvl="0" marL="457200" rtl="0" algn="l">
              <a:lnSpc>
                <a:spcPct val="116666"/>
              </a:lnSpc>
              <a:spcBef>
                <a:spcPts val="0"/>
              </a:spcBef>
              <a:spcAft>
                <a:spcPts val="0"/>
              </a:spcAft>
              <a:buClr>
                <a:schemeClr val="dk1"/>
              </a:buClr>
              <a:buSzPts val="1800"/>
              <a:buNone/>
              <a:defRPr b="1" sz="1800"/>
            </a:lvl1pPr>
            <a:lvl2pPr indent="-228600" lvl="1" marL="914400" rtl="0" algn="l">
              <a:lnSpc>
                <a:spcPct val="140000"/>
              </a:lnSpc>
              <a:spcBef>
                <a:spcPts val="1100"/>
              </a:spcBef>
              <a:spcAft>
                <a:spcPts val="0"/>
              </a:spcAft>
              <a:buClr>
                <a:schemeClr val="dk1"/>
              </a:buClr>
              <a:buSzPts val="1500"/>
              <a:buNone/>
              <a:defRPr b="1" sz="1500"/>
            </a:lvl2pPr>
            <a:lvl3pPr indent="-228600" lvl="2" marL="1371600" rtl="0" algn="l">
              <a:lnSpc>
                <a:spcPct val="155555"/>
              </a:lnSpc>
              <a:spcBef>
                <a:spcPts val="900"/>
              </a:spcBef>
              <a:spcAft>
                <a:spcPts val="0"/>
              </a:spcAft>
              <a:buClr>
                <a:schemeClr val="dk1"/>
              </a:buClr>
              <a:buSzPts val="1400"/>
              <a:buNone/>
              <a:defRPr b="1" sz="1400"/>
            </a:lvl3pPr>
            <a:lvl4pPr indent="-228600" lvl="3" marL="1828800" rtl="0" algn="l">
              <a:lnSpc>
                <a:spcPct val="175000"/>
              </a:lnSpc>
              <a:spcBef>
                <a:spcPts val="800"/>
              </a:spcBef>
              <a:spcAft>
                <a:spcPts val="0"/>
              </a:spcAft>
              <a:buClr>
                <a:schemeClr val="dk1"/>
              </a:buClr>
              <a:buSzPts val="1200"/>
              <a:buNone/>
              <a:defRPr b="1" sz="1200"/>
            </a:lvl4pPr>
            <a:lvl5pPr indent="-228600" lvl="4" marL="2286000" rtl="0" algn="l">
              <a:lnSpc>
                <a:spcPct val="175000"/>
              </a:lnSpc>
              <a:spcBef>
                <a:spcPts val="1600"/>
              </a:spcBef>
              <a:spcAft>
                <a:spcPts val="0"/>
              </a:spcAft>
              <a:buClr>
                <a:schemeClr val="dk1"/>
              </a:buClr>
              <a:buSzPts val="1200"/>
              <a:buNone/>
              <a:defRPr b="1" sz="1200"/>
            </a:lvl5pPr>
            <a:lvl6pPr indent="-228600" lvl="5" marL="2743200" rtl="0" algn="l">
              <a:lnSpc>
                <a:spcPct val="90000"/>
              </a:lnSpc>
              <a:spcBef>
                <a:spcPts val="1600"/>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864" name="Google Shape;1864;p142"/>
          <p:cNvSpPr txBox="1"/>
          <p:nvPr>
            <p:ph idx="4" type="body"/>
          </p:nvPr>
        </p:nvSpPr>
        <p:spPr>
          <a:xfrm>
            <a:off x="4629150" y="1750219"/>
            <a:ext cx="4248300" cy="2738400"/>
          </a:xfrm>
          <a:prstGeom prst="rect">
            <a:avLst/>
          </a:prstGeom>
          <a:noFill/>
          <a:ln>
            <a:noFill/>
          </a:ln>
        </p:spPr>
        <p:txBody>
          <a:bodyPr anchorCtr="0" anchor="t" bIns="34275" lIns="68575" spcFirstLastPara="1" rIns="68575" wrap="square" tIns="34275">
            <a:noAutofit/>
          </a:bodyPr>
          <a:lstStyle>
            <a:lvl1pPr indent="-317500" lvl="0" marL="457200" rtl="0" algn="l">
              <a:lnSpc>
                <a:spcPct val="155555"/>
              </a:lnSpc>
              <a:spcBef>
                <a:spcPts val="0"/>
              </a:spcBef>
              <a:spcAft>
                <a:spcPts val="0"/>
              </a:spcAft>
              <a:buClr>
                <a:schemeClr val="dk1"/>
              </a:buClr>
              <a:buSzPts val="1400"/>
              <a:buChar char="●"/>
              <a:defRPr/>
            </a:lvl1pPr>
            <a:lvl2pPr indent="-317500" lvl="1" marL="914400" rtl="0" algn="l">
              <a:lnSpc>
                <a:spcPct val="155555"/>
              </a:lnSpc>
              <a:spcBef>
                <a:spcPts val="1100"/>
              </a:spcBef>
              <a:spcAft>
                <a:spcPts val="0"/>
              </a:spcAft>
              <a:buClr>
                <a:schemeClr val="dk1"/>
              </a:buClr>
              <a:buSzPts val="1400"/>
              <a:buChar char="○"/>
              <a:defRPr/>
            </a:lvl2pPr>
            <a:lvl3pPr indent="-317500" lvl="2" marL="1371600" rtl="0" algn="l">
              <a:lnSpc>
                <a:spcPct val="155555"/>
              </a:lnSpc>
              <a:spcBef>
                <a:spcPts val="900"/>
              </a:spcBef>
              <a:spcAft>
                <a:spcPts val="0"/>
              </a:spcAft>
              <a:buClr>
                <a:schemeClr val="dk1"/>
              </a:buClr>
              <a:buSzPts val="1400"/>
              <a:buChar char="■"/>
              <a:defRPr/>
            </a:lvl3pPr>
            <a:lvl4pPr indent="-317500" lvl="3" marL="1828800" rtl="0" algn="l">
              <a:lnSpc>
                <a:spcPct val="155555"/>
              </a:lnSpc>
              <a:spcBef>
                <a:spcPts val="800"/>
              </a:spcBef>
              <a:spcAft>
                <a:spcPts val="0"/>
              </a:spcAft>
              <a:buClr>
                <a:schemeClr val="dk1"/>
              </a:buClr>
              <a:buSzPts val="1400"/>
              <a:buChar char="●"/>
              <a:defRPr/>
            </a:lvl4pPr>
            <a:lvl5pPr indent="-317500" lvl="4" marL="2286000" rtl="0" algn="l">
              <a:lnSpc>
                <a:spcPct val="155555"/>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65" name="Google Shape;1865;p142"/>
          <p:cNvSpPr txBox="1"/>
          <p:nvPr>
            <p:ph idx="10" type="dt"/>
          </p:nvPr>
        </p:nvSpPr>
        <p:spPr>
          <a:xfrm>
            <a:off x="1924051" y="4856164"/>
            <a:ext cx="1134000" cy="189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66" name="Google Shape;1866;p142"/>
          <p:cNvSpPr txBox="1"/>
          <p:nvPr>
            <p:ph idx="11" type="ftr"/>
          </p:nvPr>
        </p:nvSpPr>
        <p:spPr>
          <a:xfrm>
            <a:off x="717544" y="4856166"/>
            <a:ext cx="1134000" cy="189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67" name="Google Shape;1867;p142"/>
          <p:cNvSpPr txBox="1"/>
          <p:nvPr>
            <p:ph idx="12" type="sldNum"/>
          </p:nvPr>
        </p:nvSpPr>
        <p:spPr>
          <a:xfrm>
            <a:off x="273034" y="4856166"/>
            <a:ext cx="378000" cy="1890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 bild">
  <p:cSld name="Rubrik och innehåll_3_1_1">
    <p:spTree>
      <p:nvGrpSpPr>
        <p:cNvPr id="1868" name="Shape 1868"/>
        <p:cNvGrpSpPr/>
        <p:nvPr/>
      </p:nvGrpSpPr>
      <p:grpSpPr>
        <a:xfrm>
          <a:off x="0" y="0"/>
          <a:ext cx="0" cy="0"/>
          <a:chOff x="0" y="0"/>
          <a:chExt cx="0" cy="0"/>
        </a:xfrm>
      </p:grpSpPr>
      <p:sp>
        <p:nvSpPr>
          <p:cNvPr id="1869" name="Google Shape;1869;p143"/>
          <p:cNvSpPr txBox="1"/>
          <p:nvPr>
            <p:ph idx="1" type="body"/>
          </p:nvPr>
        </p:nvSpPr>
        <p:spPr>
          <a:xfrm>
            <a:off x="456351" y="1366460"/>
            <a:ext cx="4718100" cy="2945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2833"/>
              </a:lnSpc>
              <a:spcBef>
                <a:spcPts val="300"/>
              </a:spcBef>
              <a:spcAft>
                <a:spcPts val="0"/>
              </a:spcAft>
              <a:buSzPts val="1400"/>
              <a:buNone/>
              <a:defRPr b="0" i="0" u="none" cap="none" strike="noStrike"/>
            </a:lvl1pPr>
            <a:lvl2pPr indent="-304800" lvl="1" marL="914400" marR="0" rtl="0" algn="l">
              <a:lnSpc>
                <a:spcPct val="132833"/>
              </a:lnSpc>
              <a:spcBef>
                <a:spcPts val="1600"/>
              </a:spcBef>
              <a:spcAft>
                <a:spcPts val="0"/>
              </a:spcAft>
              <a:buSzPts val="1200"/>
              <a:buChar char="➢"/>
              <a:defRPr b="0" i="0" u="none" cap="none" strike="noStrike"/>
            </a:lvl2pPr>
            <a:lvl3pPr indent="-304800" lvl="2" marL="1371600" marR="0" rtl="0" algn="l">
              <a:lnSpc>
                <a:spcPct val="132833"/>
              </a:lnSpc>
              <a:spcBef>
                <a:spcPts val="1600"/>
              </a:spcBef>
              <a:spcAft>
                <a:spcPts val="0"/>
              </a:spcAft>
              <a:buSzPts val="1200"/>
              <a:buChar char="•"/>
              <a:defRPr b="0" i="0" u="none" cap="none" strike="noStrike"/>
            </a:lvl3pPr>
            <a:lvl4pPr indent="-304800" lvl="3" marL="1828800" marR="0" rtl="0" algn="l">
              <a:lnSpc>
                <a:spcPct val="132833"/>
              </a:lnSpc>
              <a:spcBef>
                <a:spcPts val="1600"/>
              </a:spcBef>
              <a:spcAft>
                <a:spcPts val="0"/>
              </a:spcAft>
              <a:buSzPts val="1200"/>
              <a:buChar char="–"/>
              <a:defRPr b="0" i="0" u="none" cap="none" strike="noStrike"/>
            </a:lvl4pPr>
            <a:lvl5pPr indent="-304800" lvl="4" marL="2286000" marR="0" rtl="0" algn="l">
              <a:lnSpc>
                <a:spcPct val="132833"/>
              </a:lnSpc>
              <a:spcBef>
                <a:spcPts val="1600"/>
              </a:spcBef>
              <a:spcAft>
                <a:spcPts val="0"/>
              </a:spcAft>
              <a:buSzPts val="1200"/>
              <a:buChar char="»"/>
              <a:defRPr b="0" i="0" u="none" cap="none" strike="noStrike"/>
            </a:lvl5pPr>
            <a:lvl6pPr indent="-304800" lvl="5" marL="2743200" marR="0" rtl="0" algn="l">
              <a:spcBef>
                <a:spcPts val="1600"/>
              </a:spcBef>
              <a:spcAft>
                <a:spcPts val="0"/>
              </a:spcAft>
              <a:buSzPts val="1200"/>
              <a:buChar char="•"/>
              <a:defRPr b="0" i="0" u="none" cap="none" strike="noStrike"/>
            </a:lvl6pPr>
            <a:lvl7pPr indent="-304800" lvl="6" marL="3200400" marR="0" rtl="0" algn="l">
              <a:spcBef>
                <a:spcPts val="1600"/>
              </a:spcBef>
              <a:spcAft>
                <a:spcPts val="0"/>
              </a:spcAft>
              <a:buSzPts val="1200"/>
              <a:buChar char="•"/>
              <a:defRPr b="0" i="0" u="none" cap="none" strike="noStrike"/>
            </a:lvl7pPr>
            <a:lvl8pPr indent="-304800" lvl="7" marL="3657600" marR="0" rtl="0" algn="l">
              <a:spcBef>
                <a:spcPts val="1600"/>
              </a:spcBef>
              <a:spcAft>
                <a:spcPts val="0"/>
              </a:spcAft>
              <a:buSzPts val="1200"/>
              <a:buChar char="•"/>
              <a:defRPr b="0" i="0" u="none" cap="none" strike="noStrike"/>
            </a:lvl8pPr>
            <a:lvl9pPr indent="-304800" lvl="8" marL="4114800" marR="0" rtl="0" algn="l">
              <a:spcBef>
                <a:spcPts val="1600"/>
              </a:spcBef>
              <a:spcAft>
                <a:spcPts val="1600"/>
              </a:spcAft>
              <a:buSzPts val="1200"/>
              <a:buChar char="•"/>
              <a:defRPr b="0" i="0" u="none" cap="none" strike="noStrike"/>
            </a:lvl9pPr>
          </a:lstStyle>
          <a:p/>
        </p:txBody>
      </p:sp>
      <p:sp>
        <p:nvSpPr>
          <p:cNvPr id="1870" name="Google Shape;1870;p143"/>
          <p:cNvSpPr txBox="1"/>
          <p:nvPr>
            <p:ph type="title"/>
          </p:nvPr>
        </p:nvSpPr>
        <p:spPr>
          <a:xfrm>
            <a:off x="457203" y="434922"/>
            <a:ext cx="8222100" cy="2037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2800"/>
              <a:buFont typeface="Varela Round"/>
              <a:buNone/>
              <a:defRPr b="0" i="0" sz="2100" u="none" cap="none" strike="noStrike">
                <a:latin typeface="Varela Round"/>
                <a:ea typeface="Varela Round"/>
                <a:cs typeface="Varela Round"/>
                <a:sym typeface="Varela Round"/>
              </a:defRPr>
            </a:lvl1pPr>
            <a:lvl2pPr indent="0" lvl="1" rtl="0">
              <a:spcBef>
                <a:spcPts val="0"/>
              </a:spcBef>
              <a:spcAft>
                <a:spcPts val="0"/>
              </a:spcAft>
              <a:buSzPts val="2800"/>
              <a:buNone/>
              <a:defRPr sz="1500"/>
            </a:lvl2pPr>
            <a:lvl3pPr indent="0" lvl="2" rtl="0">
              <a:spcBef>
                <a:spcPts val="0"/>
              </a:spcBef>
              <a:spcAft>
                <a:spcPts val="0"/>
              </a:spcAft>
              <a:buSzPts val="2800"/>
              <a:buNone/>
              <a:defRPr sz="1500"/>
            </a:lvl3pPr>
            <a:lvl4pPr indent="0" lvl="3" rtl="0">
              <a:spcBef>
                <a:spcPts val="0"/>
              </a:spcBef>
              <a:spcAft>
                <a:spcPts val="0"/>
              </a:spcAft>
              <a:buSzPts val="2800"/>
              <a:buNone/>
              <a:defRPr sz="1500"/>
            </a:lvl4pPr>
            <a:lvl5pPr indent="0" lvl="4" rtl="0">
              <a:spcBef>
                <a:spcPts val="0"/>
              </a:spcBef>
              <a:spcAft>
                <a:spcPts val="0"/>
              </a:spcAft>
              <a:buSzPts val="2800"/>
              <a:buNone/>
              <a:defRPr sz="1500"/>
            </a:lvl5pPr>
            <a:lvl6pPr indent="0" lvl="5" rtl="0">
              <a:spcBef>
                <a:spcPts val="0"/>
              </a:spcBef>
              <a:spcAft>
                <a:spcPts val="0"/>
              </a:spcAft>
              <a:buSzPts val="2800"/>
              <a:buNone/>
              <a:defRPr sz="1500"/>
            </a:lvl6pPr>
            <a:lvl7pPr indent="0" lvl="6" rtl="0">
              <a:spcBef>
                <a:spcPts val="0"/>
              </a:spcBef>
              <a:spcAft>
                <a:spcPts val="0"/>
              </a:spcAft>
              <a:buSzPts val="2800"/>
              <a:buNone/>
              <a:defRPr sz="1500"/>
            </a:lvl7pPr>
            <a:lvl8pPr indent="0" lvl="7" rtl="0">
              <a:spcBef>
                <a:spcPts val="0"/>
              </a:spcBef>
              <a:spcAft>
                <a:spcPts val="0"/>
              </a:spcAft>
              <a:buSzPts val="2800"/>
              <a:buNone/>
              <a:defRPr sz="1500"/>
            </a:lvl8pPr>
            <a:lvl9pPr indent="0" lvl="8" rtl="0">
              <a:spcBef>
                <a:spcPts val="0"/>
              </a:spcBef>
              <a:spcAft>
                <a:spcPts val="0"/>
              </a:spcAft>
              <a:buSzPts val="2800"/>
              <a:buNone/>
              <a:defRPr sz="1500"/>
            </a:lvl9pPr>
          </a:lstStyle>
          <a:p/>
        </p:txBody>
      </p:sp>
      <p:sp>
        <p:nvSpPr>
          <p:cNvPr id="1871" name="Google Shape;1871;p143"/>
          <p:cNvSpPr txBox="1"/>
          <p:nvPr>
            <p:ph idx="2" type="title"/>
          </p:nvPr>
        </p:nvSpPr>
        <p:spPr>
          <a:xfrm>
            <a:off x="457203" y="706550"/>
            <a:ext cx="8222100" cy="2037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500"/>
              <a:buFont typeface="Lato"/>
              <a:buNone/>
              <a:defRPr b="0" i="0" sz="1500" u="none" cap="none" strike="noStrike">
                <a:latin typeface="Lato"/>
                <a:ea typeface="Lato"/>
                <a:cs typeface="Lato"/>
                <a:sym typeface="Lato"/>
              </a:defRPr>
            </a:lvl1pPr>
            <a:lvl2pPr indent="0" lvl="1" rtl="0">
              <a:spcBef>
                <a:spcPts val="0"/>
              </a:spcBef>
              <a:spcAft>
                <a:spcPts val="0"/>
              </a:spcAft>
              <a:buSzPts val="2800"/>
              <a:buNone/>
              <a:defRPr sz="1500"/>
            </a:lvl2pPr>
            <a:lvl3pPr indent="0" lvl="2" rtl="0">
              <a:spcBef>
                <a:spcPts val="0"/>
              </a:spcBef>
              <a:spcAft>
                <a:spcPts val="0"/>
              </a:spcAft>
              <a:buSzPts val="2800"/>
              <a:buNone/>
              <a:defRPr sz="1500"/>
            </a:lvl3pPr>
            <a:lvl4pPr indent="0" lvl="3" rtl="0">
              <a:spcBef>
                <a:spcPts val="0"/>
              </a:spcBef>
              <a:spcAft>
                <a:spcPts val="0"/>
              </a:spcAft>
              <a:buSzPts val="2800"/>
              <a:buNone/>
              <a:defRPr sz="1500"/>
            </a:lvl4pPr>
            <a:lvl5pPr indent="0" lvl="4" rtl="0">
              <a:spcBef>
                <a:spcPts val="0"/>
              </a:spcBef>
              <a:spcAft>
                <a:spcPts val="0"/>
              </a:spcAft>
              <a:buSzPts val="2800"/>
              <a:buNone/>
              <a:defRPr sz="1500"/>
            </a:lvl5pPr>
            <a:lvl6pPr indent="0" lvl="5" rtl="0">
              <a:spcBef>
                <a:spcPts val="0"/>
              </a:spcBef>
              <a:spcAft>
                <a:spcPts val="0"/>
              </a:spcAft>
              <a:buSzPts val="2800"/>
              <a:buNone/>
              <a:defRPr sz="1500"/>
            </a:lvl6pPr>
            <a:lvl7pPr indent="0" lvl="6" rtl="0">
              <a:spcBef>
                <a:spcPts val="0"/>
              </a:spcBef>
              <a:spcAft>
                <a:spcPts val="0"/>
              </a:spcAft>
              <a:buSzPts val="2800"/>
              <a:buNone/>
              <a:defRPr sz="1500"/>
            </a:lvl7pPr>
            <a:lvl8pPr indent="0" lvl="7" rtl="0">
              <a:spcBef>
                <a:spcPts val="0"/>
              </a:spcBef>
              <a:spcAft>
                <a:spcPts val="0"/>
              </a:spcAft>
              <a:buSzPts val="2800"/>
              <a:buNone/>
              <a:defRPr sz="1500"/>
            </a:lvl8pPr>
            <a:lvl9pPr indent="0" lvl="8" rtl="0">
              <a:spcBef>
                <a:spcPts val="0"/>
              </a:spcBef>
              <a:spcAft>
                <a:spcPts val="0"/>
              </a:spcAft>
              <a:buSzPts val="2800"/>
              <a:buNone/>
              <a:defRPr sz="1500"/>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layout endast text">
  <p:cSld name="CUSTOM_5_2">
    <p:spTree>
      <p:nvGrpSpPr>
        <p:cNvPr id="1872" name="Shape 1872"/>
        <p:cNvGrpSpPr/>
        <p:nvPr/>
      </p:nvGrpSpPr>
      <p:grpSpPr>
        <a:xfrm>
          <a:off x="0" y="0"/>
          <a:ext cx="0" cy="0"/>
          <a:chOff x="0" y="0"/>
          <a:chExt cx="0" cy="0"/>
        </a:xfrm>
      </p:grpSpPr>
      <p:sp>
        <p:nvSpPr>
          <p:cNvPr id="1873" name="Google Shape;1873;p144"/>
          <p:cNvSpPr txBox="1"/>
          <p:nvPr>
            <p:ph idx="1" type="subTitle"/>
          </p:nvPr>
        </p:nvSpPr>
        <p:spPr>
          <a:xfrm>
            <a:off x="533300" y="379250"/>
            <a:ext cx="7928700" cy="46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500"/>
              <a:buFont typeface="Lato"/>
              <a:buNone/>
              <a:defRPr b="1" sz="2500">
                <a:solidFill>
                  <a:schemeClr val="accent3"/>
                </a:solidFill>
                <a:latin typeface="Lato"/>
                <a:ea typeface="Lato"/>
                <a:cs typeface="Lato"/>
                <a:sym typeface="Lato"/>
              </a:defRPr>
            </a:lvl1pPr>
            <a:lvl2pPr lvl="1" rtl="0">
              <a:spcBef>
                <a:spcPts val="160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layout endast text 1">
  <p:cSld name="CUSTOM_5_1">
    <p:spTree>
      <p:nvGrpSpPr>
        <p:cNvPr id="1874" name="Shape 1874"/>
        <p:cNvGrpSpPr/>
        <p:nvPr/>
      </p:nvGrpSpPr>
      <p:grpSpPr>
        <a:xfrm>
          <a:off x="0" y="0"/>
          <a:ext cx="0" cy="0"/>
          <a:chOff x="0" y="0"/>
          <a:chExt cx="0" cy="0"/>
        </a:xfrm>
      </p:grpSpPr>
      <p:sp>
        <p:nvSpPr>
          <p:cNvPr id="1875" name="Google Shape;1875;p145"/>
          <p:cNvSpPr txBox="1"/>
          <p:nvPr>
            <p:ph type="title"/>
          </p:nvPr>
        </p:nvSpPr>
        <p:spPr>
          <a:xfrm>
            <a:off x="456400" y="479650"/>
            <a:ext cx="8234400" cy="897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500"/>
              <a:buFont typeface="Lato"/>
              <a:buNone/>
              <a:defRPr b="1" sz="2500">
                <a:solidFill>
                  <a:schemeClr val="accent3"/>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
        <p:nvSpPr>
          <p:cNvPr id="1876" name="Google Shape;1876;p145"/>
          <p:cNvSpPr txBox="1"/>
          <p:nvPr/>
        </p:nvSpPr>
        <p:spPr>
          <a:xfrm>
            <a:off x="565550" y="3866175"/>
            <a:ext cx="300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100">
                <a:latin typeface="Lato"/>
                <a:ea typeface="Lato"/>
                <a:cs typeface="Lato"/>
                <a:sym typeface="Lato"/>
              </a:rPr>
              <a:t>Problemformulering:</a:t>
            </a:r>
            <a:br>
              <a:rPr b="1" lang="sv" sz="1100">
                <a:latin typeface="Lato"/>
                <a:ea typeface="Lato"/>
                <a:cs typeface="Lato"/>
                <a:sym typeface="Lato"/>
              </a:rPr>
            </a:br>
            <a:endParaRPr b="1" sz="1100">
              <a:latin typeface="Lato"/>
              <a:ea typeface="Lato"/>
              <a:cs typeface="Lato"/>
              <a:sym typeface="Lato"/>
            </a:endParaRPr>
          </a:p>
          <a:p>
            <a:pPr indent="0" lvl="0" marL="0" rtl="0" algn="l">
              <a:spcBef>
                <a:spcPts val="0"/>
              </a:spcBef>
              <a:spcAft>
                <a:spcPts val="0"/>
              </a:spcAft>
              <a:buNone/>
            </a:pPr>
            <a:r>
              <a:t/>
            </a:r>
            <a:endParaRPr b="1" sz="1100">
              <a:latin typeface="Lato"/>
              <a:ea typeface="Lato"/>
              <a:cs typeface="Lato"/>
              <a:sym typeface="Lato"/>
            </a:endParaRPr>
          </a:p>
          <a:p>
            <a:pPr indent="0" lvl="0" marL="0" rtl="0" algn="l">
              <a:spcBef>
                <a:spcPts val="0"/>
              </a:spcBef>
              <a:spcAft>
                <a:spcPts val="0"/>
              </a:spcAft>
              <a:buNone/>
            </a:pPr>
            <a:r>
              <a:rPr b="1" lang="sv" sz="1100">
                <a:latin typeface="Lato"/>
                <a:ea typeface="Lato"/>
                <a:cs typeface="Lato"/>
                <a:sym typeface="Lato"/>
              </a:rPr>
              <a:t>Önskvärd effekt:</a:t>
            </a:r>
            <a:endParaRPr b="1" sz="1100">
              <a:latin typeface="Lato"/>
              <a:ea typeface="Lato"/>
              <a:cs typeface="Lato"/>
              <a:sym typeface="Lato"/>
            </a:endParaRPr>
          </a:p>
        </p:txBody>
      </p:sp>
      <p:sp>
        <p:nvSpPr>
          <p:cNvPr id="1877" name="Google Shape;1877;p145"/>
          <p:cNvSpPr txBox="1"/>
          <p:nvPr/>
        </p:nvSpPr>
        <p:spPr>
          <a:xfrm>
            <a:off x="2005150" y="4837175"/>
            <a:ext cx="6777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800">
                <a:solidFill>
                  <a:srgbClr val="666666"/>
                </a:solidFill>
                <a:latin typeface="Lato"/>
                <a:ea typeface="Lato"/>
                <a:cs typeface="Lato"/>
                <a:sym typeface="Lato"/>
              </a:rPr>
              <a:t>Utbildning &amp; övningar av Expedition Mondial ab</a:t>
            </a:r>
            <a:endParaRPr b="1" sz="800">
              <a:solidFill>
                <a:srgbClr val="666666"/>
              </a:solidFill>
              <a:latin typeface="Lato"/>
              <a:ea typeface="Lato"/>
              <a:cs typeface="Lato"/>
              <a:sym typeface="Lato"/>
            </a:endParaRPr>
          </a:p>
        </p:txBody>
      </p:sp>
      <p:cxnSp>
        <p:nvCxnSpPr>
          <p:cNvPr id="1878" name="Google Shape;1878;p145"/>
          <p:cNvCxnSpPr/>
          <p:nvPr/>
        </p:nvCxnSpPr>
        <p:spPr>
          <a:xfrm>
            <a:off x="557025" y="3737650"/>
            <a:ext cx="8124000" cy="0"/>
          </a:xfrm>
          <a:prstGeom prst="straightConnector1">
            <a:avLst/>
          </a:prstGeom>
          <a:noFill/>
          <a:ln cap="flat" cmpd="sng" w="19050">
            <a:solidFill>
              <a:schemeClr val="accent1"/>
            </a:solidFill>
            <a:prstDash val="dot"/>
            <a:round/>
            <a:headEnd len="med" w="med" type="none"/>
            <a:tailEnd len="med" w="med" type="none"/>
          </a:ln>
        </p:spPr>
      </p:cxn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lka effekter kan man uppnå" type="title">
  <p:cSld name="TITLE">
    <p:spTree>
      <p:nvGrpSpPr>
        <p:cNvPr id="1881" name="Shape 1881"/>
        <p:cNvGrpSpPr/>
        <p:nvPr/>
      </p:nvGrpSpPr>
      <p:grpSpPr>
        <a:xfrm>
          <a:off x="0" y="0"/>
          <a:ext cx="0" cy="0"/>
          <a:chOff x="0" y="0"/>
          <a:chExt cx="0" cy="0"/>
        </a:xfrm>
      </p:grpSpPr>
      <p:sp>
        <p:nvSpPr>
          <p:cNvPr id="1882" name="Google Shape;1882;p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v"/>
              <a:t>‹#›</a:t>
            </a:fld>
            <a:endParaRPr/>
          </a:p>
        </p:txBody>
      </p:sp>
      <p:sp>
        <p:nvSpPr>
          <p:cNvPr id="1883" name="Google Shape;1883;p147"/>
          <p:cNvSpPr txBox="1"/>
          <p:nvPr/>
        </p:nvSpPr>
        <p:spPr>
          <a:xfrm>
            <a:off x="591067" y="395792"/>
            <a:ext cx="8222100" cy="203700"/>
          </a:xfrm>
          <a:prstGeom prst="rect">
            <a:avLst/>
          </a:prstGeom>
          <a:noFill/>
          <a:ln>
            <a:noFill/>
          </a:ln>
        </p:spPr>
        <p:txBody>
          <a:bodyPr anchorCtr="0" anchor="t" bIns="75650" lIns="75650" spcFirstLastPara="1" rIns="75650" wrap="square" tIns="75650">
            <a:noAutofit/>
          </a:bodyPr>
          <a:lstStyle/>
          <a:p>
            <a:pPr indent="0" lvl="0" marL="0" rtl="0" algn="l">
              <a:lnSpc>
                <a:spcPct val="115000"/>
              </a:lnSpc>
              <a:spcBef>
                <a:spcPts val="300"/>
              </a:spcBef>
              <a:spcAft>
                <a:spcPts val="0"/>
              </a:spcAft>
              <a:buNone/>
            </a:pPr>
            <a:r>
              <a:rPr b="1" lang="sv" sz="2500">
                <a:solidFill>
                  <a:srgbClr val="8EAF99"/>
                </a:solidFill>
                <a:latin typeface="Lato"/>
                <a:ea typeface="Lato"/>
                <a:cs typeface="Lato"/>
                <a:sym typeface="Lato"/>
              </a:rPr>
              <a:t>VILKA EFFEKTER KAN MAN UPPNÅ?</a:t>
            </a:r>
            <a:endParaRPr b="1" sz="2500">
              <a:solidFill>
                <a:srgbClr val="8EAF99"/>
              </a:solidFill>
              <a:latin typeface="Lato"/>
              <a:ea typeface="Lato"/>
              <a:cs typeface="Lato"/>
              <a:sym typeface="Lato"/>
            </a:endParaRPr>
          </a:p>
        </p:txBody>
      </p:sp>
      <p:sp>
        <p:nvSpPr>
          <p:cNvPr id="1884" name="Google Shape;1884;p147"/>
          <p:cNvSpPr txBox="1"/>
          <p:nvPr/>
        </p:nvSpPr>
        <p:spPr>
          <a:xfrm>
            <a:off x="4835125" y="1834275"/>
            <a:ext cx="3804900" cy="2176500"/>
          </a:xfrm>
          <a:prstGeom prst="rect">
            <a:avLst/>
          </a:prstGeom>
          <a:noFill/>
          <a:ln>
            <a:noFill/>
          </a:ln>
        </p:spPr>
        <p:txBody>
          <a:bodyPr anchorCtr="0" anchor="t" bIns="75650" lIns="75650" spcFirstLastPara="1" rIns="75650" wrap="square" tIns="75650">
            <a:noAutofit/>
          </a:bodyPr>
          <a:lstStyle/>
          <a:p>
            <a:pPr indent="-266700" lvl="0" marL="381000" rtl="0" algn="l">
              <a:lnSpc>
                <a:spcPct val="150000"/>
              </a:lnSpc>
              <a:spcBef>
                <a:spcPts val="0"/>
              </a:spcBef>
              <a:spcAft>
                <a:spcPts val="0"/>
              </a:spcAft>
              <a:buClr>
                <a:srgbClr val="000000"/>
              </a:buClr>
              <a:buSzPts val="1200"/>
              <a:buChar char="●"/>
            </a:pPr>
            <a:r>
              <a:rPr lang="sv" sz="1200">
                <a:solidFill>
                  <a:srgbClr val="000000"/>
                </a:solidFill>
                <a:latin typeface="Lato"/>
                <a:ea typeface="Lato"/>
                <a:cs typeface="Lato"/>
                <a:sym typeface="Lato"/>
              </a:rPr>
              <a:t>En gemensam </a:t>
            </a:r>
            <a:r>
              <a:rPr b="1" lang="sv" sz="1200">
                <a:solidFill>
                  <a:srgbClr val="000000"/>
                </a:solidFill>
                <a:latin typeface="Lato"/>
                <a:ea typeface="Lato"/>
                <a:cs typeface="Lato"/>
                <a:sym typeface="Lato"/>
              </a:rPr>
              <a:t>målbild</a:t>
            </a:r>
            <a:r>
              <a:rPr lang="sv" sz="1200">
                <a:solidFill>
                  <a:srgbClr val="000000"/>
                </a:solidFill>
                <a:latin typeface="Lato"/>
                <a:ea typeface="Lato"/>
                <a:cs typeface="Lato"/>
                <a:sym typeface="Lato"/>
              </a:rPr>
              <a:t> att prioritera utifrån i vardagen </a:t>
            </a:r>
            <a:endParaRPr sz="1200">
              <a:solidFill>
                <a:srgbClr val="000000"/>
              </a:solidFill>
              <a:latin typeface="Lato"/>
              <a:ea typeface="Lato"/>
              <a:cs typeface="Lato"/>
              <a:sym typeface="Lato"/>
            </a:endParaRPr>
          </a:p>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Nöjdare </a:t>
            </a:r>
            <a:r>
              <a:rPr b="1" lang="sv" sz="1200">
                <a:latin typeface="Lato"/>
                <a:ea typeface="Lato"/>
                <a:cs typeface="Lato"/>
                <a:sym typeface="Lato"/>
              </a:rPr>
              <a:t>medarbetare</a:t>
            </a:r>
            <a:r>
              <a:rPr lang="sv" sz="1200">
                <a:latin typeface="Lato"/>
                <a:ea typeface="Lato"/>
                <a:cs typeface="Lato"/>
                <a:sym typeface="Lato"/>
              </a:rPr>
              <a:t> när kunderna är nöjda</a:t>
            </a:r>
            <a:endParaRPr sz="1200">
              <a:latin typeface="Lato"/>
              <a:ea typeface="Lato"/>
              <a:cs typeface="Lato"/>
              <a:sym typeface="Lato"/>
            </a:endParaRPr>
          </a:p>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Hitta nya </a:t>
            </a:r>
            <a:r>
              <a:rPr b="1" lang="sv" sz="1200">
                <a:latin typeface="Lato"/>
                <a:ea typeface="Lato"/>
                <a:cs typeface="Lato"/>
                <a:sym typeface="Lato"/>
              </a:rPr>
              <a:t>intäktsmöjligheter</a:t>
            </a:r>
            <a:r>
              <a:rPr lang="sv" sz="1200">
                <a:latin typeface="Lato"/>
                <a:ea typeface="Lato"/>
                <a:cs typeface="Lato"/>
                <a:sym typeface="Lato"/>
              </a:rPr>
              <a:t> och möjliggöra </a:t>
            </a:r>
            <a:r>
              <a:rPr b="1" lang="sv" sz="1200">
                <a:latin typeface="Lato"/>
                <a:ea typeface="Lato"/>
                <a:cs typeface="Lato"/>
                <a:sym typeface="Lato"/>
              </a:rPr>
              <a:t>innovation</a:t>
            </a:r>
            <a:endParaRPr sz="1200">
              <a:latin typeface="Lato"/>
              <a:ea typeface="Lato"/>
              <a:cs typeface="Lato"/>
              <a:sym typeface="Lato"/>
            </a:endParaRPr>
          </a:p>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Förstå vilken </a:t>
            </a:r>
            <a:r>
              <a:rPr b="1" lang="sv" sz="1200">
                <a:latin typeface="Lato"/>
                <a:ea typeface="Lato"/>
                <a:cs typeface="Lato"/>
                <a:sym typeface="Lato"/>
              </a:rPr>
              <a:t>struktur och kultur</a:t>
            </a:r>
            <a:r>
              <a:rPr lang="sv" sz="1200">
                <a:latin typeface="Lato"/>
                <a:ea typeface="Lato"/>
                <a:cs typeface="Lato"/>
                <a:sym typeface="Lato"/>
              </a:rPr>
              <a:t> som krävs i organisationen</a:t>
            </a:r>
            <a:endParaRPr sz="1200">
              <a:latin typeface="Lato"/>
              <a:ea typeface="Lato"/>
              <a:cs typeface="Lato"/>
              <a:sym typeface="Lato"/>
            </a:endParaRPr>
          </a:p>
          <a:p>
            <a:pPr indent="0" lvl="0" marL="381000" rtl="0" algn="l">
              <a:lnSpc>
                <a:spcPct val="150000"/>
              </a:lnSpc>
              <a:spcBef>
                <a:spcPts val="1600"/>
              </a:spcBef>
              <a:spcAft>
                <a:spcPts val="1600"/>
              </a:spcAft>
              <a:buNone/>
            </a:pPr>
            <a:r>
              <a:t/>
            </a:r>
            <a:endParaRPr sz="1200">
              <a:solidFill>
                <a:srgbClr val="595959"/>
              </a:solidFill>
              <a:latin typeface="Lato"/>
              <a:ea typeface="Lato"/>
              <a:cs typeface="Lato"/>
              <a:sym typeface="Lato"/>
            </a:endParaRPr>
          </a:p>
        </p:txBody>
      </p:sp>
      <p:sp>
        <p:nvSpPr>
          <p:cNvPr id="1885" name="Google Shape;1885;p147"/>
          <p:cNvSpPr txBox="1"/>
          <p:nvPr/>
        </p:nvSpPr>
        <p:spPr>
          <a:xfrm>
            <a:off x="457200" y="1834275"/>
            <a:ext cx="3365100" cy="2331000"/>
          </a:xfrm>
          <a:prstGeom prst="rect">
            <a:avLst/>
          </a:prstGeom>
          <a:noFill/>
          <a:ln>
            <a:noFill/>
          </a:ln>
        </p:spPr>
        <p:txBody>
          <a:bodyPr anchorCtr="0" anchor="t" bIns="75650" lIns="75650" spcFirstLastPara="1" rIns="75650" wrap="square" tIns="75650">
            <a:noAutofit/>
          </a:bodyPr>
          <a:lstStyle/>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Förstå kundernas </a:t>
            </a:r>
            <a:r>
              <a:rPr b="1" lang="sv" sz="1200">
                <a:latin typeface="Lato"/>
                <a:ea typeface="Lato"/>
                <a:cs typeface="Lato"/>
                <a:sym typeface="Lato"/>
              </a:rPr>
              <a:t>förväntningar, behov, </a:t>
            </a:r>
            <a:br>
              <a:rPr b="1" lang="sv" sz="1200">
                <a:latin typeface="Lato"/>
                <a:ea typeface="Lato"/>
                <a:cs typeface="Lato"/>
                <a:sym typeface="Lato"/>
              </a:rPr>
            </a:br>
            <a:r>
              <a:rPr b="1" lang="sv" sz="1200">
                <a:latin typeface="Lato"/>
                <a:ea typeface="Lato"/>
                <a:cs typeface="Lato"/>
                <a:sym typeface="Lato"/>
              </a:rPr>
              <a:t>beteenden och drivkrafter</a:t>
            </a:r>
            <a:endParaRPr b="1" sz="1200">
              <a:latin typeface="Lato"/>
              <a:ea typeface="Lato"/>
              <a:cs typeface="Lato"/>
              <a:sym typeface="Lato"/>
            </a:endParaRPr>
          </a:p>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Förstå vad kunderna upplever som </a:t>
            </a:r>
            <a:r>
              <a:rPr b="1" lang="sv" sz="1200">
                <a:latin typeface="Lato"/>
                <a:ea typeface="Lato"/>
                <a:cs typeface="Lato"/>
                <a:sym typeface="Lato"/>
              </a:rPr>
              <a:t>problem</a:t>
            </a:r>
            <a:r>
              <a:rPr lang="sv" sz="1200">
                <a:latin typeface="Lato"/>
                <a:ea typeface="Lato"/>
                <a:cs typeface="Lato"/>
                <a:sym typeface="Lato"/>
              </a:rPr>
              <a:t> och vad kunderna </a:t>
            </a:r>
            <a:r>
              <a:rPr b="1" lang="sv" sz="1200">
                <a:latin typeface="Lato"/>
                <a:ea typeface="Lato"/>
                <a:cs typeface="Lato"/>
                <a:sym typeface="Lato"/>
              </a:rPr>
              <a:t>uppskattar</a:t>
            </a:r>
            <a:r>
              <a:rPr lang="sv" sz="1200">
                <a:latin typeface="Lato"/>
                <a:ea typeface="Lato"/>
                <a:cs typeface="Lato"/>
                <a:sym typeface="Lato"/>
              </a:rPr>
              <a:t> och berättar för andra</a:t>
            </a:r>
            <a:endParaRPr sz="1200">
              <a:latin typeface="Lato"/>
              <a:ea typeface="Lato"/>
              <a:cs typeface="Lato"/>
              <a:sym typeface="Lato"/>
            </a:endParaRPr>
          </a:p>
          <a:p>
            <a:pPr indent="-266700" lvl="0" marL="381000" rtl="0" algn="l">
              <a:lnSpc>
                <a:spcPct val="150000"/>
              </a:lnSpc>
              <a:spcBef>
                <a:spcPts val="0"/>
              </a:spcBef>
              <a:spcAft>
                <a:spcPts val="0"/>
              </a:spcAft>
              <a:buClr>
                <a:srgbClr val="000000"/>
              </a:buClr>
              <a:buSzPts val="1200"/>
              <a:buChar char="●"/>
            </a:pPr>
            <a:r>
              <a:rPr lang="sv" sz="1200">
                <a:latin typeface="Lato"/>
                <a:ea typeface="Lato"/>
                <a:cs typeface="Lato"/>
                <a:sym typeface="Lato"/>
              </a:rPr>
              <a:t>Förstå vad man kan </a:t>
            </a:r>
            <a:r>
              <a:rPr b="1" lang="sv" sz="1200">
                <a:latin typeface="Lato"/>
                <a:ea typeface="Lato"/>
                <a:cs typeface="Lato"/>
                <a:sym typeface="Lato"/>
              </a:rPr>
              <a:t>digitalisera</a:t>
            </a:r>
            <a:r>
              <a:rPr lang="sv" sz="1200">
                <a:latin typeface="Lato"/>
                <a:ea typeface="Lato"/>
                <a:cs typeface="Lato"/>
                <a:sym typeface="Lato"/>
              </a:rPr>
              <a:t> och effektivisera - m</a:t>
            </a:r>
            <a:r>
              <a:rPr lang="sv" sz="1200">
                <a:solidFill>
                  <a:srgbClr val="000000"/>
                </a:solidFill>
                <a:latin typeface="Lato"/>
                <a:ea typeface="Lato"/>
                <a:cs typeface="Lato"/>
                <a:sym typeface="Lato"/>
              </a:rPr>
              <a:t>inska </a:t>
            </a:r>
            <a:r>
              <a:rPr b="1" lang="sv" sz="1200">
                <a:solidFill>
                  <a:srgbClr val="000000"/>
                </a:solidFill>
                <a:latin typeface="Lato"/>
                <a:ea typeface="Lato"/>
                <a:cs typeface="Lato"/>
                <a:sym typeface="Lato"/>
              </a:rPr>
              <a:t>kvalitetsbrist- kostnader</a:t>
            </a:r>
            <a:r>
              <a:rPr lang="sv" sz="1200">
                <a:solidFill>
                  <a:srgbClr val="000000"/>
                </a:solidFill>
                <a:latin typeface="Lato"/>
                <a:ea typeface="Lato"/>
                <a:cs typeface="Lato"/>
                <a:sym typeface="Lato"/>
              </a:rPr>
              <a:t> </a:t>
            </a:r>
            <a:endParaRPr sz="1200">
              <a:latin typeface="Lato"/>
              <a:ea typeface="Lato"/>
              <a:cs typeface="Lato"/>
              <a:sym typeface="Lato"/>
            </a:endParaRPr>
          </a:p>
          <a:p>
            <a:pPr indent="0" lvl="0" marL="381000" rtl="0" algn="l">
              <a:lnSpc>
                <a:spcPct val="150000"/>
              </a:lnSpc>
              <a:spcBef>
                <a:spcPts val="1600"/>
              </a:spcBef>
              <a:spcAft>
                <a:spcPts val="0"/>
              </a:spcAft>
              <a:buNone/>
            </a:pPr>
            <a:r>
              <a:t/>
            </a:r>
            <a:endParaRPr sz="1200">
              <a:latin typeface="Lato"/>
              <a:ea typeface="Lato"/>
              <a:cs typeface="Lato"/>
              <a:sym typeface="Lato"/>
            </a:endParaRPr>
          </a:p>
          <a:p>
            <a:pPr indent="0" lvl="0" marL="381000" rtl="0" algn="l">
              <a:lnSpc>
                <a:spcPct val="150000"/>
              </a:lnSpc>
              <a:spcBef>
                <a:spcPts val="1600"/>
              </a:spcBef>
              <a:spcAft>
                <a:spcPts val="1600"/>
              </a:spcAft>
              <a:buNone/>
            </a:pPr>
            <a:r>
              <a:t/>
            </a:r>
            <a:endParaRPr b="1" sz="1200">
              <a:solidFill>
                <a:srgbClr val="000000"/>
              </a:solidFill>
              <a:latin typeface="Lato"/>
              <a:ea typeface="Lato"/>
              <a:cs typeface="Lato"/>
              <a:sym typeface="La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m oss">
  <p:cSld name="CUSTOM_1">
    <p:spTree>
      <p:nvGrpSpPr>
        <p:cNvPr id="1886" name="Shape 1886"/>
        <p:cNvGrpSpPr/>
        <p:nvPr/>
      </p:nvGrpSpPr>
      <p:grpSpPr>
        <a:xfrm>
          <a:off x="0" y="0"/>
          <a:ext cx="0" cy="0"/>
          <a:chOff x="0" y="0"/>
          <a:chExt cx="0" cy="0"/>
        </a:xfrm>
      </p:grpSpPr>
      <p:sp>
        <p:nvSpPr>
          <p:cNvPr id="1887" name="Google Shape;1887;p148"/>
          <p:cNvSpPr/>
          <p:nvPr/>
        </p:nvSpPr>
        <p:spPr>
          <a:xfrm>
            <a:off x="178825" y="181425"/>
            <a:ext cx="8793600" cy="4778100"/>
          </a:xfrm>
          <a:prstGeom prst="rect">
            <a:avLst/>
          </a:prstGeom>
          <a:solidFill>
            <a:srgbClr val="78909C"/>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pic>
        <p:nvPicPr>
          <p:cNvPr descr="C:\Users\Erik Widmark\Dropbox\Företaget\Marknad\Grafisk_profil\Logga\EM_logo_Negativ.png" id="1888" name="Google Shape;1888;p148"/>
          <p:cNvPicPr preferRelativeResize="0"/>
          <p:nvPr/>
        </p:nvPicPr>
        <p:blipFill rotWithShape="1">
          <a:blip r:embed="rId2">
            <a:alphaModFix/>
          </a:blip>
          <a:srcRect b="0" l="0" r="0" t="0"/>
          <a:stretch/>
        </p:blipFill>
        <p:spPr>
          <a:xfrm>
            <a:off x="659787" y="614250"/>
            <a:ext cx="1913100" cy="1881300"/>
          </a:xfrm>
          <a:prstGeom prst="rect">
            <a:avLst/>
          </a:prstGeom>
          <a:noFill/>
          <a:ln>
            <a:noFill/>
          </a:ln>
        </p:spPr>
      </p:pic>
      <p:sp>
        <p:nvSpPr>
          <p:cNvPr id="1889" name="Google Shape;1889;p148"/>
          <p:cNvSpPr txBox="1"/>
          <p:nvPr/>
        </p:nvSpPr>
        <p:spPr>
          <a:xfrm>
            <a:off x="3200150" y="923075"/>
            <a:ext cx="4374300" cy="1528200"/>
          </a:xfrm>
          <a:prstGeom prst="rect">
            <a:avLst/>
          </a:prstGeom>
          <a:noFill/>
          <a:ln>
            <a:noFill/>
          </a:ln>
        </p:spPr>
        <p:txBody>
          <a:bodyPr anchorCtr="0" anchor="t" bIns="75650" lIns="75650" spcFirstLastPara="1" rIns="75650" wrap="square" tIns="75650">
            <a:noAutofit/>
          </a:bodyPr>
          <a:lstStyle/>
          <a:p>
            <a:pPr indent="0" lvl="0" marL="25400" marR="393700" rtl="0" algn="l">
              <a:lnSpc>
                <a:spcPct val="115000"/>
              </a:lnSpc>
              <a:spcBef>
                <a:spcPts val="700"/>
              </a:spcBef>
              <a:spcAft>
                <a:spcPts val="1500"/>
              </a:spcAft>
              <a:buNone/>
            </a:pPr>
            <a:r>
              <a:rPr lang="sv" sz="2500">
                <a:solidFill>
                  <a:srgbClr val="FFFFFF"/>
                </a:solidFill>
                <a:latin typeface="Lato Black"/>
                <a:ea typeface="Lato Black"/>
                <a:cs typeface="Lato Black"/>
                <a:sym typeface="Lato Black"/>
              </a:rPr>
              <a:t>Om Expedition Mondial.</a:t>
            </a:r>
            <a:br>
              <a:rPr lang="sv" sz="2000">
                <a:solidFill>
                  <a:srgbClr val="FFFFFF"/>
                </a:solidFill>
                <a:latin typeface="Lato Light"/>
                <a:ea typeface="Lato Light"/>
                <a:cs typeface="Lato Light"/>
                <a:sym typeface="Lato Light"/>
              </a:rPr>
            </a:br>
            <a:r>
              <a:rPr lang="sv">
                <a:solidFill>
                  <a:srgbClr val="FFFFFF"/>
                </a:solidFill>
                <a:latin typeface="Lato"/>
                <a:ea typeface="Lato"/>
                <a:cs typeface="Lato"/>
                <a:sym typeface="Lato"/>
              </a:rPr>
              <a:t>En erfaren service design byrå, med fokus på att skapa samhällsnytta och hållbar förändring</a:t>
            </a:r>
            <a:endParaRPr>
              <a:solidFill>
                <a:srgbClr val="FFFFFF"/>
              </a:solidFill>
              <a:latin typeface="Lato"/>
              <a:ea typeface="Lato"/>
              <a:cs typeface="Lato"/>
              <a:sym typeface="Lato"/>
            </a:endParaRPr>
          </a:p>
        </p:txBody>
      </p:sp>
      <p:pic>
        <p:nvPicPr>
          <p:cNvPr id="1890" name="Google Shape;1890;p148"/>
          <p:cNvPicPr preferRelativeResize="0"/>
          <p:nvPr/>
        </p:nvPicPr>
        <p:blipFill>
          <a:blip r:embed="rId3">
            <a:alphaModFix/>
          </a:blip>
          <a:stretch>
            <a:fillRect/>
          </a:stretch>
        </p:blipFill>
        <p:spPr>
          <a:xfrm>
            <a:off x="4921919" y="3618189"/>
            <a:ext cx="1081656" cy="1083660"/>
          </a:xfrm>
          <a:prstGeom prst="rect">
            <a:avLst/>
          </a:prstGeom>
          <a:noFill/>
          <a:ln>
            <a:noFill/>
          </a:ln>
        </p:spPr>
      </p:pic>
      <p:pic>
        <p:nvPicPr>
          <p:cNvPr id="1891" name="Google Shape;1891;p148"/>
          <p:cNvPicPr preferRelativeResize="0"/>
          <p:nvPr/>
        </p:nvPicPr>
        <p:blipFill rotWithShape="1">
          <a:blip r:embed="rId4">
            <a:alphaModFix amt="80000"/>
          </a:blip>
          <a:srcRect b="36279" l="33542" r="27165" t="3092"/>
          <a:stretch/>
        </p:blipFill>
        <p:spPr>
          <a:xfrm>
            <a:off x="2822113" y="2451275"/>
            <a:ext cx="1080900" cy="1084200"/>
          </a:xfrm>
          <a:prstGeom prst="ellipse">
            <a:avLst/>
          </a:prstGeom>
          <a:noFill/>
          <a:ln>
            <a:noFill/>
          </a:ln>
        </p:spPr>
      </p:pic>
      <p:pic>
        <p:nvPicPr>
          <p:cNvPr id="1892" name="Google Shape;1892;p148"/>
          <p:cNvPicPr preferRelativeResize="0"/>
          <p:nvPr/>
        </p:nvPicPr>
        <p:blipFill rotWithShape="1">
          <a:blip r:embed="rId5">
            <a:alphaModFix amt="91000"/>
          </a:blip>
          <a:srcRect b="25606" l="25894" r="25894" t="0"/>
          <a:stretch/>
        </p:blipFill>
        <p:spPr>
          <a:xfrm>
            <a:off x="6230306" y="3617918"/>
            <a:ext cx="1080900" cy="1084200"/>
          </a:xfrm>
          <a:prstGeom prst="ellipse">
            <a:avLst/>
          </a:prstGeom>
          <a:noFill/>
          <a:ln>
            <a:noFill/>
          </a:ln>
        </p:spPr>
      </p:pic>
      <p:pic>
        <p:nvPicPr>
          <p:cNvPr id="1893" name="Google Shape;1893;p148"/>
          <p:cNvPicPr preferRelativeResize="0"/>
          <p:nvPr/>
        </p:nvPicPr>
        <p:blipFill rotWithShape="1">
          <a:blip r:embed="rId6">
            <a:alphaModFix amt="87000"/>
          </a:blip>
          <a:srcRect b="31240" l="27918" r="32765" t="8087"/>
          <a:stretch/>
        </p:blipFill>
        <p:spPr>
          <a:xfrm>
            <a:off x="5521773" y="2451275"/>
            <a:ext cx="1080900" cy="1084200"/>
          </a:xfrm>
          <a:prstGeom prst="ellipse">
            <a:avLst/>
          </a:prstGeom>
          <a:noFill/>
          <a:ln>
            <a:noFill/>
          </a:ln>
        </p:spPr>
      </p:pic>
      <p:pic>
        <p:nvPicPr>
          <p:cNvPr id="1894" name="Google Shape;1894;p148"/>
          <p:cNvPicPr preferRelativeResize="0"/>
          <p:nvPr/>
        </p:nvPicPr>
        <p:blipFill rotWithShape="1">
          <a:blip r:embed="rId7">
            <a:alphaModFix/>
          </a:blip>
          <a:srcRect b="10125" l="0" r="0" t="8214"/>
          <a:stretch/>
        </p:blipFill>
        <p:spPr>
          <a:xfrm>
            <a:off x="4171939" y="2454650"/>
            <a:ext cx="1080900" cy="1077300"/>
          </a:xfrm>
          <a:prstGeom prst="ellipse">
            <a:avLst/>
          </a:prstGeom>
          <a:noFill/>
          <a:ln>
            <a:noFill/>
          </a:ln>
        </p:spPr>
      </p:pic>
      <p:pic>
        <p:nvPicPr>
          <p:cNvPr id="1895" name="Google Shape;1895;p148"/>
          <p:cNvPicPr preferRelativeResize="0"/>
          <p:nvPr/>
        </p:nvPicPr>
        <p:blipFill>
          <a:blip r:embed="rId8">
            <a:alphaModFix/>
          </a:blip>
          <a:stretch>
            <a:fillRect/>
          </a:stretch>
        </p:blipFill>
        <p:spPr>
          <a:xfrm>
            <a:off x="3519329" y="3618179"/>
            <a:ext cx="1074616" cy="1076475"/>
          </a:xfrm>
          <a:prstGeom prst="rect">
            <a:avLst/>
          </a:prstGeom>
          <a:noFill/>
          <a:ln>
            <a:noFill/>
          </a:ln>
        </p:spPr>
      </p:pic>
      <p:pic>
        <p:nvPicPr>
          <p:cNvPr id="1896" name="Google Shape;1896;p148"/>
          <p:cNvPicPr preferRelativeResize="0"/>
          <p:nvPr/>
        </p:nvPicPr>
        <p:blipFill rotWithShape="1">
          <a:blip r:embed="rId9">
            <a:alphaModFix/>
          </a:blip>
          <a:srcRect b="4625" l="4961" r="4326" t="3606"/>
          <a:stretch/>
        </p:blipFill>
        <p:spPr>
          <a:xfrm>
            <a:off x="6893375" y="2451250"/>
            <a:ext cx="1081500" cy="1084200"/>
          </a:xfrm>
          <a:prstGeom prst="ellipse">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ckeytröja" type="twoColTx">
  <p:cSld name="TITLE_AND_TWO_COLUMNS">
    <p:spTree>
      <p:nvGrpSpPr>
        <p:cNvPr id="1897" name="Shape 1897"/>
        <p:cNvGrpSpPr/>
        <p:nvPr/>
      </p:nvGrpSpPr>
      <p:grpSpPr>
        <a:xfrm>
          <a:off x="0" y="0"/>
          <a:ext cx="0" cy="0"/>
          <a:chOff x="0" y="0"/>
          <a:chExt cx="0" cy="0"/>
        </a:xfrm>
      </p:grpSpPr>
      <p:sp>
        <p:nvSpPr>
          <p:cNvPr id="1898" name="Google Shape;1898;p149"/>
          <p:cNvSpPr txBox="1"/>
          <p:nvPr/>
        </p:nvSpPr>
        <p:spPr>
          <a:xfrm>
            <a:off x="8624858" y="48156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sv" sz="1000">
                <a:solidFill>
                  <a:srgbClr val="595959"/>
                </a:solidFill>
              </a:rPr>
              <a:t>‹#›</a:t>
            </a:fld>
            <a:endParaRPr sz="1000">
              <a:solidFill>
                <a:srgbClr val="595959"/>
              </a:solidFill>
            </a:endParaRPr>
          </a:p>
        </p:txBody>
      </p:sp>
      <p:pic>
        <p:nvPicPr>
          <p:cNvPr descr="EM_logo_300x300.png" id="1899" name="Google Shape;1899;p149"/>
          <p:cNvPicPr preferRelativeResize="0"/>
          <p:nvPr/>
        </p:nvPicPr>
        <p:blipFill>
          <a:blip r:embed="rId2">
            <a:alphaModFix/>
          </a:blip>
          <a:stretch>
            <a:fillRect/>
          </a:stretch>
        </p:blipFill>
        <p:spPr>
          <a:xfrm>
            <a:off x="8583200" y="4633975"/>
            <a:ext cx="396875" cy="396875"/>
          </a:xfrm>
          <a:prstGeom prst="rect">
            <a:avLst/>
          </a:prstGeom>
          <a:noFill/>
          <a:ln>
            <a:noFill/>
          </a:ln>
        </p:spPr>
      </p:pic>
      <p:sp>
        <p:nvSpPr>
          <p:cNvPr id="1900" name="Google Shape;1900;p149"/>
          <p:cNvSpPr/>
          <p:nvPr/>
        </p:nvSpPr>
        <p:spPr>
          <a:xfrm>
            <a:off x="7077613" y="73993"/>
            <a:ext cx="2066400" cy="50025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01" name="Google Shape;1901;p149"/>
          <p:cNvSpPr/>
          <p:nvPr/>
        </p:nvSpPr>
        <p:spPr>
          <a:xfrm>
            <a:off x="7166880" y="4267237"/>
            <a:ext cx="533400" cy="4752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02" name="Google Shape;1902;p149"/>
          <p:cNvSpPr/>
          <p:nvPr/>
        </p:nvSpPr>
        <p:spPr>
          <a:xfrm>
            <a:off x="8388790" y="4267237"/>
            <a:ext cx="533400" cy="4752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03" name="Google Shape;1903;p149"/>
          <p:cNvSpPr txBox="1"/>
          <p:nvPr/>
        </p:nvSpPr>
        <p:spPr>
          <a:xfrm>
            <a:off x="6097066" y="489331"/>
            <a:ext cx="3083100" cy="1037400"/>
          </a:xfrm>
          <a:prstGeom prst="rect">
            <a:avLst/>
          </a:prstGeom>
          <a:noFill/>
          <a:ln>
            <a:noFill/>
          </a:ln>
        </p:spPr>
        <p:txBody>
          <a:bodyPr anchorCtr="0" anchor="t" bIns="75650" lIns="75650" spcFirstLastPara="1" rIns="75650" wrap="square" tIns="75650">
            <a:noAutofit/>
          </a:bodyPr>
          <a:lstStyle/>
          <a:p>
            <a:pPr indent="0" lvl="0" marL="25400" marR="393700" rtl="0" algn="r">
              <a:lnSpc>
                <a:spcPct val="115000"/>
              </a:lnSpc>
              <a:spcBef>
                <a:spcPts val="700"/>
              </a:spcBef>
              <a:spcAft>
                <a:spcPts val="1500"/>
              </a:spcAft>
              <a:buNone/>
            </a:pPr>
            <a:r>
              <a:rPr b="1" lang="sv" sz="1500">
                <a:solidFill>
                  <a:srgbClr val="78909C"/>
                </a:solidFill>
                <a:latin typeface="Lato"/>
                <a:ea typeface="Lato"/>
                <a:cs typeface="Lato"/>
                <a:sym typeface="Lato"/>
              </a:rPr>
              <a:t>ETT URVAL AV VÅRA UPPDRAGSGIVARE:</a:t>
            </a:r>
            <a:endParaRPr b="1" sz="1500">
              <a:solidFill>
                <a:srgbClr val="78909C"/>
              </a:solidFill>
              <a:latin typeface="Lato"/>
              <a:ea typeface="Lato"/>
              <a:cs typeface="Lato"/>
              <a:sym typeface="Lato"/>
            </a:endParaRPr>
          </a:p>
        </p:txBody>
      </p:sp>
      <p:pic>
        <p:nvPicPr>
          <p:cNvPr descr="http://sl.se/Resources/img/sl_logo_fb.png" id="1904" name="Google Shape;1904;p149"/>
          <p:cNvPicPr preferRelativeResize="0"/>
          <p:nvPr/>
        </p:nvPicPr>
        <p:blipFill rotWithShape="1">
          <a:blip r:embed="rId3">
            <a:alphaModFix/>
          </a:blip>
          <a:srcRect b="0" l="0" r="0" t="0"/>
          <a:stretch/>
        </p:blipFill>
        <p:spPr>
          <a:xfrm>
            <a:off x="5244401" y="3875174"/>
            <a:ext cx="345900" cy="345900"/>
          </a:xfrm>
          <a:prstGeom prst="rect">
            <a:avLst/>
          </a:prstGeom>
          <a:noFill/>
          <a:ln>
            <a:noFill/>
          </a:ln>
        </p:spPr>
      </p:pic>
      <p:pic>
        <p:nvPicPr>
          <p:cNvPr descr="http://julbordsguiden.se/images/Julbord_2015/Loggor/Vasamuseet_logotyp.png" id="1905" name="Google Shape;1905;p149"/>
          <p:cNvPicPr preferRelativeResize="0"/>
          <p:nvPr/>
        </p:nvPicPr>
        <p:blipFill rotWithShape="1">
          <a:blip r:embed="rId4">
            <a:alphaModFix/>
          </a:blip>
          <a:srcRect b="0" l="0" r="0" t="0"/>
          <a:stretch/>
        </p:blipFill>
        <p:spPr>
          <a:xfrm>
            <a:off x="8125924" y="1514201"/>
            <a:ext cx="622500" cy="320700"/>
          </a:xfrm>
          <a:prstGeom prst="rect">
            <a:avLst/>
          </a:prstGeom>
          <a:noFill/>
          <a:ln>
            <a:noFill/>
          </a:ln>
        </p:spPr>
      </p:pic>
      <p:pic>
        <p:nvPicPr>
          <p:cNvPr descr="http://www.iu.qs.com/wp-content/uploads/2015/01/rockefeller-foundation.jpg" id="1906" name="Google Shape;1906;p149"/>
          <p:cNvPicPr preferRelativeResize="0"/>
          <p:nvPr/>
        </p:nvPicPr>
        <p:blipFill rotWithShape="1">
          <a:blip r:embed="rId5">
            <a:alphaModFix/>
          </a:blip>
          <a:srcRect b="40658" l="0" r="0" t="25592"/>
          <a:stretch/>
        </p:blipFill>
        <p:spPr>
          <a:xfrm>
            <a:off x="1867274" y="3971940"/>
            <a:ext cx="705600" cy="205500"/>
          </a:xfrm>
          <a:prstGeom prst="rect">
            <a:avLst/>
          </a:prstGeom>
          <a:noFill/>
          <a:ln>
            <a:noFill/>
          </a:ln>
        </p:spPr>
      </p:pic>
      <p:pic>
        <p:nvPicPr>
          <p:cNvPr descr="http://vamun.org/wp-content/uploads/2016/05/un-women-logo.jpg" id="1907" name="Google Shape;1907;p149"/>
          <p:cNvPicPr preferRelativeResize="0"/>
          <p:nvPr/>
        </p:nvPicPr>
        <p:blipFill rotWithShape="1">
          <a:blip r:embed="rId6">
            <a:alphaModFix/>
          </a:blip>
          <a:srcRect b="0" l="0" r="0" t="0"/>
          <a:stretch/>
        </p:blipFill>
        <p:spPr>
          <a:xfrm>
            <a:off x="8210175" y="3917201"/>
            <a:ext cx="673800" cy="315000"/>
          </a:xfrm>
          <a:prstGeom prst="rect">
            <a:avLst/>
          </a:prstGeom>
          <a:noFill/>
          <a:ln>
            <a:noFill/>
          </a:ln>
        </p:spPr>
      </p:pic>
      <p:pic>
        <p:nvPicPr>
          <p:cNvPr descr="images.jpg" id="1908" name="Google Shape;1908;p149"/>
          <p:cNvPicPr preferRelativeResize="0"/>
          <p:nvPr/>
        </p:nvPicPr>
        <p:blipFill rotWithShape="1">
          <a:blip r:embed="rId7">
            <a:alphaModFix/>
          </a:blip>
          <a:srcRect b="0" l="0" r="0" t="0"/>
          <a:stretch/>
        </p:blipFill>
        <p:spPr>
          <a:xfrm>
            <a:off x="7091747" y="4572301"/>
            <a:ext cx="722100" cy="123900"/>
          </a:xfrm>
          <a:prstGeom prst="rect">
            <a:avLst/>
          </a:prstGeom>
          <a:noFill/>
          <a:ln>
            <a:noFill/>
          </a:ln>
        </p:spPr>
      </p:pic>
      <p:pic>
        <p:nvPicPr>
          <p:cNvPr descr="Bildresultat för Trafikverket logo" id="1909" name="Google Shape;1909;p149"/>
          <p:cNvPicPr preferRelativeResize="0"/>
          <p:nvPr/>
        </p:nvPicPr>
        <p:blipFill rotWithShape="1">
          <a:blip r:embed="rId8">
            <a:alphaModFix/>
          </a:blip>
          <a:srcRect b="30240" l="0" r="0" t="23731"/>
          <a:stretch/>
        </p:blipFill>
        <p:spPr>
          <a:xfrm>
            <a:off x="5907050" y="3943397"/>
            <a:ext cx="1023725" cy="180079"/>
          </a:xfrm>
          <a:prstGeom prst="rect">
            <a:avLst/>
          </a:prstGeom>
          <a:noFill/>
          <a:ln>
            <a:noFill/>
          </a:ln>
        </p:spPr>
      </p:pic>
      <p:pic>
        <p:nvPicPr>
          <p:cNvPr id="1910" name="Google Shape;1910;p149"/>
          <p:cNvPicPr preferRelativeResize="0"/>
          <p:nvPr/>
        </p:nvPicPr>
        <p:blipFill>
          <a:blip r:embed="rId9">
            <a:alphaModFix/>
          </a:blip>
          <a:stretch>
            <a:fillRect/>
          </a:stretch>
        </p:blipFill>
        <p:spPr>
          <a:xfrm>
            <a:off x="3897128" y="4453160"/>
            <a:ext cx="430250" cy="362182"/>
          </a:xfrm>
          <a:prstGeom prst="rect">
            <a:avLst/>
          </a:prstGeom>
          <a:noFill/>
          <a:ln>
            <a:noFill/>
          </a:ln>
        </p:spPr>
      </p:pic>
      <p:pic>
        <p:nvPicPr>
          <p:cNvPr id="1911" name="Google Shape;1911;p149"/>
          <p:cNvPicPr preferRelativeResize="0"/>
          <p:nvPr/>
        </p:nvPicPr>
        <p:blipFill>
          <a:blip r:embed="rId10">
            <a:alphaModFix/>
          </a:blip>
          <a:stretch>
            <a:fillRect/>
          </a:stretch>
        </p:blipFill>
        <p:spPr>
          <a:xfrm>
            <a:off x="5816649" y="2844707"/>
            <a:ext cx="701185" cy="165013"/>
          </a:xfrm>
          <a:prstGeom prst="rect">
            <a:avLst/>
          </a:prstGeom>
          <a:noFill/>
          <a:ln>
            <a:noFill/>
          </a:ln>
        </p:spPr>
      </p:pic>
      <p:pic>
        <p:nvPicPr>
          <p:cNvPr descr="Bildresultat för sj logo" id="1912" name="Google Shape;1912;p149"/>
          <p:cNvPicPr preferRelativeResize="0"/>
          <p:nvPr/>
        </p:nvPicPr>
        <p:blipFill>
          <a:blip r:embed="rId11">
            <a:alphaModFix amt="95000"/>
          </a:blip>
          <a:stretch>
            <a:fillRect/>
          </a:stretch>
        </p:blipFill>
        <p:spPr>
          <a:xfrm>
            <a:off x="4430799" y="2102953"/>
            <a:ext cx="394775" cy="394844"/>
          </a:xfrm>
          <a:prstGeom prst="rect">
            <a:avLst/>
          </a:prstGeom>
          <a:noFill/>
          <a:ln>
            <a:noFill/>
          </a:ln>
        </p:spPr>
      </p:pic>
      <p:pic>
        <p:nvPicPr>
          <p:cNvPr descr="Bildresultat för kungliga operan logo" id="1913" name="Google Shape;1913;p149"/>
          <p:cNvPicPr preferRelativeResize="0"/>
          <p:nvPr/>
        </p:nvPicPr>
        <p:blipFill>
          <a:blip r:embed="rId12">
            <a:alphaModFix/>
          </a:blip>
          <a:stretch>
            <a:fillRect/>
          </a:stretch>
        </p:blipFill>
        <p:spPr>
          <a:xfrm>
            <a:off x="6795998" y="2729814"/>
            <a:ext cx="394775" cy="394799"/>
          </a:xfrm>
          <a:prstGeom prst="rect">
            <a:avLst/>
          </a:prstGeom>
          <a:noFill/>
          <a:ln>
            <a:noFill/>
          </a:ln>
        </p:spPr>
      </p:pic>
      <p:pic>
        <p:nvPicPr>
          <p:cNvPr descr="Bildresultat för unionen logo" id="1914" name="Google Shape;1914;p149"/>
          <p:cNvPicPr preferRelativeResize="0"/>
          <p:nvPr/>
        </p:nvPicPr>
        <p:blipFill rotWithShape="1">
          <a:blip r:embed="rId13">
            <a:alphaModFix/>
          </a:blip>
          <a:srcRect b="35273" l="0" r="0" t="35642"/>
          <a:stretch/>
        </p:blipFill>
        <p:spPr>
          <a:xfrm>
            <a:off x="7166885" y="3983063"/>
            <a:ext cx="807200" cy="144475"/>
          </a:xfrm>
          <a:prstGeom prst="rect">
            <a:avLst/>
          </a:prstGeom>
          <a:noFill/>
          <a:ln>
            <a:noFill/>
          </a:ln>
        </p:spPr>
      </p:pic>
      <p:pic>
        <p:nvPicPr>
          <p:cNvPr descr="Bildresultat för Swedavia logo" id="1915" name="Google Shape;1915;p149"/>
          <p:cNvPicPr preferRelativeResize="0"/>
          <p:nvPr/>
        </p:nvPicPr>
        <p:blipFill>
          <a:blip r:embed="rId14">
            <a:alphaModFix/>
          </a:blip>
          <a:stretch>
            <a:fillRect/>
          </a:stretch>
        </p:blipFill>
        <p:spPr>
          <a:xfrm>
            <a:off x="6060461" y="4523710"/>
            <a:ext cx="701183" cy="221082"/>
          </a:xfrm>
          <a:prstGeom prst="rect">
            <a:avLst/>
          </a:prstGeom>
          <a:noFill/>
          <a:ln>
            <a:noFill/>
          </a:ln>
        </p:spPr>
      </p:pic>
      <p:pic>
        <p:nvPicPr>
          <p:cNvPr id="1916" name="Google Shape;1916;p149"/>
          <p:cNvPicPr preferRelativeResize="0"/>
          <p:nvPr/>
        </p:nvPicPr>
        <p:blipFill>
          <a:blip r:embed="rId15">
            <a:alphaModFix/>
          </a:blip>
          <a:stretch>
            <a:fillRect/>
          </a:stretch>
        </p:blipFill>
        <p:spPr>
          <a:xfrm>
            <a:off x="1088751" y="4448060"/>
            <a:ext cx="701182" cy="372381"/>
          </a:xfrm>
          <a:prstGeom prst="rect">
            <a:avLst/>
          </a:prstGeom>
          <a:noFill/>
          <a:ln>
            <a:noFill/>
          </a:ln>
        </p:spPr>
      </p:pic>
      <p:pic>
        <p:nvPicPr>
          <p:cNvPr descr="Bildresultat för stampen media logo" id="1917" name="Google Shape;1917;p149"/>
          <p:cNvPicPr preferRelativeResize="0"/>
          <p:nvPr/>
        </p:nvPicPr>
        <p:blipFill>
          <a:blip r:embed="rId16">
            <a:alphaModFix/>
          </a:blip>
          <a:stretch>
            <a:fillRect/>
          </a:stretch>
        </p:blipFill>
        <p:spPr>
          <a:xfrm>
            <a:off x="2120036" y="4523706"/>
            <a:ext cx="394786" cy="221090"/>
          </a:xfrm>
          <a:prstGeom prst="rect">
            <a:avLst/>
          </a:prstGeom>
          <a:noFill/>
          <a:ln>
            <a:noFill/>
          </a:ln>
        </p:spPr>
      </p:pic>
      <p:pic>
        <p:nvPicPr>
          <p:cNvPr descr="Bildresultat för ikea logotyp" id="1918" name="Google Shape;1918;p149"/>
          <p:cNvPicPr preferRelativeResize="0"/>
          <p:nvPr/>
        </p:nvPicPr>
        <p:blipFill>
          <a:blip r:embed="rId17">
            <a:alphaModFix/>
          </a:blip>
          <a:stretch>
            <a:fillRect/>
          </a:stretch>
        </p:blipFill>
        <p:spPr>
          <a:xfrm>
            <a:off x="7564260" y="2206945"/>
            <a:ext cx="511212" cy="186861"/>
          </a:xfrm>
          <a:prstGeom prst="rect">
            <a:avLst/>
          </a:prstGeom>
          <a:noFill/>
          <a:ln>
            <a:noFill/>
          </a:ln>
        </p:spPr>
      </p:pic>
      <p:pic>
        <p:nvPicPr>
          <p:cNvPr descr="Bildresultat för ekonomistyrningsverket logo" id="1919" name="Google Shape;1919;p149"/>
          <p:cNvPicPr preferRelativeResize="0"/>
          <p:nvPr/>
        </p:nvPicPr>
        <p:blipFill>
          <a:blip r:embed="rId18">
            <a:alphaModFix/>
          </a:blip>
          <a:stretch>
            <a:fillRect/>
          </a:stretch>
        </p:blipFill>
        <p:spPr>
          <a:xfrm>
            <a:off x="8134211" y="3325946"/>
            <a:ext cx="605950" cy="270440"/>
          </a:xfrm>
          <a:prstGeom prst="rect">
            <a:avLst/>
          </a:prstGeom>
          <a:noFill/>
          <a:ln>
            <a:noFill/>
          </a:ln>
        </p:spPr>
      </p:pic>
      <p:pic>
        <p:nvPicPr>
          <p:cNvPr descr="Bildresultat för nacka kommun logo" id="1920" name="Google Shape;1920;p149"/>
          <p:cNvPicPr preferRelativeResize="0"/>
          <p:nvPr/>
        </p:nvPicPr>
        <p:blipFill>
          <a:blip r:embed="rId19">
            <a:alphaModFix/>
          </a:blip>
          <a:stretch>
            <a:fillRect/>
          </a:stretch>
        </p:blipFill>
        <p:spPr>
          <a:xfrm>
            <a:off x="6453074" y="1576128"/>
            <a:ext cx="622550" cy="196845"/>
          </a:xfrm>
          <a:prstGeom prst="rect">
            <a:avLst/>
          </a:prstGeom>
          <a:noFill/>
          <a:ln>
            <a:noFill/>
          </a:ln>
        </p:spPr>
      </p:pic>
      <p:pic>
        <p:nvPicPr>
          <p:cNvPr id="1921" name="Google Shape;1921;p149"/>
          <p:cNvPicPr preferRelativeResize="0"/>
          <p:nvPr/>
        </p:nvPicPr>
        <p:blipFill>
          <a:blip r:embed="rId20">
            <a:alphaModFix/>
          </a:blip>
          <a:stretch>
            <a:fillRect/>
          </a:stretch>
        </p:blipFill>
        <p:spPr>
          <a:xfrm>
            <a:off x="2874676" y="3837825"/>
            <a:ext cx="948688" cy="420575"/>
          </a:xfrm>
          <a:prstGeom prst="rect">
            <a:avLst/>
          </a:prstGeom>
          <a:noFill/>
          <a:ln>
            <a:noFill/>
          </a:ln>
        </p:spPr>
      </p:pic>
      <p:pic>
        <p:nvPicPr>
          <p:cNvPr descr="Hyresgästföreningen ny medlem i Sveriges Konsumenter - Sveriges Konsumenter  - Sveriges Konsumenter" id="1922" name="Google Shape;1922;p149"/>
          <p:cNvPicPr preferRelativeResize="0"/>
          <p:nvPr/>
        </p:nvPicPr>
        <p:blipFill>
          <a:blip r:embed="rId21">
            <a:alphaModFix/>
          </a:blip>
          <a:stretch>
            <a:fillRect/>
          </a:stretch>
        </p:blipFill>
        <p:spPr>
          <a:xfrm>
            <a:off x="3980775" y="1064524"/>
            <a:ext cx="420525" cy="396854"/>
          </a:xfrm>
          <a:prstGeom prst="rect">
            <a:avLst/>
          </a:prstGeom>
          <a:noFill/>
          <a:ln>
            <a:noFill/>
          </a:ln>
        </p:spPr>
      </p:pic>
      <p:sp>
        <p:nvSpPr>
          <p:cNvPr id="1923" name="Google Shape;1923;p149"/>
          <p:cNvSpPr/>
          <p:nvPr/>
        </p:nvSpPr>
        <p:spPr>
          <a:xfrm rot="5400000">
            <a:off x="1397300" y="-1035775"/>
            <a:ext cx="4625700" cy="7082700"/>
          </a:xfrm>
          <a:prstGeom prst="rtTriangle">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pic>
        <p:nvPicPr>
          <p:cNvPr descr="C:\Users\Erik Widmark\Dropbox\Företaget\Marknad\Grafisk_profil\Logga\EM_logo_Negativ.png" id="1924" name="Google Shape;1924;p149"/>
          <p:cNvPicPr preferRelativeResize="0"/>
          <p:nvPr/>
        </p:nvPicPr>
        <p:blipFill rotWithShape="1">
          <a:blip r:embed="rId22">
            <a:alphaModFix/>
          </a:blip>
          <a:srcRect b="0" l="0" r="0" t="0"/>
          <a:stretch/>
        </p:blipFill>
        <p:spPr>
          <a:xfrm>
            <a:off x="659787" y="614250"/>
            <a:ext cx="1913100" cy="1881300"/>
          </a:xfrm>
          <a:prstGeom prst="rect">
            <a:avLst/>
          </a:prstGeom>
          <a:noFill/>
          <a:ln>
            <a:noFill/>
          </a:ln>
        </p:spPr>
      </p:pic>
      <p:pic>
        <p:nvPicPr>
          <p:cNvPr id="1925" name="Google Shape;1925;p149"/>
          <p:cNvPicPr preferRelativeResize="0"/>
          <p:nvPr/>
        </p:nvPicPr>
        <p:blipFill>
          <a:blip r:embed="rId23">
            <a:alphaModFix/>
          </a:blip>
          <a:stretch>
            <a:fillRect/>
          </a:stretch>
        </p:blipFill>
        <p:spPr>
          <a:xfrm>
            <a:off x="3488319" y="3385845"/>
            <a:ext cx="1105400" cy="247216"/>
          </a:xfrm>
          <a:prstGeom prst="rect">
            <a:avLst/>
          </a:prstGeom>
          <a:noFill/>
          <a:ln>
            <a:noFill/>
          </a:ln>
        </p:spPr>
      </p:pic>
      <p:pic>
        <p:nvPicPr>
          <p:cNvPr id="1926" name="Google Shape;1926;p149"/>
          <p:cNvPicPr preferRelativeResize="0"/>
          <p:nvPr/>
        </p:nvPicPr>
        <p:blipFill>
          <a:blip r:embed="rId24">
            <a:alphaModFix/>
          </a:blip>
          <a:stretch>
            <a:fillRect/>
          </a:stretch>
        </p:blipFill>
        <p:spPr>
          <a:xfrm>
            <a:off x="4433088" y="2852188"/>
            <a:ext cx="1105398" cy="150051"/>
          </a:xfrm>
          <a:prstGeom prst="rect">
            <a:avLst/>
          </a:prstGeom>
          <a:noFill/>
          <a:ln>
            <a:noFill/>
          </a:ln>
        </p:spPr>
      </p:pic>
      <p:pic>
        <p:nvPicPr>
          <p:cNvPr id="1927" name="Google Shape;1927;p149"/>
          <p:cNvPicPr preferRelativeResize="0"/>
          <p:nvPr/>
        </p:nvPicPr>
        <p:blipFill>
          <a:blip r:embed="rId25">
            <a:alphaModFix/>
          </a:blip>
          <a:stretch>
            <a:fillRect/>
          </a:stretch>
        </p:blipFill>
        <p:spPr>
          <a:xfrm>
            <a:off x="8143975" y="2784408"/>
            <a:ext cx="669550" cy="285610"/>
          </a:xfrm>
          <a:prstGeom prst="rect">
            <a:avLst/>
          </a:prstGeom>
          <a:noFill/>
          <a:ln>
            <a:noFill/>
          </a:ln>
        </p:spPr>
      </p:pic>
      <p:pic>
        <p:nvPicPr>
          <p:cNvPr id="1928" name="Google Shape;1928;p149"/>
          <p:cNvPicPr preferRelativeResize="0"/>
          <p:nvPr/>
        </p:nvPicPr>
        <p:blipFill>
          <a:blip r:embed="rId26">
            <a:alphaModFix/>
          </a:blip>
          <a:stretch>
            <a:fillRect/>
          </a:stretch>
        </p:blipFill>
        <p:spPr>
          <a:xfrm>
            <a:off x="6203826" y="2134750"/>
            <a:ext cx="1105401" cy="331251"/>
          </a:xfrm>
          <a:prstGeom prst="rect">
            <a:avLst/>
          </a:prstGeom>
          <a:noFill/>
          <a:ln>
            <a:noFill/>
          </a:ln>
        </p:spPr>
      </p:pic>
      <p:pic>
        <p:nvPicPr>
          <p:cNvPr id="1929" name="Google Shape;1929;p149"/>
          <p:cNvPicPr preferRelativeResize="0"/>
          <p:nvPr/>
        </p:nvPicPr>
        <p:blipFill>
          <a:blip r:embed="rId27">
            <a:alphaModFix/>
          </a:blip>
          <a:stretch>
            <a:fillRect/>
          </a:stretch>
        </p:blipFill>
        <p:spPr>
          <a:xfrm>
            <a:off x="2586925" y="3415293"/>
            <a:ext cx="669548" cy="188320"/>
          </a:xfrm>
          <a:prstGeom prst="rect">
            <a:avLst/>
          </a:prstGeom>
          <a:noFill/>
          <a:ln>
            <a:noFill/>
          </a:ln>
        </p:spPr>
      </p:pic>
      <p:pic>
        <p:nvPicPr>
          <p:cNvPr id="1930" name="Google Shape;1930;p149"/>
          <p:cNvPicPr preferRelativeResize="0"/>
          <p:nvPr/>
        </p:nvPicPr>
        <p:blipFill>
          <a:blip r:embed="rId28">
            <a:alphaModFix/>
          </a:blip>
          <a:stretch>
            <a:fillRect/>
          </a:stretch>
        </p:blipFill>
        <p:spPr>
          <a:xfrm>
            <a:off x="5080608" y="2206950"/>
            <a:ext cx="868184" cy="186850"/>
          </a:xfrm>
          <a:prstGeom prst="rect">
            <a:avLst/>
          </a:prstGeom>
          <a:noFill/>
          <a:ln>
            <a:noFill/>
          </a:ln>
        </p:spPr>
      </p:pic>
      <p:pic>
        <p:nvPicPr>
          <p:cNvPr id="1931" name="Google Shape;1931;p149"/>
          <p:cNvPicPr preferRelativeResize="0"/>
          <p:nvPr/>
        </p:nvPicPr>
        <p:blipFill>
          <a:blip r:embed="rId29">
            <a:alphaModFix/>
          </a:blip>
          <a:stretch>
            <a:fillRect/>
          </a:stretch>
        </p:blipFill>
        <p:spPr>
          <a:xfrm>
            <a:off x="4825565" y="3404582"/>
            <a:ext cx="1023724" cy="209743"/>
          </a:xfrm>
          <a:prstGeom prst="rect">
            <a:avLst/>
          </a:prstGeom>
          <a:noFill/>
          <a:ln>
            <a:noFill/>
          </a:ln>
        </p:spPr>
      </p:pic>
      <p:pic>
        <p:nvPicPr>
          <p:cNvPr id="1932" name="Google Shape;1932;p149"/>
          <p:cNvPicPr preferRelativeResize="0"/>
          <p:nvPr/>
        </p:nvPicPr>
        <p:blipFill rotWithShape="1">
          <a:blip r:embed="rId30">
            <a:alphaModFix/>
          </a:blip>
          <a:srcRect b="22631" l="23674" r="23727" t="26830"/>
          <a:stretch/>
        </p:blipFill>
        <p:spPr>
          <a:xfrm>
            <a:off x="3669925" y="2781563"/>
            <a:ext cx="485000" cy="291300"/>
          </a:xfrm>
          <a:prstGeom prst="rect">
            <a:avLst/>
          </a:prstGeom>
          <a:noFill/>
          <a:ln>
            <a:noFill/>
          </a:ln>
        </p:spPr>
      </p:pic>
      <p:pic>
        <p:nvPicPr>
          <p:cNvPr id="1933" name="Google Shape;1933;p149"/>
          <p:cNvPicPr preferRelativeResize="0"/>
          <p:nvPr/>
        </p:nvPicPr>
        <p:blipFill>
          <a:blip r:embed="rId31">
            <a:alphaModFix/>
          </a:blip>
          <a:stretch>
            <a:fillRect/>
          </a:stretch>
        </p:blipFill>
        <p:spPr>
          <a:xfrm>
            <a:off x="8143950" y="4590880"/>
            <a:ext cx="669550" cy="86742"/>
          </a:xfrm>
          <a:prstGeom prst="rect">
            <a:avLst/>
          </a:prstGeom>
          <a:noFill/>
          <a:ln>
            <a:noFill/>
          </a:ln>
        </p:spPr>
      </p:pic>
      <p:pic>
        <p:nvPicPr>
          <p:cNvPr id="1934" name="Google Shape;1934;p149"/>
          <p:cNvPicPr preferRelativeResize="0"/>
          <p:nvPr/>
        </p:nvPicPr>
        <p:blipFill>
          <a:blip r:embed="rId32">
            <a:alphaModFix/>
          </a:blip>
          <a:stretch>
            <a:fillRect/>
          </a:stretch>
        </p:blipFill>
        <p:spPr>
          <a:xfrm>
            <a:off x="2844925" y="4556774"/>
            <a:ext cx="722100" cy="154954"/>
          </a:xfrm>
          <a:prstGeom prst="rect">
            <a:avLst/>
          </a:prstGeom>
          <a:noFill/>
          <a:ln>
            <a:noFill/>
          </a:ln>
        </p:spPr>
      </p:pic>
      <p:pic>
        <p:nvPicPr>
          <p:cNvPr id="1935" name="Google Shape;1935;p149"/>
          <p:cNvPicPr preferRelativeResize="0"/>
          <p:nvPr/>
        </p:nvPicPr>
        <p:blipFill>
          <a:blip r:embed="rId33">
            <a:alphaModFix/>
          </a:blip>
          <a:stretch>
            <a:fillRect/>
          </a:stretch>
        </p:blipFill>
        <p:spPr>
          <a:xfrm>
            <a:off x="7334074" y="1500829"/>
            <a:ext cx="533400" cy="347443"/>
          </a:xfrm>
          <a:prstGeom prst="rect">
            <a:avLst/>
          </a:prstGeom>
          <a:noFill/>
          <a:ln>
            <a:noFill/>
          </a:ln>
        </p:spPr>
      </p:pic>
      <p:pic>
        <p:nvPicPr>
          <p:cNvPr id="1936" name="Google Shape;1936;p149"/>
          <p:cNvPicPr preferRelativeResize="0"/>
          <p:nvPr/>
        </p:nvPicPr>
        <p:blipFill>
          <a:blip r:embed="rId34">
            <a:alphaModFix/>
          </a:blip>
          <a:stretch>
            <a:fillRect/>
          </a:stretch>
        </p:blipFill>
        <p:spPr>
          <a:xfrm>
            <a:off x="8330506" y="2090088"/>
            <a:ext cx="484992" cy="420575"/>
          </a:xfrm>
          <a:prstGeom prst="rect">
            <a:avLst/>
          </a:prstGeom>
          <a:noFill/>
          <a:ln>
            <a:noFill/>
          </a:ln>
        </p:spPr>
      </p:pic>
      <p:pic>
        <p:nvPicPr>
          <p:cNvPr id="1937" name="Google Shape;1937;p149"/>
          <p:cNvPicPr preferRelativeResize="0"/>
          <p:nvPr/>
        </p:nvPicPr>
        <p:blipFill>
          <a:blip r:embed="rId35">
            <a:alphaModFix/>
          </a:blip>
          <a:stretch>
            <a:fillRect/>
          </a:stretch>
        </p:blipFill>
        <p:spPr>
          <a:xfrm>
            <a:off x="5333483" y="4445235"/>
            <a:ext cx="396875" cy="378032"/>
          </a:xfrm>
          <a:prstGeom prst="rect">
            <a:avLst/>
          </a:prstGeom>
          <a:noFill/>
          <a:ln>
            <a:noFill/>
          </a:ln>
        </p:spPr>
      </p:pic>
      <p:pic>
        <p:nvPicPr>
          <p:cNvPr id="1938" name="Google Shape;1938;p149"/>
          <p:cNvPicPr preferRelativeResize="0"/>
          <p:nvPr/>
        </p:nvPicPr>
        <p:blipFill>
          <a:blip r:embed="rId36">
            <a:alphaModFix/>
          </a:blip>
          <a:stretch>
            <a:fillRect/>
          </a:stretch>
        </p:blipFill>
        <p:spPr>
          <a:xfrm>
            <a:off x="4059525" y="3869713"/>
            <a:ext cx="948700" cy="331687"/>
          </a:xfrm>
          <a:prstGeom prst="rect">
            <a:avLst/>
          </a:prstGeom>
          <a:noFill/>
          <a:ln>
            <a:noFill/>
          </a:ln>
        </p:spPr>
      </p:pic>
      <p:pic>
        <p:nvPicPr>
          <p:cNvPr id="1939" name="Google Shape;1939;p149"/>
          <p:cNvPicPr preferRelativeResize="0"/>
          <p:nvPr/>
        </p:nvPicPr>
        <p:blipFill>
          <a:blip r:embed="rId37">
            <a:alphaModFix/>
          </a:blip>
          <a:stretch>
            <a:fillRect/>
          </a:stretch>
        </p:blipFill>
        <p:spPr>
          <a:xfrm>
            <a:off x="4657481" y="4439926"/>
            <a:ext cx="345900" cy="388650"/>
          </a:xfrm>
          <a:prstGeom prst="rect">
            <a:avLst/>
          </a:prstGeom>
          <a:noFill/>
          <a:ln>
            <a:noFill/>
          </a:ln>
        </p:spPr>
      </p:pic>
      <p:pic>
        <p:nvPicPr>
          <p:cNvPr id="1940" name="Google Shape;1940;p149"/>
          <p:cNvPicPr preferRelativeResize="0"/>
          <p:nvPr/>
        </p:nvPicPr>
        <p:blipFill>
          <a:blip r:embed="rId38">
            <a:alphaModFix/>
          </a:blip>
          <a:stretch>
            <a:fillRect/>
          </a:stretch>
        </p:blipFill>
        <p:spPr>
          <a:xfrm>
            <a:off x="5588672" y="1371575"/>
            <a:ext cx="605952" cy="605952"/>
          </a:xfrm>
          <a:prstGeom prst="rect">
            <a:avLst/>
          </a:prstGeom>
          <a:noFill/>
          <a:ln>
            <a:noFill/>
          </a:ln>
        </p:spPr>
      </p:pic>
      <p:pic>
        <p:nvPicPr>
          <p:cNvPr id="1941" name="Google Shape;1941;p149"/>
          <p:cNvPicPr preferRelativeResize="0"/>
          <p:nvPr/>
        </p:nvPicPr>
        <p:blipFill>
          <a:blip r:embed="rId39">
            <a:alphaModFix/>
          </a:blip>
          <a:stretch>
            <a:fillRect/>
          </a:stretch>
        </p:blipFill>
        <p:spPr>
          <a:xfrm>
            <a:off x="7316250" y="3383612"/>
            <a:ext cx="430252" cy="215114"/>
          </a:xfrm>
          <a:prstGeom prst="rect">
            <a:avLst/>
          </a:prstGeom>
          <a:noFill/>
          <a:ln>
            <a:noFill/>
          </a:ln>
        </p:spPr>
      </p:pic>
      <p:pic>
        <p:nvPicPr>
          <p:cNvPr id="1942" name="Google Shape;1942;p149"/>
          <p:cNvPicPr preferRelativeResize="0"/>
          <p:nvPr/>
        </p:nvPicPr>
        <p:blipFill>
          <a:blip r:embed="rId40">
            <a:alphaModFix/>
          </a:blip>
          <a:stretch>
            <a:fillRect/>
          </a:stretch>
        </p:blipFill>
        <p:spPr>
          <a:xfrm>
            <a:off x="7468936" y="2737620"/>
            <a:ext cx="396875" cy="379187"/>
          </a:xfrm>
          <a:prstGeom prst="rect">
            <a:avLst/>
          </a:prstGeom>
          <a:noFill/>
          <a:ln>
            <a:noFill/>
          </a:ln>
        </p:spPr>
      </p:pic>
      <p:pic>
        <p:nvPicPr>
          <p:cNvPr id="1943" name="Google Shape;1943;p149"/>
          <p:cNvPicPr preferRelativeResize="0"/>
          <p:nvPr/>
        </p:nvPicPr>
        <p:blipFill>
          <a:blip r:embed="rId41">
            <a:alphaModFix/>
          </a:blip>
          <a:stretch>
            <a:fillRect/>
          </a:stretch>
        </p:blipFill>
        <p:spPr>
          <a:xfrm>
            <a:off x="6159078" y="3382475"/>
            <a:ext cx="847395" cy="180075"/>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ckeytröja 1">
  <p:cSld name="TITLE_AND_TWO_COLUMNS_1">
    <p:spTree>
      <p:nvGrpSpPr>
        <p:cNvPr id="1944" name="Shape 1944"/>
        <p:cNvGrpSpPr/>
        <p:nvPr/>
      </p:nvGrpSpPr>
      <p:grpSpPr>
        <a:xfrm>
          <a:off x="0" y="0"/>
          <a:ext cx="0" cy="0"/>
          <a:chOff x="0" y="0"/>
          <a:chExt cx="0" cy="0"/>
        </a:xfrm>
      </p:grpSpPr>
      <p:sp>
        <p:nvSpPr>
          <p:cNvPr id="1945" name="Google Shape;1945;p150"/>
          <p:cNvSpPr txBox="1"/>
          <p:nvPr/>
        </p:nvSpPr>
        <p:spPr>
          <a:xfrm>
            <a:off x="8320058" y="4462750"/>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sv" sz="1000">
                <a:solidFill>
                  <a:srgbClr val="595959"/>
                </a:solidFill>
              </a:rPr>
              <a:t>‹#›</a:t>
            </a:fld>
            <a:endParaRPr sz="1000">
              <a:solidFill>
                <a:srgbClr val="595959"/>
              </a:solidFill>
            </a:endParaRPr>
          </a:p>
        </p:txBody>
      </p:sp>
      <p:pic>
        <p:nvPicPr>
          <p:cNvPr descr="EM_logo_300x300.png" id="1946" name="Google Shape;1946;p150"/>
          <p:cNvPicPr preferRelativeResize="0"/>
          <p:nvPr/>
        </p:nvPicPr>
        <p:blipFill>
          <a:blip r:embed="rId2">
            <a:alphaModFix/>
          </a:blip>
          <a:stretch>
            <a:fillRect/>
          </a:stretch>
        </p:blipFill>
        <p:spPr>
          <a:xfrm>
            <a:off x="8471883" y="4461113"/>
            <a:ext cx="396875" cy="396875"/>
          </a:xfrm>
          <a:prstGeom prst="rect">
            <a:avLst/>
          </a:prstGeom>
          <a:noFill/>
          <a:ln>
            <a:noFill/>
          </a:ln>
        </p:spPr>
      </p:pic>
      <p:sp>
        <p:nvSpPr>
          <p:cNvPr id="1947" name="Google Shape;1947;p150"/>
          <p:cNvSpPr/>
          <p:nvPr/>
        </p:nvSpPr>
        <p:spPr>
          <a:xfrm>
            <a:off x="7077613" y="73993"/>
            <a:ext cx="2066400" cy="50025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48" name="Google Shape;1948;p150"/>
          <p:cNvSpPr/>
          <p:nvPr/>
        </p:nvSpPr>
        <p:spPr>
          <a:xfrm>
            <a:off x="8335358" y="4387525"/>
            <a:ext cx="533400" cy="4752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49" name="Google Shape;1949;p150"/>
          <p:cNvSpPr txBox="1"/>
          <p:nvPr/>
        </p:nvSpPr>
        <p:spPr>
          <a:xfrm>
            <a:off x="6097066" y="489331"/>
            <a:ext cx="3083100" cy="1037400"/>
          </a:xfrm>
          <a:prstGeom prst="rect">
            <a:avLst/>
          </a:prstGeom>
          <a:noFill/>
          <a:ln>
            <a:noFill/>
          </a:ln>
        </p:spPr>
        <p:txBody>
          <a:bodyPr anchorCtr="0" anchor="t" bIns="75650" lIns="75650" spcFirstLastPara="1" rIns="75650" wrap="square" tIns="75650">
            <a:noAutofit/>
          </a:bodyPr>
          <a:lstStyle/>
          <a:p>
            <a:pPr indent="0" lvl="0" marL="25400" marR="393700" rtl="0" algn="r">
              <a:lnSpc>
                <a:spcPct val="115000"/>
              </a:lnSpc>
              <a:spcBef>
                <a:spcPts val="700"/>
              </a:spcBef>
              <a:spcAft>
                <a:spcPts val="1500"/>
              </a:spcAft>
              <a:buNone/>
            </a:pPr>
            <a:r>
              <a:rPr b="1" lang="sv" sz="1500">
                <a:solidFill>
                  <a:srgbClr val="78909C"/>
                </a:solidFill>
                <a:latin typeface="Lato"/>
                <a:ea typeface="Lato"/>
                <a:cs typeface="Lato"/>
                <a:sym typeface="Lato"/>
              </a:rPr>
              <a:t>ETT URVAL AV VÅRA UPPDRAGSGIVARE INOM OFFENTLIG SEKTOR:</a:t>
            </a:r>
            <a:endParaRPr b="1" sz="1500">
              <a:solidFill>
                <a:srgbClr val="78909C"/>
              </a:solidFill>
              <a:latin typeface="Lato"/>
              <a:ea typeface="Lato"/>
              <a:cs typeface="Lato"/>
              <a:sym typeface="Lato"/>
            </a:endParaRPr>
          </a:p>
        </p:txBody>
      </p:sp>
      <p:pic>
        <p:nvPicPr>
          <p:cNvPr descr="http://sl.se/Resources/img/sl_logo_fb.png" id="1950" name="Google Shape;1950;p150"/>
          <p:cNvPicPr preferRelativeResize="0"/>
          <p:nvPr/>
        </p:nvPicPr>
        <p:blipFill rotWithShape="1">
          <a:blip r:embed="rId3">
            <a:alphaModFix/>
          </a:blip>
          <a:srcRect b="0" l="0" r="0" t="0"/>
          <a:stretch/>
        </p:blipFill>
        <p:spPr>
          <a:xfrm>
            <a:off x="4271699" y="2395352"/>
            <a:ext cx="345900" cy="345900"/>
          </a:xfrm>
          <a:prstGeom prst="rect">
            <a:avLst/>
          </a:prstGeom>
          <a:noFill/>
          <a:ln>
            <a:noFill/>
          </a:ln>
        </p:spPr>
      </p:pic>
      <p:pic>
        <p:nvPicPr>
          <p:cNvPr descr="http://julbordsguiden.se/images/Julbord_2015/Loggor/Vasamuseet_logotyp.png" id="1951" name="Google Shape;1951;p150"/>
          <p:cNvPicPr preferRelativeResize="0"/>
          <p:nvPr/>
        </p:nvPicPr>
        <p:blipFill rotWithShape="1">
          <a:blip r:embed="rId4">
            <a:alphaModFix/>
          </a:blip>
          <a:srcRect b="0" l="0" r="0" t="0"/>
          <a:stretch/>
        </p:blipFill>
        <p:spPr>
          <a:xfrm>
            <a:off x="8134751" y="1701901"/>
            <a:ext cx="705600" cy="363600"/>
          </a:xfrm>
          <a:prstGeom prst="rect">
            <a:avLst/>
          </a:prstGeom>
          <a:noFill/>
          <a:ln>
            <a:noFill/>
          </a:ln>
        </p:spPr>
      </p:pic>
      <p:pic>
        <p:nvPicPr>
          <p:cNvPr descr="http://vamun.org/wp-content/uploads/2016/05/un-women-logo.jpg" id="1952" name="Google Shape;1952;p150"/>
          <p:cNvPicPr preferRelativeResize="0"/>
          <p:nvPr/>
        </p:nvPicPr>
        <p:blipFill rotWithShape="1">
          <a:blip r:embed="rId5">
            <a:alphaModFix/>
          </a:blip>
          <a:srcRect b="0" l="0" r="0" t="0"/>
          <a:stretch/>
        </p:blipFill>
        <p:spPr>
          <a:xfrm>
            <a:off x="8194958" y="3141807"/>
            <a:ext cx="673800" cy="315000"/>
          </a:xfrm>
          <a:prstGeom prst="rect">
            <a:avLst/>
          </a:prstGeom>
          <a:noFill/>
          <a:ln>
            <a:noFill/>
          </a:ln>
        </p:spPr>
      </p:pic>
      <p:pic>
        <p:nvPicPr>
          <p:cNvPr descr="Bildresultat för Trafikverket logo" id="1953" name="Google Shape;1953;p150"/>
          <p:cNvPicPr preferRelativeResize="0"/>
          <p:nvPr/>
        </p:nvPicPr>
        <p:blipFill rotWithShape="1">
          <a:blip r:embed="rId6">
            <a:alphaModFix/>
          </a:blip>
          <a:srcRect b="30240" l="0" r="0" t="23731"/>
          <a:stretch/>
        </p:blipFill>
        <p:spPr>
          <a:xfrm>
            <a:off x="6062712" y="3847140"/>
            <a:ext cx="1105414" cy="194464"/>
          </a:xfrm>
          <a:prstGeom prst="rect">
            <a:avLst/>
          </a:prstGeom>
          <a:noFill/>
          <a:ln>
            <a:noFill/>
          </a:ln>
        </p:spPr>
      </p:pic>
      <p:pic>
        <p:nvPicPr>
          <p:cNvPr id="1954" name="Google Shape;1954;p150"/>
          <p:cNvPicPr preferRelativeResize="0"/>
          <p:nvPr/>
        </p:nvPicPr>
        <p:blipFill>
          <a:blip r:embed="rId7">
            <a:alphaModFix/>
          </a:blip>
          <a:stretch>
            <a:fillRect/>
          </a:stretch>
        </p:blipFill>
        <p:spPr>
          <a:xfrm>
            <a:off x="8147277" y="3861866"/>
            <a:ext cx="701185" cy="165013"/>
          </a:xfrm>
          <a:prstGeom prst="rect">
            <a:avLst/>
          </a:prstGeom>
          <a:noFill/>
          <a:ln>
            <a:noFill/>
          </a:ln>
        </p:spPr>
      </p:pic>
      <p:pic>
        <p:nvPicPr>
          <p:cNvPr descr="Bildresultat för sj logo" id="1955" name="Google Shape;1955;p150"/>
          <p:cNvPicPr preferRelativeResize="0"/>
          <p:nvPr/>
        </p:nvPicPr>
        <p:blipFill>
          <a:blip r:embed="rId8">
            <a:alphaModFix amt="95000"/>
          </a:blip>
          <a:stretch>
            <a:fillRect/>
          </a:stretch>
        </p:blipFill>
        <p:spPr>
          <a:xfrm>
            <a:off x="7442576" y="3729213"/>
            <a:ext cx="430250" cy="430319"/>
          </a:xfrm>
          <a:prstGeom prst="rect">
            <a:avLst/>
          </a:prstGeom>
          <a:noFill/>
          <a:ln>
            <a:noFill/>
          </a:ln>
        </p:spPr>
      </p:pic>
      <p:pic>
        <p:nvPicPr>
          <p:cNvPr id="1956" name="Google Shape;1956;p150"/>
          <p:cNvPicPr preferRelativeResize="0"/>
          <p:nvPr/>
        </p:nvPicPr>
        <p:blipFill>
          <a:blip r:embed="rId9">
            <a:alphaModFix/>
          </a:blip>
          <a:stretch>
            <a:fillRect/>
          </a:stretch>
        </p:blipFill>
        <p:spPr>
          <a:xfrm>
            <a:off x="7212734" y="4398199"/>
            <a:ext cx="774975" cy="411569"/>
          </a:xfrm>
          <a:prstGeom prst="rect">
            <a:avLst/>
          </a:prstGeom>
          <a:noFill/>
          <a:ln>
            <a:noFill/>
          </a:ln>
        </p:spPr>
      </p:pic>
      <p:pic>
        <p:nvPicPr>
          <p:cNvPr descr="Bildresultat för ekonomistyrningsverket logo" id="1957" name="Google Shape;1957;p150"/>
          <p:cNvPicPr preferRelativeResize="0"/>
          <p:nvPr/>
        </p:nvPicPr>
        <p:blipFill>
          <a:blip r:embed="rId10">
            <a:alphaModFix/>
          </a:blip>
          <a:stretch>
            <a:fillRect/>
          </a:stretch>
        </p:blipFill>
        <p:spPr>
          <a:xfrm>
            <a:off x="4490030" y="3149892"/>
            <a:ext cx="669563" cy="298831"/>
          </a:xfrm>
          <a:prstGeom prst="rect">
            <a:avLst/>
          </a:prstGeom>
          <a:noFill/>
          <a:ln>
            <a:noFill/>
          </a:ln>
        </p:spPr>
      </p:pic>
      <p:pic>
        <p:nvPicPr>
          <p:cNvPr descr="Bildresultat för nacka kommun logo" id="1958" name="Google Shape;1958;p150"/>
          <p:cNvPicPr preferRelativeResize="0"/>
          <p:nvPr/>
        </p:nvPicPr>
        <p:blipFill>
          <a:blip r:embed="rId11">
            <a:alphaModFix/>
          </a:blip>
          <a:stretch>
            <a:fillRect/>
          </a:stretch>
        </p:blipFill>
        <p:spPr>
          <a:xfrm>
            <a:off x="6075748" y="1859228"/>
            <a:ext cx="622550" cy="196845"/>
          </a:xfrm>
          <a:prstGeom prst="rect">
            <a:avLst/>
          </a:prstGeom>
          <a:noFill/>
          <a:ln>
            <a:noFill/>
          </a:ln>
        </p:spPr>
      </p:pic>
      <p:pic>
        <p:nvPicPr>
          <p:cNvPr id="1959" name="Google Shape;1959;p150"/>
          <p:cNvPicPr preferRelativeResize="0"/>
          <p:nvPr/>
        </p:nvPicPr>
        <p:blipFill rotWithShape="1">
          <a:blip r:embed="rId12">
            <a:alphaModFix/>
          </a:blip>
          <a:srcRect b="12774" l="31956" r="31065" t="13255"/>
          <a:stretch/>
        </p:blipFill>
        <p:spPr>
          <a:xfrm>
            <a:off x="1983750" y="4401954"/>
            <a:ext cx="420525" cy="428128"/>
          </a:xfrm>
          <a:prstGeom prst="rect">
            <a:avLst/>
          </a:prstGeom>
          <a:noFill/>
          <a:ln>
            <a:noFill/>
          </a:ln>
        </p:spPr>
      </p:pic>
      <p:pic>
        <p:nvPicPr>
          <p:cNvPr id="1960" name="Google Shape;1960;p150"/>
          <p:cNvPicPr preferRelativeResize="0"/>
          <p:nvPr/>
        </p:nvPicPr>
        <p:blipFill>
          <a:blip r:embed="rId13">
            <a:alphaModFix/>
          </a:blip>
          <a:stretch>
            <a:fillRect/>
          </a:stretch>
        </p:blipFill>
        <p:spPr>
          <a:xfrm>
            <a:off x="3243967" y="3820644"/>
            <a:ext cx="1045408" cy="321625"/>
          </a:xfrm>
          <a:prstGeom prst="rect">
            <a:avLst/>
          </a:prstGeom>
          <a:noFill/>
          <a:ln>
            <a:noFill/>
          </a:ln>
        </p:spPr>
      </p:pic>
      <p:pic>
        <p:nvPicPr>
          <p:cNvPr descr="Hyresgästföreningen ny medlem i Sveriges Konsumenter - Sveriges Konsumenter  - Sveriges Konsumenter" id="1961" name="Google Shape;1961;p150"/>
          <p:cNvPicPr preferRelativeResize="0"/>
          <p:nvPr/>
        </p:nvPicPr>
        <p:blipFill>
          <a:blip r:embed="rId14">
            <a:alphaModFix/>
          </a:blip>
          <a:stretch>
            <a:fillRect/>
          </a:stretch>
        </p:blipFill>
        <p:spPr>
          <a:xfrm>
            <a:off x="3980775" y="1064524"/>
            <a:ext cx="420525" cy="396854"/>
          </a:xfrm>
          <a:prstGeom prst="rect">
            <a:avLst/>
          </a:prstGeom>
          <a:noFill/>
          <a:ln>
            <a:noFill/>
          </a:ln>
        </p:spPr>
      </p:pic>
      <p:sp>
        <p:nvSpPr>
          <p:cNvPr id="1962" name="Google Shape;1962;p150"/>
          <p:cNvSpPr/>
          <p:nvPr/>
        </p:nvSpPr>
        <p:spPr>
          <a:xfrm rot="5400000">
            <a:off x="1397300" y="-1035775"/>
            <a:ext cx="4625700" cy="7082700"/>
          </a:xfrm>
          <a:prstGeom prst="rtTriangle">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Erik Widmark\Dropbox\Företaget\Marknad\Grafisk_profil\Logga\EM_logo_Negativ.png" id="1963" name="Google Shape;1963;p150"/>
          <p:cNvPicPr preferRelativeResize="0"/>
          <p:nvPr/>
        </p:nvPicPr>
        <p:blipFill rotWithShape="1">
          <a:blip r:embed="rId15">
            <a:alphaModFix/>
          </a:blip>
          <a:srcRect b="0" l="0" r="0" t="0"/>
          <a:stretch/>
        </p:blipFill>
        <p:spPr>
          <a:xfrm>
            <a:off x="659787" y="614250"/>
            <a:ext cx="1913100" cy="1881300"/>
          </a:xfrm>
          <a:prstGeom prst="rect">
            <a:avLst/>
          </a:prstGeom>
          <a:noFill/>
          <a:ln>
            <a:noFill/>
          </a:ln>
        </p:spPr>
      </p:pic>
      <p:pic>
        <p:nvPicPr>
          <p:cNvPr id="1964" name="Google Shape;1964;p150"/>
          <p:cNvPicPr preferRelativeResize="0"/>
          <p:nvPr/>
        </p:nvPicPr>
        <p:blipFill>
          <a:blip r:embed="rId16">
            <a:alphaModFix/>
          </a:blip>
          <a:stretch>
            <a:fillRect/>
          </a:stretch>
        </p:blipFill>
        <p:spPr>
          <a:xfrm>
            <a:off x="3930775" y="4468239"/>
            <a:ext cx="1214013" cy="271489"/>
          </a:xfrm>
          <a:prstGeom prst="rect">
            <a:avLst/>
          </a:prstGeom>
          <a:noFill/>
          <a:ln>
            <a:noFill/>
          </a:ln>
        </p:spPr>
      </p:pic>
      <p:pic>
        <p:nvPicPr>
          <p:cNvPr id="1965" name="Google Shape;1965;p150"/>
          <p:cNvPicPr preferRelativeResize="0"/>
          <p:nvPr/>
        </p:nvPicPr>
        <p:blipFill>
          <a:blip r:embed="rId17">
            <a:alphaModFix/>
          </a:blip>
          <a:stretch>
            <a:fillRect/>
          </a:stretch>
        </p:blipFill>
        <p:spPr>
          <a:xfrm>
            <a:off x="7259720" y="2425495"/>
            <a:ext cx="669574" cy="285615"/>
          </a:xfrm>
          <a:prstGeom prst="rect">
            <a:avLst/>
          </a:prstGeom>
          <a:noFill/>
          <a:ln>
            <a:noFill/>
          </a:ln>
        </p:spPr>
      </p:pic>
      <p:pic>
        <p:nvPicPr>
          <p:cNvPr id="1966" name="Google Shape;1966;p150"/>
          <p:cNvPicPr preferRelativeResize="0"/>
          <p:nvPr/>
        </p:nvPicPr>
        <p:blipFill>
          <a:blip r:embed="rId18">
            <a:alphaModFix/>
          </a:blip>
          <a:stretch>
            <a:fillRect/>
          </a:stretch>
        </p:blipFill>
        <p:spPr>
          <a:xfrm>
            <a:off x="5450704" y="4495005"/>
            <a:ext cx="774973" cy="217957"/>
          </a:xfrm>
          <a:prstGeom prst="rect">
            <a:avLst/>
          </a:prstGeom>
          <a:noFill/>
          <a:ln>
            <a:noFill/>
          </a:ln>
        </p:spPr>
      </p:pic>
      <p:pic>
        <p:nvPicPr>
          <p:cNvPr id="1967" name="Google Shape;1967;p150"/>
          <p:cNvPicPr preferRelativeResize="0"/>
          <p:nvPr/>
        </p:nvPicPr>
        <p:blipFill>
          <a:blip r:embed="rId19">
            <a:alphaModFix/>
          </a:blip>
          <a:stretch>
            <a:fillRect/>
          </a:stretch>
        </p:blipFill>
        <p:spPr>
          <a:xfrm>
            <a:off x="6972525" y="1868650"/>
            <a:ext cx="914687" cy="196850"/>
          </a:xfrm>
          <a:prstGeom prst="rect">
            <a:avLst/>
          </a:prstGeom>
          <a:noFill/>
          <a:ln>
            <a:noFill/>
          </a:ln>
        </p:spPr>
      </p:pic>
      <p:pic>
        <p:nvPicPr>
          <p:cNvPr id="1968" name="Google Shape;1968;p150"/>
          <p:cNvPicPr preferRelativeResize="0"/>
          <p:nvPr/>
        </p:nvPicPr>
        <p:blipFill>
          <a:blip r:embed="rId20">
            <a:alphaModFix/>
          </a:blip>
          <a:stretch>
            <a:fillRect/>
          </a:stretch>
        </p:blipFill>
        <p:spPr>
          <a:xfrm>
            <a:off x="4949531" y="2455877"/>
            <a:ext cx="1097626" cy="224850"/>
          </a:xfrm>
          <a:prstGeom prst="rect">
            <a:avLst/>
          </a:prstGeom>
          <a:noFill/>
          <a:ln>
            <a:noFill/>
          </a:ln>
        </p:spPr>
      </p:pic>
      <p:pic>
        <p:nvPicPr>
          <p:cNvPr id="1969" name="Google Shape;1969;p150"/>
          <p:cNvPicPr preferRelativeResize="0"/>
          <p:nvPr/>
        </p:nvPicPr>
        <p:blipFill>
          <a:blip r:embed="rId21">
            <a:alphaModFix/>
          </a:blip>
          <a:stretch>
            <a:fillRect/>
          </a:stretch>
        </p:blipFill>
        <p:spPr>
          <a:xfrm>
            <a:off x="5361526" y="3629563"/>
            <a:ext cx="701174" cy="629628"/>
          </a:xfrm>
          <a:prstGeom prst="rect">
            <a:avLst/>
          </a:prstGeom>
          <a:noFill/>
          <a:ln>
            <a:noFill/>
          </a:ln>
        </p:spPr>
      </p:pic>
      <p:pic>
        <p:nvPicPr>
          <p:cNvPr id="1970" name="Google Shape;1970;p150"/>
          <p:cNvPicPr preferRelativeResize="0"/>
          <p:nvPr/>
        </p:nvPicPr>
        <p:blipFill>
          <a:blip r:embed="rId22">
            <a:alphaModFix/>
          </a:blip>
          <a:stretch>
            <a:fillRect/>
          </a:stretch>
        </p:blipFill>
        <p:spPr>
          <a:xfrm>
            <a:off x="6627176" y="3223612"/>
            <a:ext cx="705600" cy="151390"/>
          </a:xfrm>
          <a:prstGeom prst="rect">
            <a:avLst/>
          </a:prstGeom>
          <a:noFill/>
          <a:ln>
            <a:noFill/>
          </a:ln>
        </p:spPr>
      </p:pic>
      <p:pic>
        <p:nvPicPr>
          <p:cNvPr id="1971" name="Google Shape;1971;p150"/>
          <p:cNvPicPr preferRelativeResize="0"/>
          <p:nvPr/>
        </p:nvPicPr>
        <p:blipFill>
          <a:blip r:embed="rId23">
            <a:alphaModFix/>
          </a:blip>
          <a:stretch>
            <a:fillRect/>
          </a:stretch>
        </p:blipFill>
        <p:spPr>
          <a:xfrm>
            <a:off x="4545361" y="3769367"/>
            <a:ext cx="622550" cy="350012"/>
          </a:xfrm>
          <a:prstGeom prst="rect">
            <a:avLst/>
          </a:prstGeom>
          <a:noFill/>
          <a:ln>
            <a:noFill/>
          </a:ln>
        </p:spPr>
      </p:pic>
      <p:pic>
        <p:nvPicPr>
          <p:cNvPr id="1972" name="Google Shape;1972;p150"/>
          <p:cNvPicPr preferRelativeResize="0"/>
          <p:nvPr/>
        </p:nvPicPr>
        <p:blipFill>
          <a:blip r:embed="rId24">
            <a:alphaModFix/>
          </a:blip>
          <a:stretch>
            <a:fillRect/>
          </a:stretch>
        </p:blipFill>
        <p:spPr>
          <a:xfrm>
            <a:off x="6379089" y="2389594"/>
            <a:ext cx="548699" cy="357416"/>
          </a:xfrm>
          <a:prstGeom prst="rect">
            <a:avLst/>
          </a:prstGeom>
          <a:noFill/>
          <a:ln>
            <a:noFill/>
          </a:ln>
        </p:spPr>
      </p:pic>
      <p:pic>
        <p:nvPicPr>
          <p:cNvPr id="1973" name="Google Shape;1973;p150"/>
          <p:cNvPicPr preferRelativeResize="0"/>
          <p:nvPr/>
        </p:nvPicPr>
        <p:blipFill>
          <a:blip r:embed="rId25">
            <a:alphaModFix/>
          </a:blip>
          <a:stretch>
            <a:fillRect/>
          </a:stretch>
        </p:blipFill>
        <p:spPr>
          <a:xfrm>
            <a:off x="8261226" y="2361724"/>
            <a:ext cx="476448" cy="413157"/>
          </a:xfrm>
          <a:prstGeom prst="rect">
            <a:avLst/>
          </a:prstGeom>
          <a:noFill/>
          <a:ln>
            <a:noFill/>
          </a:ln>
        </p:spPr>
      </p:pic>
      <p:pic>
        <p:nvPicPr>
          <p:cNvPr id="1974" name="Google Shape;1974;p150"/>
          <p:cNvPicPr preferRelativeResize="0"/>
          <p:nvPr/>
        </p:nvPicPr>
        <p:blipFill>
          <a:blip r:embed="rId26">
            <a:alphaModFix/>
          </a:blip>
          <a:stretch>
            <a:fillRect/>
          </a:stretch>
        </p:blipFill>
        <p:spPr>
          <a:xfrm>
            <a:off x="6531594" y="4425271"/>
            <a:ext cx="375223" cy="357425"/>
          </a:xfrm>
          <a:prstGeom prst="rect">
            <a:avLst/>
          </a:prstGeom>
          <a:noFill/>
          <a:ln>
            <a:noFill/>
          </a:ln>
        </p:spPr>
      </p:pic>
      <p:pic>
        <p:nvPicPr>
          <p:cNvPr id="1975" name="Google Shape;1975;p150"/>
          <p:cNvPicPr preferRelativeResize="0"/>
          <p:nvPr/>
        </p:nvPicPr>
        <p:blipFill>
          <a:blip r:embed="rId27">
            <a:alphaModFix/>
          </a:blip>
          <a:stretch>
            <a:fillRect/>
          </a:stretch>
        </p:blipFill>
        <p:spPr>
          <a:xfrm>
            <a:off x="5392246" y="3124101"/>
            <a:ext cx="1002276" cy="350412"/>
          </a:xfrm>
          <a:prstGeom prst="rect">
            <a:avLst/>
          </a:prstGeom>
          <a:noFill/>
          <a:ln>
            <a:noFill/>
          </a:ln>
        </p:spPr>
      </p:pic>
      <p:pic>
        <p:nvPicPr>
          <p:cNvPr id="1976" name="Google Shape;1976;p150"/>
          <p:cNvPicPr preferRelativeResize="0"/>
          <p:nvPr/>
        </p:nvPicPr>
        <p:blipFill>
          <a:blip r:embed="rId28">
            <a:alphaModFix/>
          </a:blip>
          <a:stretch>
            <a:fillRect/>
          </a:stretch>
        </p:blipFill>
        <p:spPr>
          <a:xfrm>
            <a:off x="7565429" y="3076338"/>
            <a:ext cx="396875" cy="445938"/>
          </a:xfrm>
          <a:prstGeom prst="rect">
            <a:avLst/>
          </a:prstGeom>
          <a:noFill/>
          <a:ln>
            <a:noFill/>
          </a:ln>
        </p:spPr>
      </p:pic>
      <p:pic>
        <p:nvPicPr>
          <p:cNvPr id="1977" name="Google Shape;1977;p150"/>
          <p:cNvPicPr preferRelativeResize="0"/>
          <p:nvPr/>
        </p:nvPicPr>
        <p:blipFill>
          <a:blip r:embed="rId29">
            <a:alphaModFix/>
          </a:blip>
          <a:stretch>
            <a:fillRect/>
          </a:stretch>
        </p:blipFill>
        <p:spPr>
          <a:xfrm>
            <a:off x="2710183" y="4507088"/>
            <a:ext cx="914676" cy="193791"/>
          </a:xfrm>
          <a:prstGeom prst="rect">
            <a:avLst/>
          </a:prstGeom>
          <a:noFill/>
          <a:ln>
            <a:noFill/>
          </a:ln>
        </p:spPr>
      </p:pic>
      <p:pic>
        <p:nvPicPr>
          <p:cNvPr id="1978" name="Google Shape;1978;p150"/>
          <p:cNvPicPr preferRelativeResize="0"/>
          <p:nvPr/>
        </p:nvPicPr>
        <p:blipFill>
          <a:blip r:embed="rId30">
            <a:alphaModFix/>
          </a:blip>
          <a:stretch>
            <a:fillRect/>
          </a:stretch>
        </p:blipFill>
        <p:spPr>
          <a:xfrm>
            <a:off x="5195550" y="1654675"/>
            <a:ext cx="605952" cy="605952"/>
          </a:xfrm>
          <a:prstGeom prst="rect">
            <a:avLst/>
          </a:prstGeom>
          <a:noFill/>
          <a:ln>
            <a:noFill/>
          </a:ln>
        </p:spPr>
      </p:pic>
      <p:pic>
        <p:nvPicPr>
          <p:cNvPr id="1979" name="Google Shape;1979;p150"/>
          <p:cNvPicPr preferRelativeResize="0"/>
          <p:nvPr/>
        </p:nvPicPr>
        <p:blipFill>
          <a:blip r:embed="rId31">
            <a:alphaModFix/>
          </a:blip>
          <a:stretch>
            <a:fillRect/>
          </a:stretch>
        </p:blipFill>
        <p:spPr>
          <a:xfrm>
            <a:off x="3211976" y="3189200"/>
            <a:ext cx="1045400" cy="220214"/>
          </a:xfrm>
          <a:prstGeom prst="rect">
            <a:avLst/>
          </a:prstGeom>
          <a:noFill/>
          <a:ln>
            <a:noFill/>
          </a:ln>
        </p:spPr>
      </p:pic>
      <p:pic>
        <p:nvPicPr>
          <p:cNvPr id="1980" name="Google Shape;1980;p150"/>
          <p:cNvPicPr preferRelativeResize="0"/>
          <p:nvPr/>
        </p:nvPicPr>
        <p:blipFill>
          <a:blip r:embed="rId32">
            <a:alphaModFix/>
          </a:blip>
          <a:stretch>
            <a:fillRect/>
          </a:stretch>
        </p:blipFill>
        <p:spPr>
          <a:xfrm>
            <a:off x="2181875" y="3737049"/>
            <a:ext cx="806125" cy="414651"/>
          </a:xfrm>
          <a:prstGeom prst="rect">
            <a:avLst/>
          </a:prstGeom>
          <a:noFill/>
          <a:ln>
            <a:noFill/>
          </a:ln>
        </p:spPr>
      </p:pic>
      <p:pic>
        <p:nvPicPr>
          <p:cNvPr id="1981" name="Google Shape;1981;p150"/>
          <p:cNvPicPr preferRelativeResize="0"/>
          <p:nvPr/>
        </p:nvPicPr>
        <p:blipFill>
          <a:blip r:embed="rId33">
            <a:alphaModFix/>
          </a:blip>
          <a:stretch>
            <a:fillRect/>
          </a:stretch>
        </p:blipFill>
        <p:spPr>
          <a:xfrm>
            <a:off x="8293625" y="4336650"/>
            <a:ext cx="476448" cy="534666"/>
          </a:xfrm>
          <a:prstGeom prst="rect">
            <a:avLst/>
          </a:prstGeom>
          <a:noFill/>
          <a:ln>
            <a:noFill/>
          </a:ln>
        </p:spPr>
      </p:pic>
      <p:pic>
        <p:nvPicPr>
          <p:cNvPr id="1982" name="Google Shape;1982;p150"/>
          <p:cNvPicPr preferRelativeResize="0"/>
          <p:nvPr/>
        </p:nvPicPr>
        <p:blipFill>
          <a:blip r:embed="rId34">
            <a:alphaModFix/>
          </a:blip>
          <a:stretch>
            <a:fillRect/>
          </a:stretch>
        </p:blipFill>
        <p:spPr>
          <a:xfrm>
            <a:off x="968550" y="4438705"/>
            <a:ext cx="806124" cy="36360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1">
  <p:cSld name="CUSTOM_19">
    <p:spTree>
      <p:nvGrpSpPr>
        <p:cNvPr id="1983" name="Shape 1983"/>
        <p:cNvGrpSpPr/>
        <p:nvPr/>
      </p:nvGrpSpPr>
      <p:grpSpPr>
        <a:xfrm>
          <a:off x="0" y="0"/>
          <a:ext cx="0" cy="0"/>
          <a:chOff x="0" y="0"/>
          <a:chExt cx="0" cy="0"/>
        </a:xfrm>
      </p:grpSpPr>
      <p:sp>
        <p:nvSpPr>
          <p:cNvPr id="1984" name="Google Shape;1984;p151"/>
          <p:cNvSpPr txBox="1"/>
          <p:nvPr/>
        </p:nvSpPr>
        <p:spPr>
          <a:xfrm>
            <a:off x="8624858" y="48918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r>
              <a:t/>
            </a:r>
            <a:endParaRPr sz="1000">
              <a:solidFill>
                <a:srgbClr val="595959"/>
              </a:solidFill>
            </a:endParaRPr>
          </a:p>
        </p:txBody>
      </p:sp>
      <p:pic>
        <p:nvPicPr>
          <p:cNvPr descr="EM_logo_300x300.png" id="1985" name="Google Shape;1985;p151"/>
          <p:cNvPicPr preferRelativeResize="0"/>
          <p:nvPr/>
        </p:nvPicPr>
        <p:blipFill>
          <a:blip r:embed="rId2">
            <a:alphaModFix/>
          </a:blip>
          <a:stretch>
            <a:fillRect/>
          </a:stretch>
        </p:blipFill>
        <p:spPr>
          <a:xfrm>
            <a:off x="8583200" y="4633975"/>
            <a:ext cx="396875" cy="396875"/>
          </a:xfrm>
          <a:prstGeom prst="rect">
            <a:avLst/>
          </a:prstGeom>
          <a:noFill/>
          <a:ln>
            <a:noFill/>
          </a:ln>
        </p:spPr>
      </p:pic>
      <p:sp>
        <p:nvSpPr>
          <p:cNvPr id="1986" name="Google Shape;1986;p151"/>
          <p:cNvSpPr/>
          <p:nvPr/>
        </p:nvSpPr>
        <p:spPr>
          <a:xfrm>
            <a:off x="7077613" y="73993"/>
            <a:ext cx="2066400" cy="50025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87" name="Google Shape;1987;p151"/>
          <p:cNvSpPr/>
          <p:nvPr/>
        </p:nvSpPr>
        <p:spPr>
          <a:xfrm>
            <a:off x="7166880" y="4267237"/>
            <a:ext cx="533400" cy="4752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88" name="Google Shape;1988;p151"/>
          <p:cNvSpPr/>
          <p:nvPr/>
        </p:nvSpPr>
        <p:spPr>
          <a:xfrm>
            <a:off x="8388790" y="4267237"/>
            <a:ext cx="533400" cy="4752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1989" name="Google Shape;1989;p151"/>
          <p:cNvSpPr txBox="1"/>
          <p:nvPr/>
        </p:nvSpPr>
        <p:spPr>
          <a:xfrm>
            <a:off x="6097066" y="565531"/>
            <a:ext cx="3083100" cy="1037400"/>
          </a:xfrm>
          <a:prstGeom prst="rect">
            <a:avLst/>
          </a:prstGeom>
          <a:noFill/>
          <a:ln>
            <a:noFill/>
          </a:ln>
        </p:spPr>
        <p:txBody>
          <a:bodyPr anchorCtr="0" anchor="t" bIns="75650" lIns="75650" spcFirstLastPara="1" rIns="75650" wrap="square" tIns="75650">
            <a:noAutofit/>
          </a:bodyPr>
          <a:lstStyle/>
          <a:p>
            <a:pPr indent="0" lvl="0" marL="25400" marR="393700" rtl="0" algn="r">
              <a:lnSpc>
                <a:spcPct val="115000"/>
              </a:lnSpc>
              <a:spcBef>
                <a:spcPts val="700"/>
              </a:spcBef>
              <a:spcAft>
                <a:spcPts val="1500"/>
              </a:spcAft>
              <a:buNone/>
            </a:pPr>
            <a:r>
              <a:rPr b="1" lang="sv" sz="1500">
                <a:solidFill>
                  <a:srgbClr val="78909C"/>
                </a:solidFill>
                <a:latin typeface="Lato"/>
                <a:ea typeface="Lato"/>
                <a:cs typeface="Lato"/>
                <a:sym typeface="Lato"/>
              </a:rPr>
              <a:t>ETT URVAL AV VÅRA UPPDRAGSGIVARE </a:t>
            </a:r>
            <a:br>
              <a:rPr b="1" lang="sv" sz="1500">
                <a:solidFill>
                  <a:srgbClr val="78909C"/>
                </a:solidFill>
                <a:latin typeface="Lato"/>
                <a:ea typeface="Lato"/>
                <a:cs typeface="Lato"/>
                <a:sym typeface="Lato"/>
              </a:rPr>
            </a:br>
            <a:r>
              <a:rPr b="1" lang="sv" sz="1500">
                <a:solidFill>
                  <a:srgbClr val="78909C"/>
                </a:solidFill>
                <a:latin typeface="Lato"/>
                <a:ea typeface="Lato"/>
                <a:cs typeface="Lato"/>
                <a:sym typeface="Lato"/>
              </a:rPr>
              <a:t>INOM MOBILITET:</a:t>
            </a:r>
            <a:endParaRPr b="1" sz="1500">
              <a:solidFill>
                <a:srgbClr val="78909C"/>
              </a:solidFill>
              <a:latin typeface="Lato"/>
              <a:ea typeface="Lato"/>
              <a:cs typeface="Lato"/>
              <a:sym typeface="Lato"/>
            </a:endParaRPr>
          </a:p>
        </p:txBody>
      </p:sp>
      <p:pic>
        <p:nvPicPr>
          <p:cNvPr descr="http://sl.se/Resources/img/sl_logo_fb.png" id="1990" name="Google Shape;1990;p151"/>
          <p:cNvPicPr preferRelativeResize="0"/>
          <p:nvPr/>
        </p:nvPicPr>
        <p:blipFill rotWithShape="1">
          <a:blip r:embed="rId3">
            <a:alphaModFix/>
          </a:blip>
          <a:srcRect b="0" l="0" r="0" t="0"/>
          <a:stretch/>
        </p:blipFill>
        <p:spPr>
          <a:xfrm>
            <a:off x="7097140" y="2173816"/>
            <a:ext cx="382500" cy="382500"/>
          </a:xfrm>
          <a:prstGeom prst="rect">
            <a:avLst/>
          </a:prstGeom>
          <a:noFill/>
          <a:ln>
            <a:noFill/>
          </a:ln>
        </p:spPr>
      </p:pic>
      <p:pic>
        <p:nvPicPr>
          <p:cNvPr descr="Bildresultat för Trafikverket logo" id="1991" name="Google Shape;1991;p151"/>
          <p:cNvPicPr preferRelativeResize="0"/>
          <p:nvPr/>
        </p:nvPicPr>
        <p:blipFill rotWithShape="1">
          <a:blip r:embed="rId4">
            <a:alphaModFix/>
          </a:blip>
          <a:srcRect b="30240" l="0" r="0" t="23731"/>
          <a:stretch/>
        </p:blipFill>
        <p:spPr>
          <a:xfrm>
            <a:off x="3122002" y="3261573"/>
            <a:ext cx="1222169" cy="215004"/>
          </a:xfrm>
          <a:prstGeom prst="rect">
            <a:avLst/>
          </a:prstGeom>
          <a:noFill/>
          <a:ln>
            <a:noFill/>
          </a:ln>
        </p:spPr>
      </p:pic>
      <p:pic>
        <p:nvPicPr>
          <p:cNvPr id="1992" name="Google Shape;1992;p151"/>
          <p:cNvPicPr preferRelativeResize="0"/>
          <p:nvPr/>
        </p:nvPicPr>
        <p:blipFill>
          <a:blip r:embed="rId5">
            <a:alphaModFix/>
          </a:blip>
          <a:stretch>
            <a:fillRect/>
          </a:stretch>
        </p:blipFill>
        <p:spPr>
          <a:xfrm>
            <a:off x="4780833" y="2245379"/>
            <a:ext cx="1017270" cy="239375"/>
          </a:xfrm>
          <a:prstGeom prst="rect">
            <a:avLst/>
          </a:prstGeom>
          <a:noFill/>
          <a:ln>
            <a:noFill/>
          </a:ln>
        </p:spPr>
      </p:pic>
      <p:pic>
        <p:nvPicPr>
          <p:cNvPr descr="Bildresultat för sj logo" id="1993" name="Google Shape;1993;p151"/>
          <p:cNvPicPr preferRelativeResize="0"/>
          <p:nvPr/>
        </p:nvPicPr>
        <p:blipFill>
          <a:blip r:embed="rId6">
            <a:alphaModFix amt="95000"/>
          </a:blip>
          <a:stretch>
            <a:fillRect/>
          </a:stretch>
        </p:blipFill>
        <p:spPr>
          <a:xfrm>
            <a:off x="6209775" y="2127180"/>
            <a:ext cx="475694" cy="475772"/>
          </a:xfrm>
          <a:prstGeom prst="rect">
            <a:avLst/>
          </a:prstGeom>
          <a:noFill/>
          <a:ln>
            <a:noFill/>
          </a:ln>
        </p:spPr>
      </p:pic>
      <p:pic>
        <p:nvPicPr>
          <p:cNvPr descr="Bildresultat för sörmlandstrafiken logo" id="1994" name="Google Shape;1994;p151"/>
          <p:cNvPicPr preferRelativeResize="0"/>
          <p:nvPr/>
        </p:nvPicPr>
        <p:blipFill>
          <a:blip r:embed="rId7">
            <a:alphaModFix/>
          </a:blip>
          <a:stretch>
            <a:fillRect/>
          </a:stretch>
        </p:blipFill>
        <p:spPr>
          <a:xfrm>
            <a:off x="7891312" y="2257566"/>
            <a:ext cx="831024" cy="215000"/>
          </a:xfrm>
          <a:prstGeom prst="rect">
            <a:avLst/>
          </a:prstGeom>
          <a:noFill/>
          <a:ln>
            <a:noFill/>
          </a:ln>
        </p:spPr>
      </p:pic>
      <p:pic>
        <p:nvPicPr>
          <p:cNvPr id="1995" name="Google Shape;1995;p151"/>
          <p:cNvPicPr preferRelativeResize="0"/>
          <p:nvPr/>
        </p:nvPicPr>
        <p:blipFill rotWithShape="1">
          <a:blip r:embed="rId8">
            <a:alphaModFix/>
          </a:blip>
          <a:srcRect b="12774" l="31956" r="31065" t="13255"/>
          <a:stretch/>
        </p:blipFill>
        <p:spPr>
          <a:xfrm>
            <a:off x="8195544" y="4058691"/>
            <a:ext cx="526790" cy="536269"/>
          </a:xfrm>
          <a:prstGeom prst="rect">
            <a:avLst/>
          </a:prstGeom>
          <a:noFill/>
          <a:ln>
            <a:noFill/>
          </a:ln>
        </p:spPr>
      </p:pic>
      <p:pic>
        <p:nvPicPr>
          <p:cNvPr id="1996" name="Google Shape;1996;p151"/>
          <p:cNvPicPr preferRelativeResize="0"/>
          <p:nvPr/>
        </p:nvPicPr>
        <p:blipFill>
          <a:blip r:embed="rId9">
            <a:alphaModFix/>
          </a:blip>
          <a:stretch>
            <a:fillRect/>
          </a:stretch>
        </p:blipFill>
        <p:spPr>
          <a:xfrm>
            <a:off x="7043230" y="4234297"/>
            <a:ext cx="856836" cy="185057"/>
          </a:xfrm>
          <a:prstGeom prst="rect">
            <a:avLst/>
          </a:prstGeom>
          <a:noFill/>
          <a:ln>
            <a:noFill/>
          </a:ln>
        </p:spPr>
      </p:pic>
      <p:sp>
        <p:nvSpPr>
          <p:cNvPr id="1997" name="Google Shape;1997;p151"/>
          <p:cNvSpPr/>
          <p:nvPr/>
        </p:nvSpPr>
        <p:spPr>
          <a:xfrm rot="5400000">
            <a:off x="1397300" y="-1035775"/>
            <a:ext cx="4625700" cy="7082700"/>
          </a:xfrm>
          <a:prstGeom prst="rtTriangle">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Erik Widmark\Dropbox\Företaget\Marknad\Grafisk_profil\Logga\EM_logo_Negativ.png" id="1998" name="Google Shape;1998;p151"/>
          <p:cNvPicPr preferRelativeResize="0"/>
          <p:nvPr/>
        </p:nvPicPr>
        <p:blipFill rotWithShape="1">
          <a:blip r:embed="rId10">
            <a:alphaModFix/>
          </a:blip>
          <a:srcRect b="0" l="0" r="0" t="0"/>
          <a:stretch/>
        </p:blipFill>
        <p:spPr>
          <a:xfrm>
            <a:off x="659787" y="614250"/>
            <a:ext cx="1913100" cy="1881300"/>
          </a:xfrm>
          <a:prstGeom prst="rect">
            <a:avLst/>
          </a:prstGeom>
          <a:noFill/>
          <a:ln>
            <a:noFill/>
          </a:ln>
        </p:spPr>
      </p:pic>
      <p:pic>
        <p:nvPicPr>
          <p:cNvPr id="1999" name="Google Shape;1999;p151"/>
          <p:cNvPicPr preferRelativeResize="0"/>
          <p:nvPr/>
        </p:nvPicPr>
        <p:blipFill>
          <a:blip r:embed="rId11">
            <a:alphaModFix/>
          </a:blip>
          <a:stretch>
            <a:fillRect/>
          </a:stretch>
        </p:blipFill>
        <p:spPr>
          <a:xfrm>
            <a:off x="2976353" y="4196771"/>
            <a:ext cx="1222174" cy="260107"/>
          </a:xfrm>
          <a:prstGeom prst="rect">
            <a:avLst/>
          </a:prstGeom>
          <a:noFill/>
          <a:ln>
            <a:noFill/>
          </a:ln>
        </p:spPr>
      </p:pic>
      <p:pic>
        <p:nvPicPr>
          <p:cNvPr id="2000" name="Google Shape;2000;p151"/>
          <p:cNvPicPr preferRelativeResize="0"/>
          <p:nvPr/>
        </p:nvPicPr>
        <p:blipFill>
          <a:blip r:embed="rId12">
            <a:alphaModFix/>
          </a:blip>
          <a:stretch>
            <a:fillRect/>
          </a:stretch>
        </p:blipFill>
        <p:spPr>
          <a:xfrm>
            <a:off x="6110879" y="3100950"/>
            <a:ext cx="1072521" cy="536250"/>
          </a:xfrm>
          <a:prstGeom prst="rect">
            <a:avLst/>
          </a:prstGeom>
          <a:noFill/>
          <a:ln>
            <a:noFill/>
          </a:ln>
        </p:spPr>
      </p:pic>
      <p:pic>
        <p:nvPicPr>
          <p:cNvPr id="2001" name="Google Shape;2001;p151"/>
          <p:cNvPicPr preferRelativeResize="0"/>
          <p:nvPr/>
        </p:nvPicPr>
        <p:blipFill rotWithShape="1">
          <a:blip r:embed="rId13">
            <a:alphaModFix/>
          </a:blip>
          <a:srcRect b="34116" l="9971" r="9874" t="34727"/>
          <a:stretch/>
        </p:blipFill>
        <p:spPr>
          <a:xfrm>
            <a:off x="7500144" y="3244883"/>
            <a:ext cx="1222176" cy="248384"/>
          </a:xfrm>
          <a:prstGeom prst="rect">
            <a:avLst/>
          </a:prstGeom>
          <a:noFill/>
          <a:ln>
            <a:noFill/>
          </a:ln>
        </p:spPr>
      </p:pic>
      <p:pic>
        <p:nvPicPr>
          <p:cNvPr id="2002" name="Google Shape;2002;p151"/>
          <p:cNvPicPr preferRelativeResize="0"/>
          <p:nvPr/>
        </p:nvPicPr>
        <p:blipFill rotWithShape="1">
          <a:blip r:embed="rId14">
            <a:alphaModFix/>
          </a:blip>
          <a:srcRect b="29844" l="0" r="0" t="0"/>
          <a:stretch/>
        </p:blipFill>
        <p:spPr>
          <a:xfrm>
            <a:off x="5389506" y="4181813"/>
            <a:ext cx="1358248" cy="290025"/>
          </a:xfrm>
          <a:prstGeom prst="rect">
            <a:avLst/>
          </a:prstGeom>
          <a:noFill/>
          <a:ln>
            <a:noFill/>
          </a:ln>
        </p:spPr>
      </p:pic>
      <p:pic>
        <p:nvPicPr>
          <p:cNvPr id="2003" name="Google Shape;2003;p151"/>
          <p:cNvPicPr preferRelativeResize="0"/>
          <p:nvPr/>
        </p:nvPicPr>
        <p:blipFill>
          <a:blip r:embed="rId15">
            <a:alphaModFix/>
          </a:blip>
          <a:stretch>
            <a:fillRect/>
          </a:stretch>
        </p:blipFill>
        <p:spPr>
          <a:xfrm>
            <a:off x="1608351" y="4144292"/>
            <a:ext cx="1072526" cy="365066"/>
          </a:xfrm>
          <a:prstGeom prst="rect">
            <a:avLst/>
          </a:prstGeom>
          <a:noFill/>
          <a:ln>
            <a:noFill/>
          </a:ln>
        </p:spPr>
      </p:pic>
      <p:pic>
        <p:nvPicPr>
          <p:cNvPr id="2004" name="Google Shape;2004;p151"/>
          <p:cNvPicPr preferRelativeResize="0"/>
          <p:nvPr/>
        </p:nvPicPr>
        <p:blipFill>
          <a:blip r:embed="rId16">
            <a:alphaModFix/>
          </a:blip>
          <a:stretch>
            <a:fillRect/>
          </a:stretch>
        </p:blipFill>
        <p:spPr>
          <a:xfrm>
            <a:off x="4494004" y="4262085"/>
            <a:ext cx="600025" cy="129480"/>
          </a:xfrm>
          <a:prstGeom prst="rect">
            <a:avLst/>
          </a:prstGeom>
          <a:noFill/>
          <a:ln>
            <a:noFill/>
          </a:ln>
        </p:spPr>
      </p:pic>
      <p:pic>
        <p:nvPicPr>
          <p:cNvPr id="2005" name="Google Shape;2005;p151"/>
          <p:cNvPicPr preferRelativeResize="0"/>
          <p:nvPr/>
        </p:nvPicPr>
        <p:blipFill>
          <a:blip r:embed="rId17">
            <a:alphaModFix/>
          </a:blip>
          <a:stretch>
            <a:fillRect/>
          </a:stretch>
        </p:blipFill>
        <p:spPr>
          <a:xfrm>
            <a:off x="4660915" y="3244875"/>
            <a:ext cx="1133220" cy="2484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2">
  <p:cSld name="CUSTOM_20">
    <p:spTree>
      <p:nvGrpSpPr>
        <p:cNvPr id="2006" name="Shape 2006"/>
        <p:cNvGrpSpPr/>
        <p:nvPr/>
      </p:nvGrpSpPr>
      <p:grpSpPr>
        <a:xfrm>
          <a:off x="0" y="0"/>
          <a:ext cx="0" cy="0"/>
          <a:chOff x="0" y="0"/>
          <a:chExt cx="0" cy="0"/>
        </a:xfrm>
      </p:grpSpPr>
      <p:sp>
        <p:nvSpPr>
          <p:cNvPr id="2007" name="Google Shape;2007;p152"/>
          <p:cNvSpPr/>
          <p:nvPr/>
        </p:nvSpPr>
        <p:spPr>
          <a:xfrm>
            <a:off x="8218725" y="4316554"/>
            <a:ext cx="769200" cy="6855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08" name="Google Shape;2008;p152"/>
          <p:cNvSpPr txBox="1"/>
          <p:nvPr/>
        </p:nvSpPr>
        <p:spPr>
          <a:xfrm>
            <a:off x="6086791" y="607813"/>
            <a:ext cx="3083100" cy="1037400"/>
          </a:xfrm>
          <a:prstGeom prst="rect">
            <a:avLst/>
          </a:prstGeom>
          <a:noFill/>
          <a:ln>
            <a:noFill/>
          </a:ln>
        </p:spPr>
        <p:txBody>
          <a:bodyPr anchorCtr="0" anchor="t" bIns="75650" lIns="75650" spcFirstLastPara="1" rIns="75650" wrap="square" tIns="75650">
            <a:noAutofit/>
          </a:bodyPr>
          <a:lstStyle/>
          <a:p>
            <a:pPr indent="0" lvl="0" marL="25400" marR="393700" rtl="0" algn="r">
              <a:lnSpc>
                <a:spcPct val="115000"/>
              </a:lnSpc>
              <a:spcBef>
                <a:spcPts val="700"/>
              </a:spcBef>
              <a:spcAft>
                <a:spcPts val="1500"/>
              </a:spcAft>
              <a:buNone/>
            </a:pPr>
            <a:r>
              <a:rPr b="1" lang="sv" sz="1500">
                <a:solidFill>
                  <a:srgbClr val="78909C"/>
                </a:solidFill>
                <a:latin typeface="Lato"/>
                <a:ea typeface="Lato"/>
                <a:cs typeface="Lato"/>
                <a:sym typeface="Lato"/>
              </a:rPr>
              <a:t>ETT URVAL AV VÅRA UPPDRAGSGIVARE INOM PRIVAT SEKTOR:</a:t>
            </a:r>
            <a:endParaRPr b="1" sz="1500">
              <a:solidFill>
                <a:srgbClr val="78909C"/>
              </a:solidFill>
              <a:latin typeface="Lato"/>
              <a:ea typeface="Lato"/>
              <a:cs typeface="Lato"/>
              <a:sym typeface="Lato"/>
            </a:endParaRPr>
          </a:p>
        </p:txBody>
      </p:sp>
      <p:pic>
        <p:nvPicPr>
          <p:cNvPr descr="http://www.iu.qs.com/wp-content/uploads/2015/01/rockefeller-foundation.jpg" id="2009" name="Google Shape;2009;p152"/>
          <p:cNvPicPr preferRelativeResize="0"/>
          <p:nvPr/>
        </p:nvPicPr>
        <p:blipFill rotWithShape="1">
          <a:blip r:embed="rId2">
            <a:alphaModFix/>
          </a:blip>
          <a:srcRect b="40658" l="0" r="0" t="25592"/>
          <a:stretch/>
        </p:blipFill>
        <p:spPr>
          <a:xfrm>
            <a:off x="5637794" y="4474738"/>
            <a:ext cx="915000" cy="266700"/>
          </a:xfrm>
          <a:prstGeom prst="rect">
            <a:avLst/>
          </a:prstGeom>
          <a:noFill/>
          <a:ln>
            <a:noFill/>
          </a:ln>
        </p:spPr>
      </p:pic>
      <p:pic>
        <p:nvPicPr>
          <p:cNvPr descr="images.jpg" id="2010" name="Google Shape;2010;p152"/>
          <p:cNvPicPr preferRelativeResize="0"/>
          <p:nvPr/>
        </p:nvPicPr>
        <p:blipFill rotWithShape="1">
          <a:blip r:embed="rId3">
            <a:alphaModFix/>
          </a:blip>
          <a:srcRect b="0" l="0" r="0" t="0"/>
          <a:stretch/>
        </p:blipFill>
        <p:spPr>
          <a:xfrm>
            <a:off x="6904885" y="4535038"/>
            <a:ext cx="850200" cy="146100"/>
          </a:xfrm>
          <a:prstGeom prst="rect">
            <a:avLst/>
          </a:prstGeom>
          <a:noFill/>
          <a:ln>
            <a:noFill/>
          </a:ln>
        </p:spPr>
      </p:pic>
      <p:pic>
        <p:nvPicPr>
          <p:cNvPr id="2011" name="Google Shape;2011;p152"/>
          <p:cNvPicPr preferRelativeResize="0"/>
          <p:nvPr/>
        </p:nvPicPr>
        <p:blipFill>
          <a:blip r:embed="rId4">
            <a:alphaModFix/>
          </a:blip>
          <a:stretch>
            <a:fillRect/>
          </a:stretch>
        </p:blipFill>
        <p:spPr>
          <a:xfrm>
            <a:off x="2156438" y="4355560"/>
            <a:ext cx="600011" cy="505056"/>
          </a:xfrm>
          <a:prstGeom prst="rect">
            <a:avLst/>
          </a:prstGeom>
          <a:noFill/>
          <a:ln>
            <a:noFill/>
          </a:ln>
        </p:spPr>
      </p:pic>
      <p:pic>
        <p:nvPicPr>
          <p:cNvPr descr="Bildresultat för kungliga operan logo" id="2012" name="Google Shape;2012;p152"/>
          <p:cNvPicPr preferRelativeResize="0"/>
          <p:nvPr/>
        </p:nvPicPr>
        <p:blipFill>
          <a:blip r:embed="rId5">
            <a:alphaModFix/>
          </a:blip>
          <a:stretch>
            <a:fillRect/>
          </a:stretch>
        </p:blipFill>
        <p:spPr>
          <a:xfrm>
            <a:off x="2104125" y="3648208"/>
            <a:ext cx="541075" cy="541158"/>
          </a:xfrm>
          <a:prstGeom prst="rect">
            <a:avLst/>
          </a:prstGeom>
          <a:noFill/>
          <a:ln>
            <a:noFill/>
          </a:ln>
        </p:spPr>
      </p:pic>
      <p:pic>
        <p:nvPicPr>
          <p:cNvPr descr="Bildresultat för unionen logo" id="2013" name="Google Shape;2013;p152"/>
          <p:cNvPicPr preferRelativeResize="0"/>
          <p:nvPr/>
        </p:nvPicPr>
        <p:blipFill rotWithShape="1">
          <a:blip r:embed="rId6">
            <a:alphaModFix/>
          </a:blip>
          <a:srcRect b="35273" l="0" r="0" t="35642"/>
          <a:stretch/>
        </p:blipFill>
        <p:spPr>
          <a:xfrm>
            <a:off x="6193596" y="2560091"/>
            <a:ext cx="997899" cy="178603"/>
          </a:xfrm>
          <a:prstGeom prst="rect">
            <a:avLst/>
          </a:prstGeom>
          <a:noFill/>
          <a:ln>
            <a:noFill/>
          </a:ln>
        </p:spPr>
      </p:pic>
      <p:pic>
        <p:nvPicPr>
          <p:cNvPr descr="Bildresultat för stampen media logo" id="2014" name="Google Shape;2014;p152"/>
          <p:cNvPicPr preferRelativeResize="0"/>
          <p:nvPr/>
        </p:nvPicPr>
        <p:blipFill>
          <a:blip r:embed="rId7">
            <a:alphaModFix/>
          </a:blip>
          <a:stretch>
            <a:fillRect/>
          </a:stretch>
        </p:blipFill>
        <p:spPr>
          <a:xfrm>
            <a:off x="8107175" y="4471552"/>
            <a:ext cx="487626" cy="273073"/>
          </a:xfrm>
          <a:prstGeom prst="rect">
            <a:avLst/>
          </a:prstGeom>
          <a:noFill/>
          <a:ln>
            <a:noFill/>
          </a:ln>
        </p:spPr>
      </p:pic>
      <p:pic>
        <p:nvPicPr>
          <p:cNvPr descr="Bildresultat för ikea logotyp" id="2015" name="Google Shape;2015;p152"/>
          <p:cNvPicPr preferRelativeResize="0"/>
          <p:nvPr/>
        </p:nvPicPr>
        <p:blipFill>
          <a:blip r:embed="rId8">
            <a:alphaModFix/>
          </a:blip>
          <a:stretch>
            <a:fillRect/>
          </a:stretch>
        </p:blipFill>
        <p:spPr>
          <a:xfrm>
            <a:off x="8081677" y="1865494"/>
            <a:ext cx="578772" cy="211568"/>
          </a:xfrm>
          <a:prstGeom prst="rect">
            <a:avLst/>
          </a:prstGeom>
          <a:noFill/>
          <a:ln>
            <a:noFill/>
          </a:ln>
        </p:spPr>
      </p:pic>
      <p:pic>
        <p:nvPicPr>
          <p:cNvPr id="2016" name="Google Shape;2016;p152"/>
          <p:cNvPicPr preferRelativeResize="0"/>
          <p:nvPr/>
        </p:nvPicPr>
        <p:blipFill>
          <a:blip r:embed="rId9">
            <a:alphaModFix/>
          </a:blip>
          <a:stretch>
            <a:fillRect/>
          </a:stretch>
        </p:blipFill>
        <p:spPr>
          <a:xfrm>
            <a:off x="5266095" y="3707644"/>
            <a:ext cx="528731" cy="528737"/>
          </a:xfrm>
          <a:prstGeom prst="rect">
            <a:avLst/>
          </a:prstGeom>
          <a:noFill/>
          <a:ln>
            <a:noFill/>
          </a:ln>
        </p:spPr>
      </p:pic>
      <p:pic>
        <p:nvPicPr>
          <p:cNvPr id="2017" name="Google Shape;2017;p152"/>
          <p:cNvPicPr preferRelativeResize="0"/>
          <p:nvPr/>
        </p:nvPicPr>
        <p:blipFill>
          <a:blip r:embed="rId10">
            <a:alphaModFix/>
          </a:blip>
          <a:stretch>
            <a:fillRect/>
          </a:stretch>
        </p:blipFill>
        <p:spPr>
          <a:xfrm>
            <a:off x="6459391" y="3089802"/>
            <a:ext cx="997905" cy="442391"/>
          </a:xfrm>
          <a:prstGeom prst="rect">
            <a:avLst/>
          </a:prstGeom>
          <a:noFill/>
          <a:ln>
            <a:noFill/>
          </a:ln>
        </p:spPr>
      </p:pic>
      <p:pic>
        <p:nvPicPr>
          <p:cNvPr descr="Hyresgästföreningen ny medlem i Sveriges Konsumenter - Sveriges Konsumenter  - Sveriges Konsumenter" id="2018" name="Google Shape;2018;p152"/>
          <p:cNvPicPr preferRelativeResize="0"/>
          <p:nvPr/>
        </p:nvPicPr>
        <p:blipFill>
          <a:blip r:embed="rId11">
            <a:alphaModFix/>
          </a:blip>
          <a:stretch>
            <a:fillRect/>
          </a:stretch>
        </p:blipFill>
        <p:spPr>
          <a:xfrm>
            <a:off x="3980775" y="1064524"/>
            <a:ext cx="420525" cy="396854"/>
          </a:xfrm>
          <a:prstGeom prst="rect">
            <a:avLst/>
          </a:prstGeom>
          <a:noFill/>
          <a:ln>
            <a:noFill/>
          </a:ln>
        </p:spPr>
      </p:pic>
      <p:sp>
        <p:nvSpPr>
          <p:cNvPr id="2019" name="Google Shape;2019;p152"/>
          <p:cNvSpPr/>
          <p:nvPr/>
        </p:nvSpPr>
        <p:spPr>
          <a:xfrm rot="5400000">
            <a:off x="1397300" y="-1035775"/>
            <a:ext cx="4625700" cy="7082700"/>
          </a:xfrm>
          <a:prstGeom prst="rtTriangle">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Users\Erik Widmark\Dropbox\Företaget\Marknad\Grafisk_profil\Logga\EM_logo_Negativ.png" id="2020" name="Google Shape;2020;p152"/>
          <p:cNvPicPr preferRelativeResize="0"/>
          <p:nvPr/>
        </p:nvPicPr>
        <p:blipFill rotWithShape="1">
          <a:blip r:embed="rId12">
            <a:alphaModFix/>
          </a:blip>
          <a:srcRect b="0" l="0" r="0" t="0"/>
          <a:stretch/>
        </p:blipFill>
        <p:spPr>
          <a:xfrm>
            <a:off x="659787" y="614250"/>
            <a:ext cx="1913100" cy="1881300"/>
          </a:xfrm>
          <a:prstGeom prst="rect">
            <a:avLst/>
          </a:prstGeom>
          <a:noFill/>
          <a:ln>
            <a:noFill/>
          </a:ln>
        </p:spPr>
      </p:pic>
      <p:pic>
        <p:nvPicPr>
          <p:cNvPr id="2021" name="Google Shape;2021;p152"/>
          <p:cNvPicPr preferRelativeResize="0"/>
          <p:nvPr/>
        </p:nvPicPr>
        <p:blipFill>
          <a:blip r:embed="rId13">
            <a:alphaModFix/>
          </a:blip>
          <a:stretch>
            <a:fillRect/>
          </a:stretch>
        </p:blipFill>
        <p:spPr>
          <a:xfrm>
            <a:off x="3199889" y="3221706"/>
            <a:ext cx="1315594" cy="178583"/>
          </a:xfrm>
          <a:prstGeom prst="rect">
            <a:avLst/>
          </a:prstGeom>
          <a:noFill/>
          <a:ln>
            <a:noFill/>
          </a:ln>
        </p:spPr>
      </p:pic>
      <p:pic>
        <p:nvPicPr>
          <p:cNvPr id="2022" name="Google Shape;2022;p152"/>
          <p:cNvPicPr preferRelativeResize="0"/>
          <p:nvPr/>
        </p:nvPicPr>
        <p:blipFill>
          <a:blip r:embed="rId14">
            <a:alphaModFix/>
          </a:blip>
          <a:stretch>
            <a:fillRect/>
          </a:stretch>
        </p:blipFill>
        <p:spPr>
          <a:xfrm>
            <a:off x="7444849" y="2448823"/>
            <a:ext cx="1338612" cy="401139"/>
          </a:xfrm>
          <a:prstGeom prst="rect">
            <a:avLst/>
          </a:prstGeom>
          <a:noFill/>
          <a:ln>
            <a:noFill/>
          </a:ln>
        </p:spPr>
      </p:pic>
      <p:pic>
        <p:nvPicPr>
          <p:cNvPr id="2023" name="Google Shape;2023;p152"/>
          <p:cNvPicPr preferRelativeResize="0"/>
          <p:nvPr/>
        </p:nvPicPr>
        <p:blipFill rotWithShape="1">
          <a:blip r:embed="rId15">
            <a:alphaModFix/>
          </a:blip>
          <a:srcRect b="22631" l="23674" r="23727" t="26830"/>
          <a:stretch/>
        </p:blipFill>
        <p:spPr>
          <a:xfrm>
            <a:off x="6449564" y="1818124"/>
            <a:ext cx="510045" cy="306306"/>
          </a:xfrm>
          <a:prstGeom prst="rect">
            <a:avLst/>
          </a:prstGeom>
          <a:noFill/>
          <a:ln>
            <a:noFill/>
          </a:ln>
        </p:spPr>
      </p:pic>
      <p:pic>
        <p:nvPicPr>
          <p:cNvPr id="2024" name="Google Shape;2024;p152"/>
          <p:cNvPicPr preferRelativeResize="0"/>
          <p:nvPr/>
        </p:nvPicPr>
        <p:blipFill>
          <a:blip r:embed="rId16">
            <a:alphaModFix/>
          </a:blip>
          <a:stretch>
            <a:fillRect/>
          </a:stretch>
        </p:blipFill>
        <p:spPr>
          <a:xfrm>
            <a:off x="6863489" y="3898561"/>
            <a:ext cx="850200" cy="110158"/>
          </a:xfrm>
          <a:prstGeom prst="rect">
            <a:avLst/>
          </a:prstGeom>
          <a:noFill/>
          <a:ln>
            <a:noFill/>
          </a:ln>
        </p:spPr>
      </p:pic>
      <p:pic>
        <p:nvPicPr>
          <p:cNvPr id="2025" name="Google Shape;2025;p152"/>
          <p:cNvPicPr preferRelativeResize="0"/>
          <p:nvPr/>
        </p:nvPicPr>
        <p:blipFill>
          <a:blip r:embed="rId17">
            <a:alphaModFix/>
          </a:blip>
          <a:stretch>
            <a:fillRect/>
          </a:stretch>
        </p:blipFill>
        <p:spPr>
          <a:xfrm>
            <a:off x="4294338" y="2527487"/>
            <a:ext cx="487624" cy="243812"/>
          </a:xfrm>
          <a:prstGeom prst="rect">
            <a:avLst/>
          </a:prstGeom>
          <a:noFill/>
          <a:ln>
            <a:noFill/>
          </a:ln>
        </p:spPr>
      </p:pic>
      <p:pic>
        <p:nvPicPr>
          <p:cNvPr id="2026" name="Google Shape;2026;p152"/>
          <p:cNvPicPr preferRelativeResize="0"/>
          <p:nvPr/>
        </p:nvPicPr>
        <p:blipFill>
          <a:blip r:embed="rId18">
            <a:alphaModFix/>
          </a:blip>
          <a:stretch>
            <a:fillRect/>
          </a:stretch>
        </p:blipFill>
        <p:spPr>
          <a:xfrm>
            <a:off x="7265620" y="1727618"/>
            <a:ext cx="510046" cy="487318"/>
          </a:xfrm>
          <a:prstGeom prst="rect">
            <a:avLst/>
          </a:prstGeom>
          <a:noFill/>
          <a:ln>
            <a:noFill/>
          </a:ln>
        </p:spPr>
      </p:pic>
      <p:pic>
        <p:nvPicPr>
          <p:cNvPr id="2027" name="Google Shape;2027;p152"/>
          <p:cNvPicPr preferRelativeResize="0"/>
          <p:nvPr/>
        </p:nvPicPr>
        <p:blipFill>
          <a:blip r:embed="rId19">
            <a:alphaModFix/>
          </a:blip>
          <a:stretch>
            <a:fillRect/>
          </a:stretch>
        </p:blipFill>
        <p:spPr>
          <a:xfrm>
            <a:off x="5035317" y="2553244"/>
            <a:ext cx="904925" cy="192298"/>
          </a:xfrm>
          <a:prstGeom prst="rect">
            <a:avLst/>
          </a:prstGeom>
          <a:noFill/>
          <a:ln>
            <a:noFill/>
          </a:ln>
        </p:spPr>
      </p:pic>
      <p:pic>
        <p:nvPicPr>
          <p:cNvPr id="2028" name="Google Shape;2028;p152"/>
          <p:cNvPicPr preferRelativeResize="0"/>
          <p:nvPr/>
        </p:nvPicPr>
        <p:blipFill>
          <a:blip r:embed="rId20">
            <a:alphaModFix/>
          </a:blip>
          <a:stretch>
            <a:fillRect/>
          </a:stretch>
        </p:blipFill>
        <p:spPr>
          <a:xfrm>
            <a:off x="8071078" y="3681218"/>
            <a:ext cx="600010" cy="544839"/>
          </a:xfrm>
          <a:prstGeom prst="rect">
            <a:avLst/>
          </a:prstGeom>
          <a:noFill/>
          <a:ln>
            <a:noFill/>
          </a:ln>
        </p:spPr>
      </p:pic>
      <p:pic>
        <p:nvPicPr>
          <p:cNvPr id="2029" name="Google Shape;2029;p152"/>
          <p:cNvPicPr preferRelativeResize="0"/>
          <p:nvPr/>
        </p:nvPicPr>
        <p:blipFill>
          <a:blip r:embed="rId21">
            <a:alphaModFix/>
          </a:blip>
          <a:stretch>
            <a:fillRect/>
          </a:stretch>
        </p:blipFill>
        <p:spPr>
          <a:xfrm>
            <a:off x="5580772" y="1689890"/>
            <a:ext cx="562780" cy="562775"/>
          </a:xfrm>
          <a:prstGeom prst="rect">
            <a:avLst/>
          </a:prstGeom>
          <a:noFill/>
          <a:ln>
            <a:noFill/>
          </a:ln>
        </p:spPr>
      </p:pic>
      <p:pic>
        <p:nvPicPr>
          <p:cNvPr id="2030" name="Google Shape;2030;p152"/>
          <p:cNvPicPr preferRelativeResize="0"/>
          <p:nvPr/>
        </p:nvPicPr>
        <p:blipFill rotWithShape="1">
          <a:blip r:embed="rId22">
            <a:alphaModFix/>
          </a:blip>
          <a:srcRect b="55117" l="4552" r="68716" t="16631"/>
          <a:stretch/>
        </p:blipFill>
        <p:spPr>
          <a:xfrm>
            <a:off x="1263273" y="4447279"/>
            <a:ext cx="541075" cy="321619"/>
          </a:xfrm>
          <a:prstGeom prst="rect">
            <a:avLst/>
          </a:prstGeom>
          <a:noFill/>
          <a:ln>
            <a:noFill/>
          </a:ln>
        </p:spPr>
      </p:pic>
      <p:pic>
        <p:nvPicPr>
          <p:cNvPr id="2031" name="Google Shape;2031;p152"/>
          <p:cNvPicPr preferRelativeResize="0"/>
          <p:nvPr/>
        </p:nvPicPr>
        <p:blipFill>
          <a:blip r:embed="rId23">
            <a:alphaModFix/>
          </a:blip>
          <a:stretch>
            <a:fillRect/>
          </a:stretch>
        </p:blipFill>
        <p:spPr>
          <a:xfrm>
            <a:off x="3002590" y="3737614"/>
            <a:ext cx="948700" cy="463246"/>
          </a:xfrm>
          <a:prstGeom prst="rect">
            <a:avLst/>
          </a:prstGeom>
          <a:noFill/>
          <a:ln>
            <a:noFill/>
          </a:ln>
        </p:spPr>
      </p:pic>
      <p:pic>
        <p:nvPicPr>
          <p:cNvPr id="2032" name="Google Shape;2032;p152"/>
          <p:cNvPicPr preferRelativeResize="0"/>
          <p:nvPr/>
        </p:nvPicPr>
        <p:blipFill>
          <a:blip r:embed="rId24">
            <a:alphaModFix/>
          </a:blip>
          <a:stretch>
            <a:fillRect/>
          </a:stretch>
        </p:blipFill>
        <p:spPr>
          <a:xfrm>
            <a:off x="4892187" y="3237948"/>
            <a:ext cx="1190500" cy="146100"/>
          </a:xfrm>
          <a:prstGeom prst="rect">
            <a:avLst/>
          </a:prstGeom>
          <a:noFill/>
          <a:ln>
            <a:noFill/>
          </a:ln>
        </p:spPr>
      </p:pic>
      <p:pic>
        <p:nvPicPr>
          <p:cNvPr id="2033" name="Google Shape;2033;p152"/>
          <p:cNvPicPr preferRelativeResize="0"/>
          <p:nvPr/>
        </p:nvPicPr>
        <p:blipFill>
          <a:blip r:embed="rId25">
            <a:alphaModFix/>
          </a:blip>
          <a:stretch>
            <a:fillRect/>
          </a:stretch>
        </p:blipFill>
        <p:spPr>
          <a:xfrm>
            <a:off x="6152216" y="3699262"/>
            <a:ext cx="353883" cy="442350"/>
          </a:xfrm>
          <a:prstGeom prst="rect">
            <a:avLst/>
          </a:prstGeom>
          <a:noFill/>
          <a:ln>
            <a:noFill/>
          </a:ln>
        </p:spPr>
      </p:pic>
      <p:pic>
        <p:nvPicPr>
          <p:cNvPr id="2034" name="Google Shape;2034;p152"/>
          <p:cNvPicPr preferRelativeResize="0"/>
          <p:nvPr/>
        </p:nvPicPr>
        <p:blipFill>
          <a:blip r:embed="rId26">
            <a:alphaModFix/>
          </a:blip>
          <a:stretch>
            <a:fillRect/>
          </a:stretch>
        </p:blipFill>
        <p:spPr>
          <a:xfrm>
            <a:off x="3108539" y="4455233"/>
            <a:ext cx="948700" cy="305709"/>
          </a:xfrm>
          <a:prstGeom prst="rect">
            <a:avLst/>
          </a:prstGeom>
          <a:noFill/>
          <a:ln>
            <a:noFill/>
          </a:ln>
        </p:spPr>
      </p:pic>
      <p:pic>
        <p:nvPicPr>
          <p:cNvPr id="2035" name="Google Shape;2035;p152"/>
          <p:cNvPicPr preferRelativeResize="0"/>
          <p:nvPr/>
        </p:nvPicPr>
        <p:blipFill>
          <a:blip r:embed="rId27">
            <a:alphaModFix/>
          </a:blip>
          <a:stretch>
            <a:fillRect/>
          </a:stretch>
        </p:blipFill>
        <p:spPr>
          <a:xfrm>
            <a:off x="4498738" y="4535038"/>
            <a:ext cx="697580" cy="146100"/>
          </a:xfrm>
          <a:prstGeom prst="rect">
            <a:avLst/>
          </a:prstGeom>
          <a:noFill/>
          <a:ln>
            <a:noFill/>
          </a:ln>
        </p:spPr>
      </p:pic>
      <p:pic>
        <p:nvPicPr>
          <p:cNvPr id="2036" name="Google Shape;2036;p152"/>
          <p:cNvPicPr preferRelativeResize="0"/>
          <p:nvPr/>
        </p:nvPicPr>
        <p:blipFill>
          <a:blip r:embed="rId28">
            <a:alphaModFix/>
          </a:blip>
          <a:stretch>
            <a:fillRect/>
          </a:stretch>
        </p:blipFill>
        <p:spPr>
          <a:xfrm>
            <a:off x="4308680" y="3904494"/>
            <a:ext cx="600025" cy="129480"/>
          </a:xfrm>
          <a:prstGeom prst="rect">
            <a:avLst/>
          </a:prstGeom>
          <a:noFill/>
          <a:ln>
            <a:noFill/>
          </a:ln>
        </p:spPr>
      </p:pic>
      <p:pic>
        <p:nvPicPr>
          <p:cNvPr id="2037" name="Google Shape;2037;p152"/>
          <p:cNvPicPr preferRelativeResize="0"/>
          <p:nvPr/>
        </p:nvPicPr>
        <p:blipFill>
          <a:blip r:embed="rId29">
            <a:alphaModFix/>
          </a:blip>
          <a:stretch>
            <a:fillRect/>
          </a:stretch>
        </p:blipFill>
        <p:spPr>
          <a:xfrm>
            <a:off x="7901900" y="3097325"/>
            <a:ext cx="769201" cy="4273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6">
  <p:cSld name="TITLE_AND_BODY_76">
    <p:spTree>
      <p:nvGrpSpPr>
        <p:cNvPr id="261" name="Shape 261"/>
        <p:cNvGrpSpPr/>
        <p:nvPr/>
      </p:nvGrpSpPr>
      <p:grpSpPr>
        <a:xfrm>
          <a:off x="0" y="0"/>
          <a:ext cx="0" cy="0"/>
          <a:chOff x="0" y="0"/>
          <a:chExt cx="0" cy="0"/>
        </a:xfrm>
      </p:grpSpPr>
      <p:sp>
        <p:nvSpPr>
          <p:cNvPr id="262" name="Google Shape;26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263" name="Google Shape;263;p1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264" name="Google Shape;264;p16"/>
          <p:cNvSpPr/>
          <p:nvPr/>
        </p:nvSpPr>
        <p:spPr>
          <a:xfrm>
            <a:off x="983400" y="1407125"/>
            <a:ext cx="1695000" cy="1695000"/>
          </a:xfrm>
          <a:prstGeom prst="ellipse">
            <a:avLst/>
          </a:prstGeom>
          <a:solidFill>
            <a:srgbClr val="8E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65" name="Google Shape;265;p1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266" name="Google Shape;266;p16"/>
          <p:cNvSpPr txBox="1"/>
          <p:nvPr/>
        </p:nvSpPr>
        <p:spPr>
          <a:xfrm>
            <a:off x="983400" y="1460825"/>
            <a:ext cx="1695000" cy="14733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sv" sz="1150">
                <a:solidFill>
                  <a:schemeClr val="lt1"/>
                </a:solidFill>
              </a:rPr>
              <a:t>1.</a:t>
            </a:r>
            <a:endParaRPr b="1" sz="1150">
              <a:solidFill>
                <a:schemeClr val="lt1"/>
              </a:solidFill>
            </a:endParaRPr>
          </a:p>
          <a:p>
            <a:pPr indent="0" lvl="0" marL="0" rtl="0" algn="ctr">
              <a:lnSpc>
                <a:spcPct val="130000"/>
              </a:lnSpc>
              <a:spcBef>
                <a:spcPts val="1600"/>
              </a:spcBef>
              <a:spcAft>
                <a:spcPts val="1600"/>
              </a:spcAft>
              <a:buNone/>
            </a:pPr>
            <a:r>
              <a:rPr b="1" lang="sv" sz="1150">
                <a:solidFill>
                  <a:schemeClr val="lt1"/>
                </a:solidFill>
              </a:rPr>
              <a:t>Bra trafikinformation är avgörande för att få ihop människors vardag</a:t>
            </a:r>
            <a:endParaRPr sz="1829">
              <a:solidFill>
                <a:schemeClr val="lt1"/>
              </a:solidFill>
            </a:endParaRPr>
          </a:p>
        </p:txBody>
      </p:sp>
      <p:sp>
        <p:nvSpPr>
          <p:cNvPr id="267" name="Google Shape;267;p16"/>
          <p:cNvSpPr/>
          <p:nvPr/>
        </p:nvSpPr>
        <p:spPr>
          <a:xfrm>
            <a:off x="3439825" y="1407125"/>
            <a:ext cx="1695000" cy="1695000"/>
          </a:xfrm>
          <a:prstGeom prst="ellipse">
            <a:avLst/>
          </a:prstGeom>
          <a:solidFill>
            <a:srgbClr val="8E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68" name="Google Shape;268;p16"/>
          <p:cNvSpPr/>
          <p:nvPr/>
        </p:nvSpPr>
        <p:spPr>
          <a:xfrm>
            <a:off x="5896281" y="1407125"/>
            <a:ext cx="1695000" cy="1695000"/>
          </a:xfrm>
          <a:prstGeom prst="ellipse">
            <a:avLst/>
          </a:prstGeom>
          <a:solidFill>
            <a:srgbClr val="8EA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69" name="Google Shape;269;p16"/>
          <p:cNvSpPr txBox="1"/>
          <p:nvPr/>
        </p:nvSpPr>
        <p:spPr>
          <a:xfrm>
            <a:off x="5896275" y="1477200"/>
            <a:ext cx="1695000" cy="3759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Clr>
                <a:schemeClr val="dk1"/>
              </a:buClr>
              <a:buSzPts val="935"/>
              <a:buFont typeface="Arial"/>
              <a:buNone/>
            </a:pPr>
            <a:r>
              <a:rPr b="1" lang="sv" sz="1150">
                <a:solidFill>
                  <a:schemeClr val="lt1"/>
                </a:solidFill>
              </a:rPr>
              <a:t>3. </a:t>
            </a:r>
            <a:endParaRPr b="1" sz="1150">
              <a:solidFill>
                <a:schemeClr val="lt1"/>
              </a:solidFill>
            </a:endParaRPr>
          </a:p>
          <a:p>
            <a:pPr indent="0" lvl="0" marL="0" rtl="0" algn="ctr">
              <a:lnSpc>
                <a:spcPct val="130000"/>
              </a:lnSpc>
              <a:spcBef>
                <a:spcPts val="1600"/>
              </a:spcBef>
              <a:spcAft>
                <a:spcPts val="1600"/>
              </a:spcAft>
              <a:buClr>
                <a:schemeClr val="dk1"/>
              </a:buClr>
              <a:buSzPts val="935"/>
              <a:buFont typeface="Arial"/>
              <a:buNone/>
            </a:pPr>
            <a:r>
              <a:rPr b="1" lang="sv" sz="1150">
                <a:solidFill>
                  <a:schemeClr val="lt1"/>
                </a:solidFill>
              </a:rPr>
              <a:t>Appen är huvudkanal, den näst viktigaste är digitala skyltar</a:t>
            </a:r>
            <a:endParaRPr sz="1829">
              <a:solidFill>
                <a:schemeClr val="lt1"/>
              </a:solidFill>
            </a:endParaRPr>
          </a:p>
        </p:txBody>
      </p:sp>
      <p:sp>
        <p:nvSpPr>
          <p:cNvPr id="270" name="Google Shape;270;p16"/>
          <p:cNvSpPr txBox="1"/>
          <p:nvPr/>
        </p:nvSpPr>
        <p:spPr>
          <a:xfrm>
            <a:off x="3439838" y="1477200"/>
            <a:ext cx="1695000" cy="3759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Clr>
                <a:schemeClr val="dk1"/>
              </a:buClr>
              <a:buSzPts val="935"/>
              <a:buFont typeface="Arial"/>
              <a:buNone/>
            </a:pPr>
            <a:r>
              <a:rPr b="1" lang="sv" sz="1150">
                <a:solidFill>
                  <a:schemeClr val="lt1"/>
                </a:solidFill>
              </a:rPr>
              <a:t>2.</a:t>
            </a:r>
            <a:endParaRPr b="1" sz="1150">
              <a:solidFill>
                <a:schemeClr val="lt1"/>
              </a:solidFill>
            </a:endParaRPr>
          </a:p>
          <a:p>
            <a:pPr indent="0" lvl="0" marL="0" rtl="0" algn="ctr">
              <a:lnSpc>
                <a:spcPct val="130000"/>
              </a:lnSpc>
              <a:spcBef>
                <a:spcPts val="1600"/>
              </a:spcBef>
              <a:spcAft>
                <a:spcPts val="1600"/>
              </a:spcAft>
              <a:buClr>
                <a:schemeClr val="dk1"/>
              </a:buClr>
              <a:buSzPts val="935"/>
              <a:buFont typeface="Arial"/>
              <a:buNone/>
            </a:pPr>
            <a:r>
              <a:rPr b="1" lang="sv" sz="1150">
                <a:solidFill>
                  <a:schemeClr val="lt1"/>
                </a:solidFill>
              </a:rPr>
              <a:t>Snabb tillgänglig information är viktigast att förbättra</a:t>
            </a:r>
            <a:endParaRPr sz="1829">
              <a:solidFill>
                <a:schemeClr val="lt1"/>
              </a:solidFill>
            </a:endParaRPr>
          </a:p>
        </p:txBody>
      </p:sp>
      <p:sp>
        <p:nvSpPr>
          <p:cNvPr id="271" name="Google Shape;271;p16"/>
          <p:cNvSpPr/>
          <p:nvPr/>
        </p:nvSpPr>
        <p:spPr>
          <a:xfrm>
            <a:off x="2273800" y="3054950"/>
            <a:ext cx="1695000" cy="1695000"/>
          </a:xfrm>
          <a:prstGeom prst="ellipse">
            <a:avLst/>
          </a:prstGeom>
          <a:noFill/>
          <a:ln cap="flat" cmpd="sng" w="19050">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72" name="Google Shape;272;p16"/>
          <p:cNvSpPr/>
          <p:nvPr/>
        </p:nvSpPr>
        <p:spPr>
          <a:xfrm>
            <a:off x="4750300" y="3054950"/>
            <a:ext cx="1695000" cy="1695000"/>
          </a:xfrm>
          <a:prstGeom prst="ellipse">
            <a:avLst/>
          </a:prstGeom>
          <a:noFill/>
          <a:ln cap="flat" cmpd="sng" w="19050">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73" name="Google Shape;273;p16"/>
          <p:cNvSpPr txBox="1"/>
          <p:nvPr/>
        </p:nvSpPr>
        <p:spPr>
          <a:xfrm>
            <a:off x="479750" y="3521700"/>
            <a:ext cx="1482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100">
                <a:solidFill>
                  <a:srgbClr val="666666"/>
                </a:solidFill>
                <a:latin typeface="Caveat"/>
                <a:ea typeface="Caveat"/>
                <a:cs typeface="Caveat"/>
                <a:sym typeface="Caveat"/>
              </a:rPr>
              <a:t>Exempel  på hur översikten för insikterna kan se ut.</a:t>
            </a:r>
            <a:endParaRPr sz="1100">
              <a:solidFill>
                <a:srgbClr val="666666"/>
              </a:solidFill>
              <a:latin typeface="Caveat"/>
              <a:ea typeface="Caveat"/>
              <a:cs typeface="Caveat"/>
              <a:sym typeface="Caveat"/>
            </a:endParaRPr>
          </a:p>
        </p:txBody>
      </p:sp>
      <p:cxnSp>
        <p:nvCxnSpPr>
          <p:cNvPr id="274" name="Google Shape;274;p16"/>
          <p:cNvCxnSpPr>
            <a:stCxn id="273" idx="3"/>
          </p:cNvCxnSpPr>
          <p:nvPr/>
        </p:nvCxnSpPr>
        <p:spPr>
          <a:xfrm flipH="1" rot="10800000">
            <a:off x="1962050" y="3333750"/>
            <a:ext cx="311700" cy="474300"/>
          </a:xfrm>
          <a:prstGeom prst="curvedConnector2">
            <a:avLst/>
          </a:prstGeom>
          <a:noFill/>
          <a:ln cap="flat" cmpd="sng" w="9525">
            <a:solidFill>
              <a:srgbClr val="666666"/>
            </a:solidFill>
            <a:prstDash val="solid"/>
            <a:round/>
            <a:headEnd len="med" w="med" type="none"/>
            <a:tailEnd len="med" w="med" type="stealth"/>
          </a:ln>
        </p:spPr>
      </p:cxnSp>
      <p:pic>
        <p:nvPicPr>
          <p:cNvPr id="275" name="Google Shape;275;p1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276" name="Google Shape;276;p1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277" name="Google Shape;277;p16"/>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278" name="Google Shape;278;p16"/>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279" name="Google Shape;279;p16"/>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280" name="Google Shape;280;p16"/>
          <p:cNvSpPr txBox="1"/>
          <p:nvPr/>
        </p:nvSpPr>
        <p:spPr>
          <a:xfrm>
            <a:off x="456400" y="52522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SLUTANALYS ÖVERSIKT INSIKTER</a:t>
            </a:r>
            <a:r>
              <a:rPr b="1" lang="sv" sz="2400">
                <a:solidFill>
                  <a:schemeClr val="dk2"/>
                </a:solidFill>
              </a:rPr>
              <a:t> </a:t>
            </a:r>
            <a:endParaRPr b="1" sz="2400">
              <a:solidFill>
                <a:schemeClr val="dk2"/>
              </a:solidFill>
            </a:endParaRPr>
          </a:p>
          <a:p>
            <a:pPr indent="0" lvl="0" marL="0" rtl="0" algn="l">
              <a:spcBef>
                <a:spcPts val="0"/>
              </a:spcBef>
              <a:spcAft>
                <a:spcPts val="0"/>
              </a:spcAft>
              <a:buNone/>
            </a:pPr>
            <a:r>
              <a:rPr b="1" lang="sv" sz="2400">
                <a:solidFill>
                  <a:schemeClr val="dk2"/>
                </a:solidFill>
              </a:rPr>
              <a:t> </a:t>
            </a:r>
            <a:endParaRPr b="1" sz="2400">
              <a:solidFill>
                <a:schemeClr val="dk2"/>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resultat koncept 1">
  <p:cSld name="Tom sida">
    <p:spTree>
      <p:nvGrpSpPr>
        <p:cNvPr id="2038" name="Shape 2038"/>
        <p:cNvGrpSpPr/>
        <p:nvPr/>
      </p:nvGrpSpPr>
      <p:grpSpPr>
        <a:xfrm>
          <a:off x="0" y="0"/>
          <a:ext cx="0" cy="0"/>
          <a:chOff x="0" y="0"/>
          <a:chExt cx="0" cy="0"/>
        </a:xfrm>
      </p:grpSpPr>
      <p:sp>
        <p:nvSpPr>
          <p:cNvPr id="2039" name="Google Shape;2039;p153"/>
          <p:cNvSpPr txBox="1"/>
          <p:nvPr>
            <p:ph idx="12" type="sldNum"/>
          </p:nvPr>
        </p:nvSpPr>
        <p:spPr>
          <a:xfrm>
            <a:off x="-46810" y="4661979"/>
            <a:ext cx="548700" cy="393900"/>
          </a:xfrm>
          <a:prstGeom prst="rect">
            <a:avLst/>
          </a:prstGeom>
          <a:noFill/>
          <a:ln>
            <a:noFill/>
          </a:ln>
        </p:spPr>
        <p:txBody>
          <a:bodyPr anchorCtr="0" anchor="t" bIns="91425" lIns="91425" spcFirstLastPara="1" rIns="91425" wrap="square" tIns="91425">
            <a:noAutofit/>
          </a:bodyPr>
          <a:lstStyle>
            <a:lvl1pPr lvl="0" rtl="0">
              <a:buNone/>
              <a:defRPr>
                <a:latin typeface="Lato Black"/>
                <a:ea typeface="Lato Black"/>
                <a:cs typeface="Lato Black"/>
                <a:sym typeface="Lato Black"/>
              </a:defRPr>
            </a:lvl1pPr>
            <a:lvl2pPr lvl="1" rtl="0">
              <a:buNone/>
              <a:defRPr>
                <a:latin typeface="Lato Black"/>
                <a:ea typeface="Lato Black"/>
                <a:cs typeface="Lato Black"/>
                <a:sym typeface="Lato Black"/>
              </a:defRPr>
            </a:lvl2pPr>
            <a:lvl3pPr lvl="2" rtl="0">
              <a:buNone/>
              <a:defRPr>
                <a:latin typeface="Lato Black"/>
                <a:ea typeface="Lato Black"/>
                <a:cs typeface="Lato Black"/>
                <a:sym typeface="Lato Black"/>
              </a:defRPr>
            </a:lvl3pPr>
            <a:lvl4pPr lvl="3" rtl="0">
              <a:buNone/>
              <a:defRPr>
                <a:latin typeface="Lato Black"/>
                <a:ea typeface="Lato Black"/>
                <a:cs typeface="Lato Black"/>
                <a:sym typeface="Lato Black"/>
              </a:defRPr>
            </a:lvl4pPr>
            <a:lvl5pPr lvl="4" rtl="0">
              <a:buNone/>
              <a:defRPr>
                <a:latin typeface="Lato Black"/>
                <a:ea typeface="Lato Black"/>
                <a:cs typeface="Lato Black"/>
                <a:sym typeface="Lato Black"/>
              </a:defRPr>
            </a:lvl5pPr>
            <a:lvl6pPr lvl="5" rtl="0">
              <a:buNone/>
              <a:defRPr>
                <a:latin typeface="Lato Black"/>
                <a:ea typeface="Lato Black"/>
                <a:cs typeface="Lato Black"/>
                <a:sym typeface="Lato Black"/>
              </a:defRPr>
            </a:lvl6pPr>
            <a:lvl7pPr lvl="6" rtl="0">
              <a:buNone/>
              <a:defRPr>
                <a:latin typeface="Lato Black"/>
                <a:ea typeface="Lato Black"/>
                <a:cs typeface="Lato Black"/>
                <a:sym typeface="Lato Black"/>
              </a:defRPr>
            </a:lvl7pPr>
            <a:lvl8pPr lvl="7" rtl="0">
              <a:buNone/>
              <a:defRPr>
                <a:latin typeface="Lato Black"/>
                <a:ea typeface="Lato Black"/>
                <a:cs typeface="Lato Black"/>
                <a:sym typeface="Lato Black"/>
              </a:defRPr>
            </a:lvl8pPr>
            <a:lvl9pPr lvl="8" rtl="0">
              <a:buNone/>
              <a:defRPr>
                <a:latin typeface="Lato Black"/>
                <a:ea typeface="Lato Black"/>
                <a:cs typeface="Lato Black"/>
                <a:sym typeface="Lato Black"/>
              </a:defRPr>
            </a:lvl9pPr>
          </a:lstStyle>
          <a:p>
            <a:pPr indent="0" lvl="0" marL="0" rtl="0" algn="l">
              <a:spcBef>
                <a:spcPts val="0"/>
              </a:spcBef>
              <a:spcAft>
                <a:spcPts val="0"/>
              </a:spcAft>
              <a:buNone/>
            </a:pPr>
            <a:fld id="{00000000-1234-1234-1234-123412341234}" type="slidenum">
              <a:rPr lang="sv"/>
              <a:t>‹#›</a:t>
            </a:fld>
            <a:endParaRPr/>
          </a:p>
        </p:txBody>
      </p:sp>
      <p:pic>
        <p:nvPicPr>
          <p:cNvPr id="2040" name="Google Shape;2040;p153"/>
          <p:cNvPicPr preferRelativeResize="0"/>
          <p:nvPr/>
        </p:nvPicPr>
        <p:blipFill>
          <a:blip r:embed="rId2">
            <a:alphaModFix/>
          </a:blip>
          <a:stretch>
            <a:fillRect/>
          </a:stretch>
        </p:blipFill>
        <p:spPr>
          <a:xfrm>
            <a:off x="2556799" y="2571750"/>
            <a:ext cx="3385649" cy="2108646"/>
          </a:xfrm>
          <a:prstGeom prst="rect">
            <a:avLst/>
          </a:prstGeom>
          <a:noFill/>
          <a:ln>
            <a:noFill/>
          </a:ln>
          <a:effectLst>
            <a:outerShdw blurRad="57150" rotWithShape="0" algn="bl" dir="5400000" dist="19050">
              <a:srgbClr val="000000">
                <a:alpha val="50000"/>
              </a:srgbClr>
            </a:outerShdw>
          </a:effectLst>
        </p:spPr>
      </p:pic>
      <p:pic>
        <p:nvPicPr>
          <p:cNvPr id="2041" name="Google Shape;2041;p153"/>
          <p:cNvPicPr preferRelativeResize="0"/>
          <p:nvPr/>
        </p:nvPicPr>
        <p:blipFill>
          <a:blip r:embed="rId3">
            <a:alphaModFix/>
          </a:blip>
          <a:stretch>
            <a:fillRect/>
          </a:stretch>
        </p:blipFill>
        <p:spPr>
          <a:xfrm>
            <a:off x="4022075" y="1678938"/>
            <a:ext cx="3385650" cy="2128512"/>
          </a:xfrm>
          <a:prstGeom prst="rect">
            <a:avLst/>
          </a:prstGeom>
          <a:noFill/>
          <a:ln>
            <a:noFill/>
          </a:ln>
          <a:effectLst>
            <a:outerShdw blurRad="57150" rotWithShape="0" algn="bl" dir="5400000" dist="19050">
              <a:srgbClr val="000000">
                <a:alpha val="50000"/>
              </a:srgbClr>
            </a:outerShdw>
          </a:effectLst>
        </p:spPr>
      </p:pic>
      <p:pic>
        <p:nvPicPr>
          <p:cNvPr id="2042" name="Google Shape;2042;p153"/>
          <p:cNvPicPr preferRelativeResize="0"/>
          <p:nvPr/>
        </p:nvPicPr>
        <p:blipFill>
          <a:blip r:embed="rId4">
            <a:alphaModFix/>
          </a:blip>
          <a:stretch>
            <a:fillRect/>
          </a:stretch>
        </p:blipFill>
        <p:spPr>
          <a:xfrm>
            <a:off x="534575" y="1684888"/>
            <a:ext cx="3385651" cy="2116626"/>
          </a:xfrm>
          <a:prstGeom prst="rect">
            <a:avLst/>
          </a:prstGeom>
          <a:noFill/>
          <a:ln>
            <a:noFill/>
          </a:ln>
          <a:effectLst>
            <a:outerShdw blurRad="57150" rotWithShape="0" algn="bl" dir="5400000" dist="19050">
              <a:srgbClr val="000000">
                <a:alpha val="50000"/>
              </a:srgbClr>
            </a:outerShdw>
          </a:effectLst>
        </p:spPr>
      </p:pic>
      <p:sp>
        <p:nvSpPr>
          <p:cNvPr id="2043" name="Google Shape;2043;p153"/>
          <p:cNvSpPr txBox="1"/>
          <p:nvPr/>
        </p:nvSpPr>
        <p:spPr>
          <a:xfrm>
            <a:off x="439325" y="1246075"/>
            <a:ext cx="7620600" cy="23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lang="sv" sz="1200">
                <a:latin typeface="Lato"/>
                <a:ea typeface="Lato"/>
                <a:cs typeface="Lato"/>
                <a:sym typeface="Lato"/>
              </a:rPr>
              <a:t>Exempel som har visats i slutrapport och i överlämning till ux och </a:t>
            </a:r>
            <a:br>
              <a:rPr lang="sv" sz="1200">
                <a:latin typeface="Lato"/>
                <a:ea typeface="Lato"/>
                <a:cs typeface="Lato"/>
                <a:sym typeface="Lato"/>
              </a:rPr>
            </a:br>
            <a:r>
              <a:rPr lang="sv" sz="1200">
                <a:latin typeface="Lato"/>
                <a:ea typeface="Lato"/>
                <a:cs typeface="Lato"/>
                <a:sym typeface="Lato"/>
              </a:rPr>
              <a:t>utvecklingsteam internt, för ett projekt med Unionen som idag är implementerat.</a:t>
            </a:r>
            <a:endParaRPr sz="1200">
              <a:latin typeface="Lato"/>
              <a:ea typeface="Lato"/>
              <a:cs typeface="Lato"/>
              <a:sym typeface="Lato"/>
            </a:endParaRPr>
          </a:p>
        </p:txBody>
      </p:sp>
      <p:sp>
        <p:nvSpPr>
          <p:cNvPr id="2044" name="Google Shape;2044;p153"/>
          <p:cNvSpPr txBox="1"/>
          <p:nvPr/>
        </p:nvSpPr>
        <p:spPr>
          <a:xfrm>
            <a:off x="476063" y="488958"/>
            <a:ext cx="82221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KONCEPT</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dersökning &amp; utveckling i samma process">
  <p:cSld name="CUSTOM">
    <p:spTree>
      <p:nvGrpSpPr>
        <p:cNvPr id="2045" name="Shape 2045"/>
        <p:cNvGrpSpPr/>
        <p:nvPr/>
      </p:nvGrpSpPr>
      <p:grpSpPr>
        <a:xfrm>
          <a:off x="0" y="0"/>
          <a:ext cx="0" cy="0"/>
          <a:chOff x="0" y="0"/>
          <a:chExt cx="0" cy="0"/>
        </a:xfrm>
      </p:grpSpPr>
      <p:pic>
        <p:nvPicPr>
          <p:cNvPr id="2046" name="Google Shape;2046;p154"/>
          <p:cNvPicPr preferRelativeResize="0"/>
          <p:nvPr/>
        </p:nvPicPr>
        <p:blipFill>
          <a:blip r:embed="rId2">
            <a:alphaModFix/>
          </a:blip>
          <a:stretch>
            <a:fillRect/>
          </a:stretch>
        </p:blipFill>
        <p:spPr>
          <a:xfrm>
            <a:off x="706500" y="1732300"/>
            <a:ext cx="5922000" cy="2961000"/>
          </a:xfrm>
          <a:prstGeom prst="rect">
            <a:avLst/>
          </a:prstGeom>
          <a:noFill/>
          <a:ln>
            <a:noFill/>
          </a:ln>
        </p:spPr>
      </p:pic>
      <p:sp>
        <p:nvSpPr>
          <p:cNvPr id="2047" name="Google Shape;2047;p154"/>
          <p:cNvSpPr/>
          <p:nvPr/>
        </p:nvSpPr>
        <p:spPr>
          <a:xfrm>
            <a:off x="6753661" y="2256238"/>
            <a:ext cx="1739700" cy="1713000"/>
          </a:xfrm>
          <a:prstGeom prst="ellipse">
            <a:avLst/>
          </a:prstGeom>
          <a:solidFill>
            <a:srgbClr val="78909C">
              <a:alpha val="85000"/>
            </a:srgbClr>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2048" name="Google Shape;2048;p154"/>
          <p:cNvSpPr txBox="1"/>
          <p:nvPr/>
        </p:nvSpPr>
        <p:spPr>
          <a:xfrm>
            <a:off x="6918120" y="2496139"/>
            <a:ext cx="1454400" cy="462900"/>
          </a:xfrm>
          <a:prstGeom prst="rect">
            <a:avLst/>
          </a:prstGeom>
          <a:noFill/>
          <a:ln>
            <a:noFill/>
          </a:ln>
        </p:spPr>
        <p:txBody>
          <a:bodyPr anchorCtr="0" anchor="t" bIns="75825" lIns="75825" spcFirstLastPara="1" rIns="75825" wrap="square" tIns="75825">
            <a:noAutofit/>
          </a:bodyPr>
          <a:lstStyle/>
          <a:p>
            <a:pPr indent="0" lvl="0" marL="0" rtl="0" algn="ctr">
              <a:lnSpc>
                <a:spcPct val="115000"/>
              </a:lnSpc>
              <a:spcBef>
                <a:spcPts val="0"/>
              </a:spcBef>
              <a:spcAft>
                <a:spcPts val="0"/>
              </a:spcAft>
              <a:buNone/>
            </a:pPr>
            <a:r>
              <a:rPr lang="sv" sz="1200">
                <a:solidFill>
                  <a:srgbClr val="FFFFFF"/>
                </a:solidFill>
                <a:latin typeface="Lato Black"/>
                <a:ea typeface="Lato Black"/>
                <a:cs typeface="Lato Black"/>
                <a:sym typeface="Lato Black"/>
              </a:rPr>
              <a:t>Tjänstedesign =</a:t>
            </a:r>
            <a:endParaRPr sz="1200">
              <a:solidFill>
                <a:srgbClr val="FFFFFF"/>
              </a:solidFill>
              <a:latin typeface="Lato Black"/>
              <a:ea typeface="Lato Black"/>
              <a:cs typeface="Lato Black"/>
              <a:sym typeface="Lato Black"/>
            </a:endParaRPr>
          </a:p>
          <a:p>
            <a:pPr indent="0" lvl="0" marL="0" rtl="0" algn="ctr">
              <a:lnSpc>
                <a:spcPct val="115000"/>
              </a:lnSpc>
              <a:spcBef>
                <a:spcPts val="0"/>
              </a:spcBef>
              <a:spcAft>
                <a:spcPts val="0"/>
              </a:spcAft>
              <a:buNone/>
            </a:pPr>
            <a:r>
              <a:rPr lang="sv" sz="1200">
                <a:solidFill>
                  <a:srgbClr val="FFFFFF"/>
                </a:solidFill>
                <a:latin typeface="Lato"/>
                <a:ea typeface="Lato"/>
                <a:cs typeface="Lato"/>
                <a:sym typeface="Lato"/>
              </a:rPr>
              <a:t>undersökning och utveckling i samma process där man testar om och om igen! </a:t>
            </a:r>
            <a:endParaRPr sz="1200">
              <a:solidFill>
                <a:srgbClr val="FFFFFF"/>
              </a:solidFill>
              <a:latin typeface="Lato"/>
              <a:ea typeface="Lato"/>
              <a:cs typeface="Lato"/>
              <a:sym typeface="Lato"/>
            </a:endParaRPr>
          </a:p>
        </p:txBody>
      </p:sp>
      <p:sp>
        <p:nvSpPr>
          <p:cNvPr id="2049" name="Google Shape;2049;p154"/>
          <p:cNvSpPr txBox="1"/>
          <p:nvPr/>
        </p:nvSpPr>
        <p:spPr>
          <a:xfrm>
            <a:off x="1140949" y="2738200"/>
            <a:ext cx="1454400" cy="596700"/>
          </a:xfrm>
          <a:prstGeom prst="rect">
            <a:avLst/>
          </a:prstGeom>
          <a:noFill/>
          <a:ln>
            <a:noFill/>
          </a:ln>
        </p:spPr>
        <p:txBody>
          <a:bodyPr anchorCtr="0" anchor="t" bIns="75825" lIns="75825" spcFirstLastPara="1" rIns="75825" wrap="square" tIns="75825">
            <a:noAutofit/>
          </a:bodyPr>
          <a:lstStyle/>
          <a:p>
            <a:pPr indent="0" lvl="0" marL="0" rtl="0" algn="ctr">
              <a:spcBef>
                <a:spcPts val="0"/>
              </a:spcBef>
              <a:spcAft>
                <a:spcPts val="0"/>
              </a:spcAft>
              <a:buNone/>
            </a:pPr>
            <a:r>
              <a:rPr lang="sv" sz="1100">
                <a:solidFill>
                  <a:srgbClr val="78909C"/>
                </a:solidFill>
                <a:latin typeface="Lato Black"/>
                <a:ea typeface="Lato Black"/>
                <a:cs typeface="Lato Black"/>
                <a:sym typeface="Lato Black"/>
              </a:rPr>
              <a:t>BÖRJA BRETT</a:t>
            </a:r>
            <a:br>
              <a:rPr b="1" lang="sv" sz="1100">
                <a:solidFill>
                  <a:srgbClr val="78909C"/>
                </a:solidFill>
                <a:latin typeface="Lato"/>
                <a:ea typeface="Lato"/>
                <a:cs typeface="Lato"/>
                <a:sym typeface="Lato"/>
              </a:rPr>
            </a:br>
            <a:r>
              <a:rPr lang="sv" sz="1000">
                <a:solidFill>
                  <a:srgbClr val="78909C"/>
                </a:solidFill>
                <a:latin typeface="Lato"/>
                <a:ea typeface="Lato"/>
                <a:cs typeface="Lato"/>
                <a:sym typeface="Lato"/>
              </a:rPr>
              <a:t>Vem är användaren?</a:t>
            </a:r>
            <a:endParaRPr sz="1000">
              <a:solidFill>
                <a:srgbClr val="78909C"/>
              </a:solidFill>
              <a:latin typeface="Lato"/>
              <a:ea typeface="Lato"/>
              <a:cs typeface="Lato"/>
              <a:sym typeface="Lato"/>
            </a:endParaRPr>
          </a:p>
          <a:p>
            <a:pPr indent="0" lvl="0" marL="0" rtl="0" algn="ctr">
              <a:spcBef>
                <a:spcPts val="0"/>
              </a:spcBef>
              <a:spcAft>
                <a:spcPts val="0"/>
              </a:spcAft>
              <a:buNone/>
            </a:pPr>
            <a:r>
              <a:rPr lang="sv" sz="1000">
                <a:solidFill>
                  <a:srgbClr val="78909C"/>
                </a:solidFill>
                <a:latin typeface="Lato"/>
                <a:ea typeface="Lato"/>
                <a:cs typeface="Lato"/>
                <a:sym typeface="Lato"/>
              </a:rPr>
              <a:t>Behov? Utmaningar? </a:t>
            </a:r>
            <a:endParaRPr sz="1000">
              <a:solidFill>
                <a:srgbClr val="78909C"/>
              </a:solidFill>
              <a:latin typeface="Lato"/>
              <a:ea typeface="Lato"/>
              <a:cs typeface="Lato"/>
              <a:sym typeface="Lato"/>
            </a:endParaRPr>
          </a:p>
          <a:p>
            <a:pPr indent="0" lvl="0" marL="0" rtl="0" algn="ctr">
              <a:spcBef>
                <a:spcPts val="0"/>
              </a:spcBef>
              <a:spcAft>
                <a:spcPts val="0"/>
              </a:spcAft>
              <a:buNone/>
            </a:pPr>
            <a:r>
              <a:rPr lang="sv" sz="1000">
                <a:solidFill>
                  <a:srgbClr val="78909C"/>
                </a:solidFill>
                <a:latin typeface="Lato"/>
                <a:ea typeface="Lato"/>
                <a:cs typeface="Lato"/>
                <a:sym typeface="Lato"/>
              </a:rPr>
              <a:t>Varför?</a:t>
            </a:r>
            <a:endParaRPr sz="1000">
              <a:solidFill>
                <a:srgbClr val="78909C"/>
              </a:solidFill>
              <a:latin typeface="Lato"/>
              <a:ea typeface="Lato"/>
              <a:cs typeface="Lato"/>
              <a:sym typeface="Lato"/>
            </a:endParaRPr>
          </a:p>
          <a:p>
            <a:pPr indent="0" lvl="0" marL="0" rtl="0" algn="ctr">
              <a:spcBef>
                <a:spcPts val="0"/>
              </a:spcBef>
              <a:spcAft>
                <a:spcPts val="0"/>
              </a:spcAft>
              <a:buNone/>
            </a:pPr>
            <a:r>
              <a:t/>
            </a:r>
            <a:endParaRPr sz="1100">
              <a:solidFill>
                <a:srgbClr val="78909C"/>
              </a:solidFill>
              <a:latin typeface="Lato"/>
              <a:ea typeface="Lato"/>
              <a:cs typeface="Lato"/>
              <a:sym typeface="Lato"/>
            </a:endParaRPr>
          </a:p>
        </p:txBody>
      </p:sp>
      <p:sp>
        <p:nvSpPr>
          <p:cNvPr id="2050" name="Google Shape;2050;p154"/>
          <p:cNvSpPr txBox="1"/>
          <p:nvPr/>
        </p:nvSpPr>
        <p:spPr>
          <a:xfrm>
            <a:off x="4817388" y="2738200"/>
            <a:ext cx="1454400" cy="379200"/>
          </a:xfrm>
          <a:prstGeom prst="rect">
            <a:avLst/>
          </a:prstGeom>
          <a:noFill/>
          <a:ln>
            <a:noFill/>
          </a:ln>
        </p:spPr>
        <p:txBody>
          <a:bodyPr anchorCtr="0" anchor="t" bIns="75825" lIns="75825" spcFirstLastPara="1" rIns="75825" wrap="square" tIns="75825">
            <a:noAutofit/>
          </a:bodyPr>
          <a:lstStyle/>
          <a:p>
            <a:pPr indent="0" lvl="0" marL="0" rtl="0" algn="ctr">
              <a:spcBef>
                <a:spcPts val="0"/>
              </a:spcBef>
              <a:spcAft>
                <a:spcPts val="0"/>
              </a:spcAft>
              <a:buNone/>
            </a:pPr>
            <a:r>
              <a:rPr lang="sv" sz="1100">
                <a:solidFill>
                  <a:srgbClr val="78909C"/>
                </a:solidFill>
                <a:latin typeface="Lato Black"/>
                <a:ea typeface="Lato Black"/>
                <a:cs typeface="Lato Black"/>
                <a:sym typeface="Lato Black"/>
              </a:rPr>
              <a:t>FÖRFINA</a:t>
            </a:r>
            <a:endParaRPr sz="1100">
              <a:solidFill>
                <a:srgbClr val="78909C"/>
              </a:solidFill>
              <a:latin typeface="Lato Black"/>
              <a:ea typeface="Lato Black"/>
              <a:cs typeface="Lato Black"/>
              <a:sym typeface="Lato Black"/>
            </a:endParaRPr>
          </a:p>
          <a:p>
            <a:pPr indent="0" lvl="0" marL="0" rtl="0" algn="ctr">
              <a:spcBef>
                <a:spcPts val="0"/>
              </a:spcBef>
              <a:spcAft>
                <a:spcPts val="0"/>
              </a:spcAft>
              <a:buNone/>
            </a:pPr>
            <a:r>
              <a:rPr lang="sv" sz="1000">
                <a:solidFill>
                  <a:srgbClr val="78909C"/>
                </a:solidFill>
                <a:latin typeface="Lato"/>
                <a:ea typeface="Lato"/>
                <a:cs typeface="Lato"/>
                <a:sym typeface="Lato"/>
              </a:rPr>
              <a:t>Förfina </a:t>
            </a:r>
            <a:r>
              <a:rPr lang="sv" sz="1000" u="sng">
                <a:solidFill>
                  <a:srgbClr val="78909C"/>
                </a:solidFill>
                <a:latin typeface="Lato"/>
                <a:ea typeface="Lato"/>
                <a:cs typeface="Lato"/>
                <a:sym typeface="Lato"/>
              </a:rPr>
              <a:t>hur</a:t>
            </a:r>
            <a:r>
              <a:rPr lang="sv" sz="1000">
                <a:solidFill>
                  <a:srgbClr val="78909C"/>
                </a:solidFill>
                <a:latin typeface="Lato"/>
                <a:ea typeface="Lato"/>
                <a:cs typeface="Lato"/>
                <a:sym typeface="Lato"/>
              </a:rPr>
              <a:t> idéerna skulle fungera - </a:t>
            </a:r>
            <a:br>
              <a:rPr lang="sv" sz="1000">
                <a:solidFill>
                  <a:srgbClr val="78909C"/>
                </a:solidFill>
                <a:latin typeface="Lato"/>
                <a:ea typeface="Lato"/>
                <a:cs typeface="Lato"/>
                <a:sym typeface="Lato"/>
              </a:rPr>
            </a:br>
            <a:r>
              <a:rPr lang="sv" sz="1000">
                <a:solidFill>
                  <a:srgbClr val="78909C"/>
                </a:solidFill>
                <a:latin typeface="Lato"/>
                <a:ea typeface="Lato"/>
                <a:cs typeface="Lato"/>
                <a:sym typeface="Lato"/>
              </a:rPr>
              <a:t>testa iden!</a:t>
            </a:r>
            <a:endParaRPr i="1" sz="1000">
              <a:solidFill>
                <a:srgbClr val="78909C"/>
              </a:solidFill>
              <a:latin typeface="Roboto"/>
              <a:ea typeface="Roboto"/>
              <a:cs typeface="Roboto"/>
              <a:sym typeface="Roboto"/>
            </a:endParaRPr>
          </a:p>
        </p:txBody>
      </p:sp>
      <p:sp>
        <p:nvSpPr>
          <p:cNvPr id="2051" name="Google Shape;2051;p154"/>
          <p:cNvSpPr txBox="1"/>
          <p:nvPr/>
        </p:nvSpPr>
        <p:spPr>
          <a:xfrm>
            <a:off x="3360176" y="2738200"/>
            <a:ext cx="1151400" cy="379200"/>
          </a:xfrm>
          <a:prstGeom prst="rect">
            <a:avLst/>
          </a:prstGeom>
          <a:noFill/>
          <a:ln>
            <a:noFill/>
          </a:ln>
        </p:spPr>
        <p:txBody>
          <a:bodyPr anchorCtr="0" anchor="t" bIns="75825" lIns="75825" spcFirstLastPara="1" rIns="75825" wrap="square" tIns="75825">
            <a:noAutofit/>
          </a:bodyPr>
          <a:lstStyle/>
          <a:p>
            <a:pPr indent="0" lvl="0" marL="0" rtl="0" algn="ctr">
              <a:spcBef>
                <a:spcPts val="0"/>
              </a:spcBef>
              <a:spcAft>
                <a:spcPts val="0"/>
              </a:spcAft>
              <a:buNone/>
            </a:pPr>
            <a:r>
              <a:rPr lang="sv" sz="1100">
                <a:solidFill>
                  <a:srgbClr val="78909C"/>
                </a:solidFill>
                <a:latin typeface="Lato Black"/>
                <a:ea typeface="Lato Black"/>
                <a:cs typeface="Lato Black"/>
                <a:sym typeface="Lato Black"/>
              </a:rPr>
              <a:t>SMALNA AV</a:t>
            </a:r>
            <a:br>
              <a:rPr b="1" lang="sv" sz="1100">
                <a:solidFill>
                  <a:srgbClr val="78909C"/>
                </a:solidFill>
                <a:latin typeface="Lato"/>
                <a:ea typeface="Lato"/>
                <a:cs typeface="Lato"/>
                <a:sym typeface="Lato"/>
              </a:rPr>
            </a:br>
            <a:r>
              <a:rPr lang="sv" sz="1000">
                <a:solidFill>
                  <a:srgbClr val="78909C"/>
                </a:solidFill>
                <a:latin typeface="Lato"/>
                <a:ea typeface="Lato"/>
                <a:cs typeface="Lato"/>
                <a:sym typeface="Lato"/>
              </a:rPr>
              <a:t>Testa ut tidiga idéer - </a:t>
            </a:r>
            <a:r>
              <a:rPr lang="sv" sz="1000" u="sng">
                <a:solidFill>
                  <a:srgbClr val="78909C"/>
                </a:solidFill>
                <a:latin typeface="Lato"/>
                <a:ea typeface="Lato"/>
                <a:cs typeface="Lato"/>
                <a:sym typeface="Lato"/>
              </a:rPr>
              <a:t>vad</a:t>
            </a:r>
            <a:r>
              <a:rPr lang="sv" sz="1000">
                <a:solidFill>
                  <a:srgbClr val="78909C"/>
                </a:solidFill>
                <a:latin typeface="Lato"/>
                <a:ea typeface="Lato"/>
                <a:cs typeface="Lato"/>
                <a:sym typeface="Lato"/>
              </a:rPr>
              <a:t> som möter behoven?</a:t>
            </a:r>
            <a:endParaRPr sz="1000">
              <a:solidFill>
                <a:srgbClr val="78909C"/>
              </a:solidFill>
              <a:latin typeface="Lato"/>
              <a:ea typeface="Lato"/>
              <a:cs typeface="Lato"/>
              <a:sym typeface="Lato"/>
            </a:endParaRPr>
          </a:p>
        </p:txBody>
      </p:sp>
      <p:sp>
        <p:nvSpPr>
          <p:cNvPr id="2052" name="Google Shape;2052;p154"/>
          <p:cNvSpPr txBox="1"/>
          <p:nvPr/>
        </p:nvSpPr>
        <p:spPr>
          <a:xfrm>
            <a:off x="451757" y="467194"/>
            <a:ext cx="8406000" cy="46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00"/>
              <a:buFont typeface="Arial"/>
              <a:buNone/>
            </a:pPr>
            <a:r>
              <a:rPr b="1" lang="sv" sz="2500">
                <a:solidFill>
                  <a:srgbClr val="8EAF99"/>
                </a:solidFill>
                <a:latin typeface="Lato"/>
                <a:ea typeface="Lato"/>
                <a:cs typeface="Lato"/>
                <a:sym typeface="Lato"/>
              </a:rPr>
              <a:t>UNDERSÖKNING &amp; UTVECKLING I SAMMA PROCESS  </a:t>
            </a:r>
            <a:r>
              <a:rPr lang="sv" sz="2500">
                <a:solidFill>
                  <a:srgbClr val="8EAF99"/>
                </a:solidFill>
                <a:latin typeface="Lato Black"/>
                <a:ea typeface="Lato Black"/>
                <a:cs typeface="Lato Black"/>
                <a:sym typeface="Lato Black"/>
              </a:rPr>
              <a:t> </a:t>
            </a:r>
            <a:br>
              <a:rPr lang="sv" sz="2500">
                <a:solidFill>
                  <a:srgbClr val="8EAF99"/>
                </a:solidFill>
                <a:latin typeface="Lato Black"/>
                <a:ea typeface="Lato Black"/>
                <a:cs typeface="Lato Black"/>
                <a:sym typeface="Lato Black"/>
              </a:rPr>
            </a:br>
            <a:endParaRPr sz="2500">
              <a:solidFill>
                <a:srgbClr val="8EAF99"/>
              </a:solidFill>
              <a:latin typeface="Lato Light"/>
              <a:ea typeface="Lato Light"/>
              <a:cs typeface="Lato Light"/>
              <a:sym typeface="Lato Light"/>
            </a:endParaRPr>
          </a:p>
          <a:p>
            <a:pPr indent="0" lvl="0" marL="0" rtl="0" algn="l">
              <a:lnSpc>
                <a:spcPct val="115000"/>
              </a:lnSpc>
              <a:spcBef>
                <a:spcPts val="0"/>
              </a:spcBef>
              <a:spcAft>
                <a:spcPts val="0"/>
              </a:spcAft>
              <a:buClr>
                <a:schemeClr val="dk1"/>
              </a:buClr>
              <a:buSzPts val="900"/>
              <a:buFont typeface="Arial"/>
              <a:buNone/>
            </a:pPr>
            <a:r>
              <a:t/>
            </a:r>
            <a:endParaRPr sz="2500">
              <a:latin typeface="Lato Black"/>
              <a:ea typeface="Lato Black"/>
              <a:cs typeface="Lato Black"/>
              <a:sym typeface="Lato Black"/>
            </a:endParaRPr>
          </a:p>
          <a:p>
            <a:pPr indent="0" lvl="0" marL="0" rtl="0" algn="l">
              <a:lnSpc>
                <a:spcPct val="115000"/>
              </a:lnSpc>
              <a:spcBef>
                <a:spcPts val="0"/>
              </a:spcBef>
              <a:spcAft>
                <a:spcPts val="0"/>
              </a:spcAft>
              <a:buClr>
                <a:schemeClr val="dk1"/>
              </a:buClr>
              <a:buSzPts val="900"/>
              <a:buFont typeface="Arial"/>
              <a:buNone/>
            </a:pPr>
            <a:r>
              <a:t/>
            </a:r>
            <a:endParaRPr sz="1500">
              <a:latin typeface="Lato Light"/>
              <a:ea typeface="Lato Light"/>
              <a:cs typeface="Lato Light"/>
              <a:sym typeface="Lato Light"/>
            </a:endParaRPr>
          </a:p>
        </p:txBody>
      </p:sp>
      <p:sp>
        <p:nvSpPr>
          <p:cNvPr id="2053" name="Google Shape;2053;p154"/>
          <p:cNvSpPr txBox="1"/>
          <p:nvPr/>
        </p:nvSpPr>
        <p:spPr>
          <a:xfrm>
            <a:off x="500109" y="945850"/>
            <a:ext cx="8216100" cy="670200"/>
          </a:xfrm>
          <a:prstGeom prst="rect">
            <a:avLst/>
          </a:prstGeom>
          <a:noFill/>
          <a:ln>
            <a:noFill/>
          </a:ln>
        </p:spPr>
        <p:txBody>
          <a:bodyPr anchorCtr="0" anchor="t" bIns="75650" lIns="75650" spcFirstLastPara="1" rIns="75650" wrap="square" tIns="75650">
            <a:noAutofit/>
          </a:bodyPr>
          <a:lstStyle/>
          <a:p>
            <a:pPr indent="0" lvl="0" marL="0" rtl="0" algn="l">
              <a:lnSpc>
                <a:spcPct val="115000"/>
              </a:lnSpc>
              <a:spcBef>
                <a:spcPts val="0"/>
              </a:spcBef>
              <a:spcAft>
                <a:spcPts val="0"/>
              </a:spcAft>
              <a:buNone/>
            </a:pPr>
            <a:r>
              <a:rPr lang="sv" sz="1200">
                <a:latin typeface="Lato"/>
                <a:ea typeface="Lato"/>
                <a:cs typeface="Lato"/>
                <a:sym typeface="Lato"/>
              </a:rPr>
              <a:t>Tjänstedesign bygger på att hela tiden fortsätta utveckla. Det innebär att man tidigt testar  skissiga idéer med användare för att förstå vad som möter behov. Tillsammans samskapar man hur idén bör utvecklas. </a:t>
            </a:r>
            <a:endParaRPr sz="1200">
              <a:latin typeface="Lato"/>
              <a:ea typeface="Lato"/>
              <a:cs typeface="Lato"/>
              <a:sym typeface="Lato"/>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verabler">
  <p:cSld name="Två innehållsdelar">
    <p:spTree>
      <p:nvGrpSpPr>
        <p:cNvPr id="2054" name="Shape 2054"/>
        <p:cNvGrpSpPr/>
        <p:nvPr/>
      </p:nvGrpSpPr>
      <p:grpSpPr>
        <a:xfrm>
          <a:off x="0" y="0"/>
          <a:ext cx="0" cy="0"/>
          <a:chOff x="0" y="0"/>
          <a:chExt cx="0" cy="0"/>
        </a:xfrm>
      </p:grpSpPr>
      <p:sp>
        <p:nvSpPr>
          <p:cNvPr id="2055" name="Google Shape;2055;p155"/>
          <p:cNvSpPr/>
          <p:nvPr/>
        </p:nvSpPr>
        <p:spPr>
          <a:xfrm>
            <a:off x="536968" y="1450284"/>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56" name="Google Shape;2056;p155"/>
          <p:cNvSpPr/>
          <p:nvPr/>
        </p:nvSpPr>
        <p:spPr>
          <a:xfrm>
            <a:off x="623078" y="1728054"/>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57" name="Google Shape;2057;p155"/>
          <p:cNvSpPr txBox="1"/>
          <p:nvPr/>
        </p:nvSpPr>
        <p:spPr>
          <a:xfrm>
            <a:off x="536871" y="1466280"/>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GENERELLA INSIKTER</a:t>
            </a:r>
            <a:endParaRPr sz="900">
              <a:latin typeface="Lato Black"/>
              <a:ea typeface="Lato Black"/>
              <a:cs typeface="Lato Black"/>
              <a:sym typeface="Lato Black"/>
            </a:endParaRPr>
          </a:p>
        </p:txBody>
      </p:sp>
      <p:sp>
        <p:nvSpPr>
          <p:cNvPr id="2058" name="Google Shape;2058;p155"/>
          <p:cNvSpPr txBox="1"/>
          <p:nvPr/>
        </p:nvSpPr>
        <p:spPr>
          <a:xfrm>
            <a:off x="582201" y="2503637"/>
            <a:ext cx="16554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Övergripande kundinsikter som har bäring på organisationen och dess verksamhet</a:t>
            </a:r>
            <a:endParaRPr sz="700">
              <a:latin typeface="Lato"/>
              <a:ea typeface="Lato"/>
              <a:cs typeface="Lato"/>
              <a:sym typeface="Lato"/>
            </a:endParaRPr>
          </a:p>
        </p:txBody>
      </p:sp>
      <p:sp>
        <p:nvSpPr>
          <p:cNvPr id="2059" name="Google Shape;2059;p155"/>
          <p:cNvSpPr txBox="1"/>
          <p:nvPr/>
        </p:nvSpPr>
        <p:spPr>
          <a:xfrm>
            <a:off x="609725" y="1761276"/>
            <a:ext cx="1573800" cy="6234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b="1" i="1" lang="sv" sz="1000">
                <a:solidFill>
                  <a:srgbClr val="78909C"/>
                </a:solidFill>
                <a:latin typeface="Lato"/>
                <a:ea typeface="Lato"/>
                <a:cs typeface="Lato"/>
                <a:sym typeface="Lato"/>
              </a:rPr>
              <a:t>“Jag har rest på det här kortet och reskassa i många år nu - varför behöver det ändras?”</a:t>
            </a:r>
            <a:r>
              <a:rPr lang="sv" sz="1000">
                <a:solidFill>
                  <a:srgbClr val="78909C"/>
                </a:solidFill>
                <a:latin typeface="Varela Round"/>
                <a:ea typeface="Varela Round"/>
                <a:cs typeface="Varela Round"/>
                <a:sym typeface="Varela Round"/>
              </a:rPr>
              <a:t> </a:t>
            </a:r>
            <a:endParaRPr sz="1000">
              <a:solidFill>
                <a:srgbClr val="78909C"/>
              </a:solidFill>
            </a:endParaRPr>
          </a:p>
        </p:txBody>
      </p:sp>
      <p:sp>
        <p:nvSpPr>
          <p:cNvPr id="2060" name="Google Shape;2060;p155"/>
          <p:cNvSpPr/>
          <p:nvPr/>
        </p:nvSpPr>
        <p:spPr>
          <a:xfrm>
            <a:off x="2491155" y="1450284"/>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sz="1200"/>
          </a:p>
        </p:txBody>
      </p:sp>
      <p:sp>
        <p:nvSpPr>
          <p:cNvPr id="2061" name="Google Shape;2061;p155"/>
          <p:cNvSpPr/>
          <p:nvPr/>
        </p:nvSpPr>
        <p:spPr>
          <a:xfrm>
            <a:off x="2577265" y="1728054"/>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62" name="Google Shape;2062;p155"/>
          <p:cNvSpPr txBox="1"/>
          <p:nvPr/>
        </p:nvSpPr>
        <p:spPr>
          <a:xfrm>
            <a:off x="2491058" y="1466280"/>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KUNDRESA</a:t>
            </a:r>
            <a:endParaRPr sz="900">
              <a:latin typeface="Lato Black"/>
              <a:ea typeface="Lato Black"/>
              <a:cs typeface="Lato Black"/>
              <a:sym typeface="Lato Black"/>
            </a:endParaRPr>
          </a:p>
        </p:txBody>
      </p:sp>
      <p:pic>
        <p:nvPicPr>
          <p:cNvPr id="2063" name="Google Shape;2063;p155"/>
          <p:cNvPicPr preferRelativeResize="0"/>
          <p:nvPr/>
        </p:nvPicPr>
        <p:blipFill rotWithShape="1">
          <a:blip r:embed="rId2">
            <a:alphaModFix/>
          </a:blip>
          <a:srcRect b="0" l="0" r="10136" t="0"/>
          <a:stretch/>
        </p:blipFill>
        <p:spPr>
          <a:xfrm>
            <a:off x="2663369" y="1887326"/>
            <a:ext cx="1487683" cy="550401"/>
          </a:xfrm>
          <a:prstGeom prst="rect">
            <a:avLst/>
          </a:prstGeom>
          <a:noFill/>
          <a:ln>
            <a:noFill/>
          </a:ln>
        </p:spPr>
      </p:pic>
      <p:sp>
        <p:nvSpPr>
          <p:cNvPr id="2064" name="Google Shape;2064;p155"/>
          <p:cNvSpPr txBox="1"/>
          <p:nvPr/>
        </p:nvSpPr>
        <p:spPr>
          <a:xfrm>
            <a:off x="2536388" y="2524891"/>
            <a:ext cx="16554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En illustrerad kundresa som ger samsyn vad kunden upplever i mötet med organisationen</a:t>
            </a:r>
            <a:endParaRPr sz="700">
              <a:latin typeface="Lato"/>
              <a:ea typeface="Lato"/>
              <a:cs typeface="Lato"/>
              <a:sym typeface="Lato"/>
            </a:endParaRPr>
          </a:p>
        </p:txBody>
      </p:sp>
      <p:sp>
        <p:nvSpPr>
          <p:cNvPr id="2065" name="Google Shape;2065;p155"/>
          <p:cNvSpPr/>
          <p:nvPr/>
        </p:nvSpPr>
        <p:spPr>
          <a:xfrm>
            <a:off x="2487329" y="3203222"/>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sz="1200"/>
          </a:p>
        </p:txBody>
      </p:sp>
      <p:sp>
        <p:nvSpPr>
          <p:cNvPr id="2066" name="Google Shape;2066;p155"/>
          <p:cNvSpPr/>
          <p:nvPr/>
        </p:nvSpPr>
        <p:spPr>
          <a:xfrm>
            <a:off x="2573439" y="3480992"/>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67" name="Google Shape;2067;p155"/>
          <p:cNvSpPr txBox="1"/>
          <p:nvPr/>
        </p:nvSpPr>
        <p:spPr>
          <a:xfrm>
            <a:off x="2487232" y="3219218"/>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UTVECKLINGSOMRÅDEN</a:t>
            </a:r>
            <a:endParaRPr sz="900">
              <a:latin typeface="Lato Black"/>
              <a:ea typeface="Lato Black"/>
              <a:cs typeface="Lato Black"/>
              <a:sym typeface="Lato Black"/>
            </a:endParaRPr>
          </a:p>
        </p:txBody>
      </p:sp>
      <p:sp>
        <p:nvSpPr>
          <p:cNvPr id="2068" name="Google Shape;2068;p155"/>
          <p:cNvSpPr txBox="1"/>
          <p:nvPr/>
        </p:nvSpPr>
        <p:spPr>
          <a:xfrm>
            <a:off x="2478783" y="4332775"/>
            <a:ext cx="17631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De utmaningar kunden upplever kopplat till tjänsten/organisationen.</a:t>
            </a:r>
            <a:endParaRPr sz="700">
              <a:latin typeface="Lato"/>
              <a:ea typeface="Lato"/>
              <a:cs typeface="Lato"/>
              <a:sym typeface="Lato"/>
            </a:endParaRPr>
          </a:p>
        </p:txBody>
      </p:sp>
      <p:pic>
        <p:nvPicPr>
          <p:cNvPr id="2069" name="Google Shape;2069;p155"/>
          <p:cNvPicPr preferRelativeResize="0"/>
          <p:nvPr/>
        </p:nvPicPr>
        <p:blipFill rotWithShape="1">
          <a:blip r:embed="rId2">
            <a:alphaModFix/>
          </a:blip>
          <a:srcRect b="26457" l="61305" r="7438" t="22662"/>
          <a:stretch/>
        </p:blipFill>
        <p:spPr>
          <a:xfrm>
            <a:off x="2573439" y="3481062"/>
            <a:ext cx="1573791" cy="851713"/>
          </a:xfrm>
          <a:prstGeom prst="rect">
            <a:avLst/>
          </a:prstGeom>
          <a:noFill/>
          <a:ln>
            <a:noFill/>
          </a:ln>
        </p:spPr>
      </p:pic>
      <p:sp>
        <p:nvSpPr>
          <p:cNvPr id="2070" name="Google Shape;2070;p155"/>
          <p:cNvSpPr/>
          <p:nvPr/>
        </p:nvSpPr>
        <p:spPr>
          <a:xfrm>
            <a:off x="536982" y="3190964"/>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sz="1200"/>
          </a:p>
        </p:txBody>
      </p:sp>
      <p:sp>
        <p:nvSpPr>
          <p:cNvPr id="2071" name="Google Shape;2071;p155"/>
          <p:cNvSpPr/>
          <p:nvPr/>
        </p:nvSpPr>
        <p:spPr>
          <a:xfrm>
            <a:off x="623092" y="3468734"/>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72" name="Google Shape;2072;p155"/>
          <p:cNvSpPr txBox="1"/>
          <p:nvPr/>
        </p:nvSpPr>
        <p:spPr>
          <a:xfrm>
            <a:off x="536885" y="3206960"/>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BEHOVSGRUPPER</a:t>
            </a:r>
            <a:endParaRPr sz="900">
              <a:latin typeface="Lato Black"/>
              <a:ea typeface="Lato Black"/>
              <a:cs typeface="Lato Black"/>
              <a:sym typeface="Lato Black"/>
            </a:endParaRPr>
          </a:p>
        </p:txBody>
      </p:sp>
      <p:sp>
        <p:nvSpPr>
          <p:cNvPr id="2073" name="Google Shape;2073;p155"/>
          <p:cNvSpPr txBox="1"/>
          <p:nvPr/>
        </p:nvSpPr>
        <p:spPr>
          <a:xfrm>
            <a:off x="536333" y="4320517"/>
            <a:ext cx="17472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En </a:t>
            </a:r>
            <a:r>
              <a:rPr lang="sv" sz="700">
                <a:solidFill>
                  <a:srgbClr val="000000"/>
                </a:solidFill>
                <a:latin typeface="Lato"/>
                <a:ea typeface="Lato"/>
                <a:cs typeface="Lato"/>
                <a:sym typeface="Lato"/>
              </a:rPr>
              <a:t>kund</a:t>
            </a:r>
            <a:r>
              <a:rPr lang="sv" sz="700">
                <a:latin typeface="Lato"/>
                <a:ea typeface="Lato"/>
                <a:cs typeface="Lato"/>
                <a:sym typeface="Lato"/>
              </a:rPr>
              <a:t>segmentering baserat på behov &amp; drivkrafter som stöd för prioritering</a:t>
            </a:r>
            <a:endParaRPr sz="700">
              <a:latin typeface="Lato"/>
              <a:ea typeface="Lato"/>
              <a:cs typeface="Lato"/>
              <a:sym typeface="Lato"/>
            </a:endParaRPr>
          </a:p>
        </p:txBody>
      </p:sp>
      <p:pic>
        <p:nvPicPr>
          <p:cNvPr id="2074" name="Google Shape;2074;p155"/>
          <p:cNvPicPr preferRelativeResize="0"/>
          <p:nvPr/>
        </p:nvPicPr>
        <p:blipFill rotWithShape="1">
          <a:blip r:embed="rId3">
            <a:alphaModFix/>
          </a:blip>
          <a:srcRect b="0" l="12418" r="9578" t="16915"/>
          <a:stretch/>
        </p:blipFill>
        <p:spPr>
          <a:xfrm>
            <a:off x="780353" y="3476177"/>
            <a:ext cx="1277473" cy="825078"/>
          </a:xfrm>
          <a:prstGeom prst="rect">
            <a:avLst/>
          </a:prstGeom>
          <a:noFill/>
          <a:ln>
            <a:noFill/>
          </a:ln>
        </p:spPr>
      </p:pic>
      <p:sp>
        <p:nvSpPr>
          <p:cNvPr id="2075" name="Google Shape;2075;p155"/>
          <p:cNvSpPr/>
          <p:nvPr/>
        </p:nvSpPr>
        <p:spPr>
          <a:xfrm>
            <a:off x="4437045" y="3190917"/>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sz="1200"/>
          </a:p>
        </p:txBody>
      </p:sp>
      <p:sp>
        <p:nvSpPr>
          <p:cNvPr id="2076" name="Google Shape;2076;p155"/>
          <p:cNvSpPr/>
          <p:nvPr/>
        </p:nvSpPr>
        <p:spPr>
          <a:xfrm>
            <a:off x="4523155" y="3468687"/>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77" name="Google Shape;2077;p155"/>
          <p:cNvSpPr txBox="1"/>
          <p:nvPr/>
        </p:nvSpPr>
        <p:spPr>
          <a:xfrm>
            <a:off x="4436948" y="3206913"/>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KONCEPT &amp; IMPLEMENTERING</a:t>
            </a:r>
            <a:endParaRPr sz="900">
              <a:latin typeface="Lato Black"/>
              <a:ea typeface="Lato Black"/>
              <a:cs typeface="Lato Black"/>
              <a:sym typeface="Lato Black"/>
            </a:endParaRPr>
          </a:p>
        </p:txBody>
      </p:sp>
      <p:sp>
        <p:nvSpPr>
          <p:cNvPr id="2078" name="Google Shape;2078;p155"/>
          <p:cNvSpPr txBox="1"/>
          <p:nvPr/>
        </p:nvSpPr>
        <p:spPr>
          <a:xfrm>
            <a:off x="4433803" y="4320471"/>
            <a:ext cx="17631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Samskapade, kundsäkra koncept som visar hur organisationen kan möta kundbehoven</a:t>
            </a:r>
            <a:endParaRPr sz="700">
              <a:latin typeface="Lato"/>
              <a:ea typeface="Lato"/>
              <a:cs typeface="Lato"/>
              <a:sym typeface="Lato"/>
            </a:endParaRPr>
          </a:p>
        </p:txBody>
      </p:sp>
      <p:pic>
        <p:nvPicPr>
          <p:cNvPr id="2079" name="Google Shape;2079;p155"/>
          <p:cNvPicPr preferRelativeResize="0"/>
          <p:nvPr/>
        </p:nvPicPr>
        <p:blipFill rotWithShape="1">
          <a:blip r:embed="rId4">
            <a:alphaModFix/>
          </a:blip>
          <a:srcRect b="10171" l="27135" r="37833" t="7401"/>
          <a:stretch/>
        </p:blipFill>
        <p:spPr>
          <a:xfrm>
            <a:off x="4977334" y="3592935"/>
            <a:ext cx="611131" cy="730453"/>
          </a:xfrm>
          <a:prstGeom prst="rect">
            <a:avLst/>
          </a:prstGeom>
          <a:noFill/>
          <a:ln>
            <a:noFill/>
          </a:ln>
        </p:spPr>
      </p:pic>
      <p:sp>
        <p:nvSpPr>
          <p:cNvPr id="2080" name="Google Shape;2080;p155"/>
          <p:cNvSpPr/>
          <p:nvPr/>
        </p:nvSpPr>
        <p:spPr>
          <a:xfrm>
            <a:off x="6399767" y="1450238"/>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sz="1200"/>
          </a:p>
        </p:txBody>
      </p:sp>
      <p:sp>
        <p:nvSpPr>
          <p:cNvPr id="2081" name="Google Shape;2081;p155"/>
          <p:cNvSpPr/>
          <p:nvPr/>
        </p:nvSpPr>
        <p:spPr>
          <a:xfrm>
            <a:off x="6485877" y="1728008"/>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82" name="Google Shape;2082;p155"/>
          <p:cNvSpPr txBox="1"/>
          <p:nvPr/>
        </p:nvSpPr>
        <p:spPr>
          <a:xfrm>
            <a:off x="6399670" y="1466234"/>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VISION/MÅLBILD</a:t>
            </a:r>
            <a:endParaRPr sz="900">
              <a:latin typeface="Lato Black"/>
              <a:ea typeface="Lato Black"/>
              <a:cs typeface="Lato Black"/>
              <a:sym typeface="Lato Black"/>
            </a:endParaRPr>
          </a:p>
        </p:txBody>
      </p:sp>
      <p:sp>
        <p:nvSpPr>
          <p:cNvPr id="2083" name="Google Shape;2083;p155"/>
          <p:cNvSpPr txBox="1"/>
          <p:nvPr/>
        </p:nvSpPr>
        <p:spPr>
          <a:xfrm>
            <a:off x="6445000" y="2579791"/>
            <a:ext cx="16554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Utifrån kundinsikter en tydlig bild för organisationen att sträva mot i sin utveckling</a:t>
            </a:r>
            <a:endParaRPr sz="700">
              <a:latin typeface="Lato"/>
              <a:ea typeface="Lato"/>
              <a:cs typeface="Lato"/>
              <a:sym typeface="Lato"/>
            </a:endParaRPr>
          </a:p>
        </p:txBody>
      </p:sp>
      <p:grpSp>
        <p:nvGrpSpPr>
          <p:cNvPr id="2084" name="Google Shape;2084;p155"/>
          <p:cNvGrpSpPr/>
          <p:nvPr/>
        </p:nvGrpSpPr>
        <p:grpSpPr>
          <a:xfrm>
            <a:off x="6882790" y="1788490"/>
            <a:ext cx="775154" cy="730579"/>
            <a:chOff x="4495076" y="-689074"/>
            <a:chExt cx="4328050" cy="4515323"/>
          </a:xfrm>
        </p:grpSpPr>
        <p:pic>
          <p:nvPicPr>
            <p:cNvPr id="2085" name="Google Shape;2085;p155"/>
            <p:cNvPicPr preferRelativeResize="0"/>
            <p:nvPr/>
          </p:nvPicPr>
          <p:blipFill rotWithShape="1">
            <a:blip r:embed="rId5">
              <a:alphaModFix/>
            </a:blip>
            <a:srcRect b="26726" l="35493" r="24272" t="36275"/>
            <a:stretch/>
          </p:blipFill>
          <p:spPr>
            <a:xfrm>
              <a:off x="4495076" y="-689074"/>
              <a:ext cx="4322477" cy="2235724"/>
            </a:xfrm>
            <a:prstGeom prst="rect">
              <a:avLst/>
            </a:prstGeom>
            <a:noFill/>
            <a:ln>
              <a:noFill/>
            </a:ln>
          </p:spPr>
        </p:pic>
        <p:pic>
          <p:nvPicPr>
            <p:cNvPr id="2086" name="Google Shape;2086;p155"/>
            <p:cNvPicPr preferRelativeResize="0"/>
            <p:nvPr/>
          </p:nvPicPr>
          <p:blipFill rotWithShape="1">
            <a:blip r:embed="rId6">
              <a:alphaModFix/>
            </a:blip>
            <a:srcRect b="27393" l="35524" r="24092" t="37459"/>
            <a:stretch/>
          </p:blipFill>
          <p:spPr>
            <a:xfrm>
              <a:off x="4504825" y="1712149"/>
              <a:ext cx="4318301" cy="2114100"/>
            </a:xfrm>
            <a:prstGeom prst="rect">
              <a:avLst/>
            </a:prstGeom>
            <a:noFill/>
            <a:ln>
              <a:noFill/>
            </a:ln>
          </p:spPr>
        </p:pic>
      </p:grpSp>
      <p:sp>
        <p:nvSpPr>
          <p:cNvPr id="2087" name="Google Shape;2087;p155"/>
          <p:cNvSpPr/>
          <p:nvPr/>
        </p:nvSpPr>
        <p:spPr>
          <a:xfrm>
            <a:off x="4445548" y="1450284"/>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88" name="Google Shape;2088;p155"/>
          <p:cNvSpPr/>
          <p:nvPr/>
        </p:nvSpPr>
        <p:spPr>
          <a:xfrm>
            <a:off x="4531658" y="1728054"/>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89" name="Google Shape;2089;p155"/>
          <p:cNvSpPr txBox="1"/>
          <p:nvPr/>
        </p:nvSpPr>
        <p:spPr>
          <a:xfrm>
            <a:off x="4445451" y="1466280"/>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ROADMAP</a:t>
            </a:r>
            <a:endParaRPr sz="900">
              <a:latin typeface="Lato Black"/>
              <a:ea typeface="Lato Black"/>
              <a:cs typeface="Lato Black"/>
              <a:sym typeface="Lato Black"/>
            </a:endParaRPr>
          </a:p>
        </p:txBody>
      </p:sp>
      <p:sp>
        <p:nvSpPr>
          <p:cNvPr id="2090" name="Google Shape;2090;p155"/>
          <p:cNvSpPr txBox="1"/>
          <p:nvPr/>
        </p:nvSpPr>
        <p:spPr>
          <a:xfrm>
            <a:off x="4444328" y="2579837"/>
            <a:ext cx="17472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Prioriterad </a:t>
            </a:r>
            <a:r>
              <a:rPr lang="sv" sz="700">
                <a:solidFill>
                  <a:srgbClr val="000000"/>
                </a:solidFill>
                <a:latin typeface="Lato"/>
                <a:ea typeface="Lato"/>
                <a:cs typeface="Lato"/>
                <a:sym typeface="Lato"/>
              </a:rPr>
              <a:t>utvecklings</a:t>
            </a:r>
            <a:r>
              <a:rPr lang="sv" sz="700">
                <a:latin typeface="Lato"/>
                <a:ea typeface="Lato"/>
                <a:cs typeface="Lato"/>
                <a:sym typeface="Lato"/>
              </a:rPr>
              <a:t>plan för lösningar baserat på kundbehov och org. förutsättningar</a:t>
            </a:r>
            <a:endParaRPr sz="700">
              <a:latin typeface="Lato"/>
              <a:ea typeface="Lato"/>
              <a:cs typeface="Lato"/>
              <a:sym typeface="Lato"/>
            </a:endParaRPr>
          </a:p>
        </p:txBody>
      </p:sp>
      <p:pic>
        <p:nvPicPr>
          <p:cNvPr id="2091" name="Google Shape;2091;p155"/>
          <p:cNvPicPr preferRelativeResize="0"/>
          <p:nvPr/>
        </p:nvPicPr>
        <p:blipFill rotWithShape="1">
          <a:blip r:embed="rId7">
            <a:alphaModFix/>
          </a:blip>
          <a:srcRect b="0" l="25727" r="0" t="8458"/>
          <a:stretch/>
        </p:blipFill>
        <p:spPr>
          <a:xfrm>
            <a:off x="4878439" y="1782322"/>
            <a:ext cx="880300" cy="757144"/>
          </a:xfrm>
          <a:prstGeom prst="rect">
            <a:avLst/>
          </a:prstGeom>
          <a:noFill/>
          <a:ln>
            <a:noFill/>
          </a:ln>
        </p:spPr>
      </p:pic>
      <p:sp>
        <p:nvSpPr>
          <p:cNvPr id="2092" name="Google Shape;2092;p155"/>
          <p:cNvSpPr txBox="1"/>
          <p:nvPr/>
        </p:nvSpPr>
        <p:spPr>
          <a:xfrm>
            <a:off x="1918638" y="1109821"/>
            <a:ext cx="930900" cy="2886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b="1" lang="sv">
                <a:latin typeface="Lato"/>
                <a:ea typeface="Lato"/>
                <a:cs typeface="Lato"/>
                <a:sym typeface="Lato"/>
              </a:rPr>
              <a:t>NULÄGE</a:t>
            </a:r>
            <a:endParaRPr b="1">
              <a:latin typeface="Lato"/>
              <a:ea typeface="Lato"/>
              <a:cs typeface="Lato"/>
              <a:sym typeface="Lato"/>
            </a:endParaRPr>
          </a:p>
        </p:txBody>
      </p:sp>
      <p:sp>
        <p:nvSpPr>
          <p:cNvPr id="2093" name="Google Shape;2093;p155"/>
          <p:cNvSpPr txBox="1"/>
          <p:nvPr/>
        </p:nvSpPr>
        <p:spPr>
          <a:xfrm>
            <a:off x="5868505" y="1109821"/>
            <a:ext cx="880500" cy="2886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b="1" lang="sv">
                <a:latin typeface="Lato"/>
                <a:ea typeface="Lato"/>
                <a:cs typeface="Lato"/>
                <a:sym typeface="Lato"/>
              </a:rPr>
              <a:t>NYLÄGE</a:t>
            </a:r>
            <a:endParaRPr b="1">
              <a:latin typeface="Lato"/>
              <a:ea typeface="Lato"/>
              <a:cs typeface="Lato"/>
              <a:sym typeface="Lato"/>
            </a:endParaRPr>
          </a:p>
        </p:txBody>
      </p:sp>
      <p:sp>
        <p:nvSpPr>
          <p:cNvPr id="2094" name="Google Shape;2094;p155"/>
          <p:cNvSpPr/>
          <p:nvPr/>
        </p:nvSpPr>
        <p:spPr>
          <a:xfrm>
            <a:off x="6388979" y="3186227"/>
            <a:ext cx="1746000" cy="1576800"/>
          </a:xfrm>
          <a:prstGeom prst="roundRect">
            <a:avLst>
              <a:gd fmla="val 4662" name="adj"/>
            </a:avLst>
          </a:prstGeom>
          <a:noFill/>
          <a:ln cap="flat" cmpd="sng" w="9525">
            <a:solidFill>
              <a:srgbClr val="78909C"/>
            </a:solidFill>
            <a:prstDash val="solid"/>
            <a:round/>
            <a:headEnd len="sm" w="sm" type="none"/>
            <a:tailEnd len="sm" w="sm" type="none"/>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95" name="Google Shape;2095;p155"/>
          <p:cNvSpPr/>
          <p:nvPr/>
        </p:nvSpPr>
        <p:spPr>
          <a:xfrm>
            <a:off x="6475089" y="3463997"/>
            <a:ext cx="1573800" cy="851700"/>
          </a:xfrm>
          <a:prstGeom prst="rect">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096" name="Google Shape;2096;p155"/>
          <p:cNvSpPr txBox="1"/>
          <p:nvPr/>
        </p:nvSpPr>
        <p:spPr>
          <a:xfrm>
            <a:off x="6388882" y="3202223"/>
            <a:ext cx="1746000" cy="2289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900">
                <a:latin typeface="Lato Black"/>
                <a:ea typeface="Lato Black"/>
                <a:cs typeface="Lato Black"/>
                <a:sym typeface="Lato Black"/>
              </a:rPr>
              <a:t>UTVECKLADE LÖSNINGAR</a:t>
            </a:r>
            <a:endParaRPr sz="900">
              <a:latin typeface="Lato Black"/>
              <a:ea typeface="Lato Black"/>
              <a:cs typeface="Lato Black"/>
              <a:sym typeface="Lato Black"/>
            </a:endParaRPr>
          </a:p>
        </p:txBody>
      </p:sp>
      <p:sp>
        <p:nvSpPr>
          <p:cNvPr id="2097" name="Google Shape;2097;p155"/>
          <p:cNvSpPr txBox="1"/>
          <p:nvPr/>
        </p:nvSpPr>
        <p:spPr>
          <a:xfrm>
            <a:off x="6330256" y="4315780"/>
            <a:ext cx="1884900" cy="447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latin typeface="Lato"/>
                <a:ea typeface="Lato"/>
                <a:cs typeface="Lato"/>
                <a:sym typeface="Lato"/>
              </a:rPr>
              <a:t>Stöd i utvecklingen att koordinera arbetet och säkerställa kundupplevelsen i alla kanaler/lösningar </a:t>
            </a:r>
            <a:endParaRPr sz="700">
              <a:latin typeface="Lato"/>
              <a:ea typeface="Lato"/>
              <a:cs typeface="Lato"/>
              <a:sym typeface="Lato"/>
            </a:endParaRPr>
          </a:p>
        </p:txBody>
      </p:sp>
      <p:grpSp>
        <p:nvGrpSpPr>
          <p:cNvPr id="2098" name="Google Shape;2098;p155"/>
          <p:cNvGrpSpPr/>
          <p:nvPr/>
        </p:nvGrpSpPr>
        <p:grpSpPr>
          <a:xfrm>
            <a:off x="6894089" y="3518225"/>
            <a:ext cx="775168" cy="757125"/>
            <a:chOff x="8605297" y="2122021"/>
            <a:chExt cx="1105172" cy="1083000"/>
          </a:xfrm>
        </p:grpSpPr>
        <p:pic>
          <p:nvPicPr>
            <p:cNvPr id="2099" name="Google Shape;2099;p155"/>
            <p:cNvPicPr preferRelativeResize="0"/>
            <p:nvPr/>
          </p:nvPicPr>
          <p:blipFill>
            <a:blip r:embed="rId8">
              <a:alphaModFix/>
            </a:blip>
            <a:stretch>
              <a:fillRect/>
            </a:stretch>
          </p:blipFill>
          <p:spPr>
            <a:xfrm>
              <a:off x="8605297" y="2122021"/>
              <a:ext cx="1105172" cy="1083000"/>
            </a:xfrm>
            <a:prstGeom prst="rect">
              <a:avLst/>
            </a:prstGeom>
            <a:noFill/>
            <a:ln>
              <a:noFill/>
            </a:ln>
          </p:spPr>
        </p:pic>
        <p:sp>
          <p:nvSpPr>
            <p:cNvPr id="2100" name="Google Shape;2100;p155"/>
            <p:cNvSpPr/>
            <p:nvPr/>
          </p:nvSpPr>
          <p:spPr>
            <a:xfrm>
              <a:off x="8966969" y="2497181"/>
              <a:ext cx="336300" cy="336300"/>
            </a:xfrm>
            <a:prstGeom prst="ellipse">
              <a:avLst/>
            </a:prstGeom>
            <a:solidFill>
              <a:srgbClr val="FFFFFF"/>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grpSp>
      <p:pic>
        <p:nvPicPr>
          <p:cNvPr id="2101" name="Google Shape;2101;p155"/>
          <p:cNvPicPr preferRelativeResize="0"/>
          <p:nvPr/>
        </p:nvPicPr>
        <p:blipFill>
          <a:blip r:embed="rId9">
            <a:alphaModFix/>
          </a:blip>
          <a:stretch>
            <a:fillRect/>
          </a:stretch>
        </p:blipFill>
        <p:spPr>
          <a:xfrm>
            <a:off x="2843500" y="3610934"/>
            <a:ext cx="377525" cy="266916"/>
          </a:xfrm>
          <a:prstGeom prst="rect">
            <a:avLst/>
          </a:prstGeom>
          <a:noFill/>
          <a:ln>
            <a:noFill/>
          </a:ln>
        </p:spPr>
      </p:pic>
      <p:pic>
        <p:nvPicPr>
          <p:cNvPr id="2102" name="Google Shape;2102;p155"/>
          <p:cNvPicPr preferRelativeResize="0"/>
          <p:nvPr/>
        </p:nvPicPr>
        <p:blipFill>
          <a:blip r:embed="rId10">
            <a:alphaModFix/>
          </a:blip>
          <a:stretch>
            <a:fillRect/>
          </a:stretch>
        </p:blipFill>
        <p:spPr>
          <a:xfrm>
            <a:off x="3489950" y="3651679"/>
            <a:ext cx="377525" cy="266920"/>
          </a:xfrm>
          <a:prstGeom prst="rect">
            <a:avLst/>
          </a:prstGeom>
          <a:noFill/>
          <a:ln>
            <a:noFill/>
          </a:ln>
        </p:spPr>
      </p:pic>
      <p:sp>
        <p:nvSpPr>
          <p:cNvPr id="2103" name="Google Shape;2103;p155"/>
          <p:cNvSpPr txBox="1"/>
          <p:nvPr/>
        </p:nvSpPr>
        <p:spPr>
          <a:xfrm>
            <a:off x="476114" y="479875"/>
            <a:ext cx="86832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PÅ LEVERABLER</a:t>
            </a:r>
            <a:endParaRPr sz="1600">
              <a:solidFill>
                <a:srgbClr val="8EAF99"/>
              </a:solidFill>
              <a:latin typeface="Lato"/>
              <a:ea typeface="Lato"/>
              <a:cs typeface="Lato"/>
              <a:sym typeface="La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 triggermaterial">
  <p:cSld name="CUSTOM_2">
    <p:spTree>
      <p:nvGrpSpPr>
        <p:cNvPr id="2104" name="Shape 2104"/>
        <p:cNvGrpSpPr/>
        <p:nvPr/>
      </p:nvGrpSpPr>
      <p:grpSpPr>
        <a:xfrm>
          <a:off x="0" y="0"/>
          <a:ext cx="0" cy="0"/>
          <a:chOff x="0" y="0"/>
          <a:chExt cx="0" cy="0"/>
        </a:xfrm>
      </p:grpSpPr>
      <p:pic>
        <p:nvPicPr>
          <p:cNvPr id="2105" name="Google Shape;2105;p156"/>
          <p:cNvPicPr preferRelativeResize="0"/>
          <p:nvPr/>
        </p:nvPicPr>
        <p:blipFill rotWithShape="1">
          <a:blip r:embed="rId2">
            <a:alphaModFix/>
          </a:blip>
          <a:srcRect b="34054" l="0" r="0" t="9897"/>
          <a:stretch/>
        </p:blipFill>
        <p:spPr>
          <a:xfrm>
            <a:off x="526400" y="3443764"/>
            <a:ext cx="3236174" cy="1360339"/>
          </a:xfrm>
          <a:prstGeom prst="rect">
            <a:avLst/>
          </a:prstGeom>
          <a:noFill/>
          <a:ln>
            <a:noFill/>
          </a:ln>
        </p:spPr>
      </p:pic>
      <p:pic>
        <p:nvPicPr>
          <p:cNvPr id="2106" name="Google Shape;2106;p156"/>
          <p:cNvPicPr preferRelativeResize="0"/>
          <p:nvPr/>
        </p:nvPicPr>
        <p:blipFill rotWithShape="1">
          <a:blip r:embed="rId3">
            <a:alphaModFix/>
          </a:blip>
          <a:srcRect b="0" l="0" r="0" t="13800"/>
          <a:stretch/>
        </p:blipFill>
        <p:spPr>
          <a:xfrm>
            <a:off x="2052229" y="1667524"/>
            <a:ext cx="1414621" cy="1675161"/>
          </a:xfrm>
          <a:prstGeom prst="rect">
            <a:avLst/>
          </a:prstGeom>
          <a:noFill/>
          <a:ln>
            <a:noFill/>
          </a:ln>
        </p:spPr>
      </p:pic>
      <p:pic>
        <p:nvPicPr>
          <p:cNvPr id="2107" name="Google Shape;2107;p156"/>
          <p:cNvPicPr preferRelativeResize="0"/>
          <p:nvPr/>
        </p:nvPicPr>
        <p:blipFill rotWithShape="1">
          <a:blip r:embed="rId4">
            <a:alphaModFix/>
          </a:blip>
          <a:srcRect b="0" l="0" r="0" t="15247"/>
          <a:stretch/>
        </p:blipFill>
        <p:spPr>
          <a:xfrm>
            <a:off x="526400" y="1667529"/>
            <a:ext cx="1395834" cy="1675151"/>
          </a:xfrm>
          <a:prstGeom prst="rect">
            <a:avLst/>
          </a:prstGeom>
          <a:noFill/>
          <a:ln>
            <a:noFill/>
          </a:ln>
        </p:spPr>
      </p:pic>
      <p:pic>
        <p:nvPicPr>
          <p:cNvPr id="2108" name="Google Shape;2108;p156"/>
          <p:cNvPicPr preferRelativeResize="0"/>
          <p:nvPr/>
        </p:nvPicPr>
        <p:blipFill>
          <a:blip r:embed="rId5">
            <a:alphaModFix/>
          </a:blip>
          <a:stretch>
            <a:fillRect/>
          </a:stretch>
        </p:blipFill>
        <p:spPr>
          <a:xfrm>
            <a:off x="3879328" y="3443750"/>
            <a:ext cx="1649947" cy="1360347"/>
          </a:xfrm>
          <a:prstGeom prst="rect">
            <a:avLst/>
          </a:prstGeom>
          <a:noFill/>
          <a:ln>
            <a:noFill/>
          </a:ln>
        </p:spPr>
      </p:pic>
      <p:pic>
        <p:nvPicPr>
          <p:cNvPr id="2109" name="Google Shape;2109;p156"/>
          <p:cNvPicPr preferRelativeResize="0"/>
          <p:nvPr/>
        </p:nvPicPr>
        <p:blipFill>
          <a:blip r:embed="rId6">
            <a:alphaModFix/>
          </a:blip>
          <a:stretch>
            <a:fillRect/>
          </a:stretch>
        </p:blipFill>
        <p:spPr>
          <a:xfrm>
            <a:off x="3598555" y="1667525"/>
            <a:ext cx="2757395" cy="1675151"/>
          </a:xfrm>
          <a:prstGeom prst="rect">
            <a:avLst/>
          </a:prstGeom>
          <a:noFill/>
          <a:ln>
            <a:noFill/>
          </a:ln>
        </p:spPr>
      </p:pic>
      <p:sp>
        <p:nvSpPr>
          <p:cNvPr id="2110" name="Google Shape;2110;p156"/>
          <p:cNvSpPr txBox="1"/>
          <p:nvPr/>
        </p:nvSpPr>
        <p:spPr>
          <a:xfrm>
            <a:off x="6648450" y="1591325"/>
            <a:ext cx="2025600" cy="596700"/>
          </a:xfrm>
          <a:prstGeom prst="rect">
            <a:avLst/>
          </a:prstGeom>
          <a:noFill/>
          <a:ln>
            <a:noFill/>
          </a:ln>
        </p:spPr>
        <p:txBody>
          <a:bodyPr anchorCtr="0" anchor="t" bIns="75825" lIns="75825" spcFirstLastPara="1" rIns="75825" wrap="square" tIns="75825">
            <a:noAutofit/>
          </a:bodyPr>
          <a:lstStyle/>
          <a:p>
            <a:pPr indent="0" lvl="0" marL="0" rtl="0" algn="l">
              <a:spcBef>
                <a:spcPts val="0"/>
              </a:spcBef>
              <a:spcAft>
                <a:spcPts val="0"/>
              </a:spcAft>
              <a:buNone/>
            </a:pPr>
            <a:r>
              <a:rPr lang="sv" sz="1200">
                <a:solidFill>
                  <a:srgbClr val="434343"/>
                </a:solidFill>
                <a:latin typeface="Lato"/>
                <a:ea typeface="Lato"/>
                <a:cs typeface="Lato"/>
                <a:sym typeface="Lato"/>
              </a:rPr>
              <a:t>Denna enklare nivån av skisser används vid tidiga testintervjuer för att samskapa utveckling med respondenten</a:t>
            </a:r>
            <a:endParaRPr sz="1200">
              <a:solidFill>
                <a:srgbClr val="434343"/>
              </a:solidFill>
              <a:latin typeface="Lato"/>
              <a:ea typeface="Lato"/>
              <a:cs typeface="Lato"/>
              <a:sym typeface="Lato"/>
            </a:endParaRPr>
          </a:p>
        </p:txBody>
      </p:sp>
      <p:sp>
        <p:nvSpPr>
          <p:cNvPr id="2111" name="Google Shape;2111;p156"/>
          <p:cNvSpPr txBox="1"/>
          <p:nvPr/>
        </p:nvSpPr>
        <p:spPr>
          <a:xfrm>
            <a:off x="476114" y="479875"/>
            <a:ext cx="86832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TRIGGERMATERIAL </a:t>
            </a:r>
            <a:endParaRPr sz="1600">
              <a:solidFill>
                <a:srgbClr val="8EAF99"/>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triggermaterial 2">
  <p:cSld name="CUSTOM_3">
    <p:spTree>
      <p:nvGrpSpPr>
        <p:cNvPr id="2112" name="Shape 2112"/>
        <p:cNvGrpSpPr/>
        <p:nvPr/>
      </p:nvGrpSpPr>
      <p:grpSpPr>
        <a:xfrm>
          <a:off x="0" y="0"/>
          <a:ext cx="0" cy="0"/>
          <a:chOff x="0" y="0"/>
          <a:chExt cx="0" cy="0"/>
        </a:xfrm>
      </p:grpSpPr>
      <p:pic>
        <p:nvPicPr>
          <p:cNvPr id="2113" name="Google Shape;2113;p157"/>
          <p:cNvPicPr preferRelativeResize="0"/>
          <p:nvPr/>
        </p:nvPicPr>
        <p:blipFill>
          <a:blip r:embed="rId2">
            <a:alphaModFix/>
          </a:blip>
          <a:stretch>
            <a:fillRect/>
          </a:stretch>
        </p:blipFill>
        <p:spPr>
          <a:xfrm>
            <a:off x="460950" y="1685681"/>
            <a:ext cx="1878897" cy="2560293"/>
          </a:xfrm>
          <a:prstGeom prst="rect">
            <a:avLst/>
          </a:prstGeom>
          <a:noFill/>
          <a:ln>
            <a:noFill/>
          </a:ln>
        </p:spPr>
      </p:pic>
      <p:pic>
        <p:nvPicPr>
          <p:cNvPr id="2114" name="Google Shape;2114;p157"/>
          <p:cNvPicPr preferRelativeResize="0"/>
          <p:nvPr/>
        </p:nvPicPr>
        <p:blipFill>
          <a:blip r:embed="rId3">
            <a:alphaModFix/>
          </a:blip>
          <a:stretch>
            <a:fillRect/>
          </a:stretch>
        </p:blipFill>
        <p:spPr>
          <a:xfrm>
            <a:off x="2450434" y="1685681"/>
            <a:ext cx="1921962" cy="2560291"/>
          </a:xfrm>
          <a:prstGeom prst="rect">
            <a:avLst/>
          </a:prstGeom>
          <a:noFill/>
          <a:ln>
            <a:noFill/>
          </a:ln>
        </p:spPr>
      </p:pic>
      <p:pic>
        <p:nvPicPr>
          <p:cNvPr id="2115" name="Google Shape;2115;p157"/>
          <p:cNvPicPr preferRelativeResize="0"/>
          <p:nvPr/>
        </p:nvPicPr>
        <p:blipFill>
          <a:blip r:embed="rId4">
            <a:alphaModFix/>
          </a:blip>
          <a:stretch>
            <a:fillRect/>
          </a:stretch>
        </p:blipFill>
        <p:spPr>
          <a:xfrm>
            <a:off x="4482979" y="1685675"/>
            <a:ext cx="1907270" cy="2560299"/>
          </a:xfrm>
          <a:prstGeom prst="rect">
            <a:avLst/>
          </a:prstGeom>
          <a:noFill/>
          <a:ln>
            <a:noFill/>
          </a:ln>
        </p:spPr>
      </p:pic>
      <p:sp>
        <p:nvSpPr>
          <p:cNvPr id="2116" name="Google Shape;2116;p157"/>
          <p:cNvSpPr txBox="1"/>
          <p:nvPr/>
        </p:nvSpPr>
        <p:spPr>
          <a:xfrm>
            <a:off x="6648450" y="1591325"/>
            <a:ext cx="2131500" cy="596700"/>
          </a:xfrm>
          <a:prstGeom prst="rect">
            <a:avLst/>
          </a:prstGeom>
          <a:noFill/>
          <a:ln>
            <a:noFill/>
          </a:ln>
        </p:spPr>
        <p:txBody>
          <a:bodyPr anchorCtr="0" anchor="t" bIns="75825" lIns="75825" spcFirstLastPara="1" rIns="75825" wrap="square" tIns="75825">
            <a:noAutofit/>
          </a:bodyPr>
          <a:lstStyle/>
          <a:p>
            <a:pPr indent="0" lvl="0" marL="0" rtl="0" algn="l">
              <a:spcBef>
                <a:spcPts val="0"/>
              </a:spcBef>
              <a:spcAft>
                <a:spcPts val="0"/>
              </a:spcAft>
              <a:buNone/>
            </a:pPr>
            <a:r>
              <a:rPr lang="sv" sz="1200">
                <a:solidFill>
                  <a:srgbClr val="434343"/>
                </a:solidFill>
                <a:latin typeface="Lato"/>
                <a:ea typeface="Lato"/>
                <a:cs typeface="Lato"/>
                <a:sym typeface="Lato"/>
              </a:rPr>
              <a:t>Under andra omgången med användar- interaktioner har idéerna utvecklats och triggermaterialet blir mer detaljerat. </a:t>
            </a:r>
            <a:endParaRPr sz="1200">
              <a:solidFill>
                <a:srgbClr val="434343"/>
              </a:solidFill>
              <a:latin typeface="Lato"/>
              <a:ea typeface="Lato"/>
              <a:cs typeface="Lato"/>
              <a:sym typeface="Lato"/>
            </a:endParaRPr>
          </a:p>
        </p:txBody>
      </p:sp>
      <p:sp>
        <p:nvSpPr>
          <p:cNvPr id="2117" name="Google Shape;2117;p157"/>
          <p:cNvSpPr txBox="1"/>
          <p:nvPr/>
        </p:nvSpPr>
        <p:spPr>
          <a:xfrm>
            <a:off x="476114" y="479875"/>
            <a:ext cx="86832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TRIGGERMATERIAL INTERVJU OMG. 2</a:t>
            </a:r>
            <a:endParaRPr sz="1600">
              <a:solidFill>
                <a:srgbClr val="8EAF99"/>
              </a:solidFill>
              <a:latin typeface="Lato"/>
              <a:ea typeface="Lato"/>
              <a:cs typeface="Lato"/>
              <a:sym typeface="La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SIDA">
  <p:cSld name="CUSTOM_4">
    <p:spTree>
      <p:nvGrpSpPr>
        <p:cNvPr id="2118" name="Shape 2118"/>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4">
  <p:cSld name="CUSTOM_21">
    <p:spTree>
      <p:nvGrpSpPr>
        <p:cNvPr id="2119" name="Shape 2119"/>
        <p:cNvGrpSpPr/>
        <p:nvPr/>
      </p:nvGrpSpPr>
      <p:grpSpPr>
        <a:xfrm>
          <a:off x="0" y="0"/>
          <a:ext cx="0" cy="0"/>
          <a:chOff x="0" y="0"/>
          <a:chExt cx="0" cy="0"/>
        </a:xfrm>
      </p:grpSpPr>
      <p:sp>
        <p:nvSpPr>
          <p:cNvPr id="2120" name="Google Shape;2120;p159"/>
          <p:cNvSpPr/>
          <p:nvPr/>
        </p:nvSpPr>
        <p:spPr>
          <a:xfrm>
            <a:off x="6516973" y="3642170"/>
            <a:ext cx="1063500" cy="960300"/>
          </a:xfrm>
          <a:prstGeom prst="ellipse">
            <a:avLst/>
          </a:prstGeom>
          <a:solidFill>
            <a:srgbClr val="F39C12">
              <a:alpha val="53850"/>
            </a:srgbClr>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grpSp>
        <p:nvGrpSpPr>
          <p:cNvPr id="2121" name="Google Shape;2121;p159"/>
          <p:cNvGrpSpPr/>
          <p:nvPr/>
        </p:nvGrpSpPr>
        <p:grpSpPr>
          <a:xfrm>
            <a:off x="1262322" y="1402650"/>
            <a:ext cx="6859378" cy="3199820"/>
            <a:chOff x="1262322" y="1402650"/>
            <a:chExt cx="6859378" cy="3199820"/>
          </a:xfrm>
        </p:grpSpPr>
        <p:sp>
          <p:nvSpPr>
            <p:cNvPr id="2122" name="Google Shape;2122;p159"/>
            <p:cNvSpPr txBox="1"/>
            <p:nvPr/>
          </p:nvSpPr>
          <p:spPr>
            <a:xfrm>
              <a:off x="6451815" y="3927909"/>
              <a:ext cx="1194000" cy="388800"/>
            </a:xfrm>
            <a:prstGeom prst="rect">
              <a:avLst/>
            </a:prstGeom>
            <a:noFill/>
            <a:ln>
              <a:noFill/>
            </a:ln>
          </p:spPr>
          <p:txBody>
            <a:bodyPr anchorCtr="0" anchor="ctr" bIns="75650" lIns="75650" spcFirstLastPara="1" rIns="75650" wrap="square" tIns="75650">
              <a:noAutofit/>
            </a:bodyPr>
            <a:lstStyle/>
            <a:p>
              <a:pPr indent="0" lvl="0" marL="0" rtl="0" algn="ctr">
                <a:spcBef>
                  <a:spcPts val="0"/>
                </a:spcBef>
                <a:spcAft>
                  <a:spcPts val="0"/>
                </a:spcAft>
                <a:buClr>
                  <a:srgbClr val="000000"/>
                </a:buClr>
                <a:buSzPts val="1100"/>
                <a:buFont typeface="Arial"/>
                <a:buNone/>
              </a:pPr>
              <a:r>
                <a:rPr lang="sv" sz="1200">
                  <a:solidFill>
                    <a:srgbClr val="000000"/>
                  </a:solidFill>
                  <a:latin typeface="Lato Light"/>
                  <a:ea typeface="Lato Light"/>
                  <a:cs typeface="Lato Light"/>
                  <a:sym typeface="Lato Light"/>
                </a:rPr>
                <a:t>EXTREMA</a:t>
              </a:r>
              <a:endParaRPr sz="1200">
                <a:solidFill>
                  <a:srgbClr val="000000"/>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rPr lang="sv" sz="1200">
                  <a:solidFill>
                    <a:srgbClr val="000000"/>
                  </a:solidFill>
                  <a:latin typeface="Lato Light"/>
                  <a:ea typeface="Lato Light"/>
                  <a:cs typeface="Lato Light"/>
                  <a:sym typeface="Lato Light"/>
                </a:rPr>
                <a:t>ÅSIKTER</a:t>
              </a:r>
              <a:endParaRPr sz="1200">
                <a:solidFill>
                  <a:srgbClr val="000000"/>
                </a:solidFill>
                <a:latin typeface="Lato Light"/>
                <a:ea typeface="Lato Light"/>
                <a:cs typeface="Lato Light"/>
                <a:sym typeface="Lato Light"/>
              </a:endParaRPr>
            </a:p>
          </p:txBody>
        </p:sp>
        <p:sp>
          <p:nvSpPr>
            <p:cNvPr id="2123" name="Google Shape;2123;p159"/>
            <p:cNvSpPr/>
            <p:nvPr/>
          </p:nvSpPr>
          <p:spPr>
            <a:xfrm>
              <a:off x="1262322" y="3642170"/>
              <a:ext cx="1063500" cy="960300"/>
            </a:xfrm>
            <a:prstGeom prst="ellipse">
              <a:avLst/>
            </a:prstGeom>
            <a:solidFill>
              <a:srgbClr val="F39C12">
                <a:alpha val="53850"/>
              </a:srgbClr>
            </a:solidFill>
            <a:ln>
              <a:noFill/>
            </a:ln>
          </p:spPr>
          <p:txBody>
            <a:bodyPr anchorCtr="0" anchor="ctr" bIns="75650" lIns="75650" spcFirstLastPara="1" rIns="75650" wrap="square" tIns="75650">
              <a:noAutofit/>
            </a:bodyPr>
            <a:lstStyle/>
            <a:p>
              <a:pPr indent="0" lvl="0" marL="0" rtl="0" algn="l">
                <a:spcBef>
                  <a:spcPts val="0"/>
                </a:spcBef>
                <a:spcAft>
                  <a:spcPts val="0"/>
                </a:spcAft>
                <a:buNone/>
              </a:pPr>
              <a:r>
                <a:t/>
              </a:r>
              <a:endParaRPr/>
            </a:p>
          </p:txBody>
        </p:sp>
        <p:sp>
          <p:nvSpPr>
            <p:cNvPr id="2124" name="Google Shape;2124;p159"/>
            <p:cNvSpPr/>
            <p:nvPr/>
          </p:nvSpPr>
          <p:spPr>
            <a:xfrm>
              <a:off x="3221213" y="1633632"/>
              <a:ext cx="2485200" cy="2759100"/>
            </a:xfrm>
            <a:prstGeom prst="roundRect">
              <a:avLst>
                <a:gd fmla="val 16667" name="adj"/>
              </a:avLst>
            </a:prstGeom>
            <a:solidFill>
              <a:srgbClr val="8CBDDF">
                <a:alpha val="54240"/>
              </a:srgbClr>
            </a:solidFill>
            <a:ln>
              <a:noFill/>
            </a:ln>
          </p:spPr>
          <p:txBody>
            <a:bodyPr anchorCtr="0" anchor="ctr" bIns="75650" lIns="75650" spcFirstLastPara="1" rIns="75650" wrap="square" tIns="75650">
              <a:noAutofit/>
            </a:bodyPr>
            <a:lstStyle/>
            <a:p>
              <a:pPr indent="0" lvl="0" marL="0" marR="0" rtl="0" algn="l">
                <a:lnSpc>
                  <a:spcPct val="100000"/>
                </a:lnSpc>
                <a:spcBef>
                  <a:spcPts val="0"/>
                </a:spcBef>
                <a:spcAft>
                  <a:spcPts val="0"/>
                </a:spcAft>
                <a:buNone/>
              </a:pPr>
              <a:r>
                <a:t/>
              </a:r>
              <a:endParaRPr sz="1200"/>
            </a:p>
          </p:txBody>
        </p:sp>
        <p:cxnSp>
          <p:nvCxnSpPr>
            <p:cNvPr id="2125" name="Google Shape;2125;p159"/>
            <p:cNvCxnSpPr/>
            <p:nvPr/>
          </p:nvCxnSpPr>
          <p:spPr>
            <a:xfrm flipH="1" rot="10800000">
              <a:off x="2204050" y="1780936"/>
              <a:ext cx="2211900" cy="2385600"/>
            </a:xfrm>
            <a:prstGeom prst="curvedConnector3">
              <a:avLst>
                <a:gd fmla="val 50000" name="adj1"/>
              </a:avLst>
            </a:prstGeom>
            <a:noFill/>
            <a:ln cap="flat" cmpd="sng" w="28575">
              <a:solidFill>
                <a:srgbClr val="000000"/>
              </a:solidFill>
              <a:prstDash val="solid"/>
              <a:round/>
              <a:headEnd len="med" w="med" type="none"/>
              <a:tailEnd len="med" w="med" type="none"/>
            </a:ln>
          </p:spPr>
        </p:cxnSp>
        <p:cxnSp>
          <p:nvCxnSpPr>
            <p:cNvPr id="2126" name="Google Shape;2126;p159"/>
            <p:cNvCxnSpPr/>
            <p:nvPr/>
          </p:nvCxnSpPr>
          <p:spPr>
            <a:xfrm rot="10800000">
              <a:off x="4415775" y="1780936"/>
              <a:ext cx="2211900" cy="2385600"/>
            </a:xfrm>
            <a:prstGeom prst="curvedConnector3">
              <a:avLst>
                <a:gd fmla="val 50000" name="adj1"/>
              </a:avLst>
            </a:prstGeom>
            <a:noFill/>
            <a:ln cap="flat" cmpd="sng" w="28575">
              <a:solidFill>
                <a:srgbClr val="000000"/>
              </a:solidFill>
              <a:prstDash val="solid"/>
              <a:round/>
              <a:headEnd len="med" w="med" type="none"/>
              <a:tailEnd len="med" w="med" type="none"/>
            </a:ln>
          </p:spPr>
        </p:cxnSp>
        <p:cxnSp>
          <p:nvCxnSpPr>
            <p:cNvPr id="2127" name="Google Shape;2127;p159"/>
            <p:cNvCxnSpPr/>
            <p:nvPr/>
          </p:nvCxnSpPr>
          <p:spPr>
            <a:xfrm>
              <a:off x="2215370" y="4162627"/>
              <a:ext cx="4401600" cy="0"/>
            </a:xfrm>
            <a:prstGeom prst="straightConnector1">
              <a:avLst/>
            </a:prstGeom>
            <a:noFill/>
            <a:ln cap="flat" cmpd="sng" w="19050">
              <a:solidFill>
                <a:srgbClr val="000000"/>
              </a:solidFill>
              <a:prstDash val="dot"/>
              <a:round/>
              <a:headEnd len="med" w="med" type="none"/>
              <a:tailEnd len="med" w="med" type="none"/>
            </a:ln>
          </p:spPr>
        </p:cxnSp>
        <p:sp>
          <p:nvSpPr>
            <p:cNvPr id="2128" name="Google Shape;2128;p159"/>
            <p:cNvSpPr txBox="1"/>
            <p:nvPr/>
          </p:nvSpPr>
          <p:spPr>
            <a:xfrm>
              <a:off x="6117100" y="1402650"/>
              <a:ext cx="2004600" cy="1044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1200">
                  <a:latin typeface="Lato"/>
                  <a:ea typeface="Lato"/>
                  <a:cs typeface="Lato"/>
                  <a:sym typeface="Lato"/>
                </a:rPr>
                <a:t>Trots ett relativt litet antal respondenter kommer vi hitta det som stämmer för de flesta. Vi undersöker tills vi uppnår mättnad</a:t>
              </a:r>
              <a:endParaRPr sz="1200">
                <a:latin typeface="Lato Light"/>
                <a:ea typeface="Lato Light"/>
                <a:cs typeface="Lato Light"/>
                <a:sym typeface="Lato Light"/>
              </a:endParaRPr>
            </a:p>
          </p:txBody>
        </p:sp>
        <p:sp>
          <p:nvSpPr>
            <p:cNvPr id="2129" name="Google Shape;2129;p159"/>
            <p:cNvSpPr/>
            <p:nvPr/>
          </p:nvSpPr>
          <p:spPr>
            <a:xfrm>
              <a:off x="3895900" y="388413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59"/>
            <p:cNvSpPr/>
            <p:nvPr/>
          </p:nvSpPr>
          <p:spPr>
            <a:xfrm>
              <a:off x="4854200" y="344408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59"/>
            <p:cNvSpPr/>
            <p:nvPr/>
          </p:nvSpPr>
          <p:spPr>
            <a:xfrm>
              <a:off x="4854200" y="2593357"/>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59"/>
            <p:cNvSpPr/>
            <p:nvPr/>
          </p:nvSpPr>
          <p:spPr>
            <a:xfrm>
              <a:off x="2964925" y="399538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3" name="Google Shape;2133;p159"/>
          <p:cNvSpPr txBox="1"/>
          <p:nvPr/>
        </p:nvSpPr>
        <p:spPr>
          <a:xfrm>
            <a:off x="6117100" y="1402650"/>
            <a:ext cx="2004600" cy="10440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1200">
                <a:latin typeface="Lato"/>
                <a:ea typeface="Lato"/>
                <a:cs typeface="Lato"/>
                <a:sym typeface="Lato"/>
              </a:rPr>
              <a:t>Trots ett relativt litet antal respondenter kommer vi hitta det som stämmer för de flesta. Vi undersöker tills vi uppnår mättnad</a:t>
            </a:r>
            <a:endParaRPr sz="1200">
              <a:latin typeface="Lato Light"/>
              <a:ea typeface="Lato Light"/>
              <a:cs typeface="Lato Light"/>
              <a:sym typeface="Lato Light"/>
            </a:endParaRPr>
          </a:p>
        </p:txBody>
      </p:sp>
      <p:sp>
        <p:nvSpPr>
          <p:cNvPr id="2134" name="Google Shape;2134;p159"/>
          <p:cNvSpPr/>
          <p:nvPr/>
        </p:nvSpPr>
        <p:spPr>
          <a:xfrm>
            <a:off x="5636500" y="380588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59"/>
          <p:cNvSpPr/>
          <p:nvPr/>
        </p:nvSpPr>
        <p:spPr>
          <a:xfrm>
            <a:off x="5213975" y="3975807"/>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59"/>
          <p:cNvSpPr/>
          <p:nvPr/>
        </p:nvSpPr>
        <p:spPr>
          <a:xfrm>
            <a:off x="3377650" y="323873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59"/>
          <p:cNvSpPr/>
          <p:nvPr/>
        </p:nvSpPr>
        <p:spPr>
          <a:xfrm>
            <a:off x="3854775" y="2176582"/>
            <a:ext cx="146700" cy="1467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59"/>
          <p:cNvSpPr txBox="1"/>
          <p:nvPr/>
        </p:nvSpPr>
        <p:spPr>
          <a:xfrm>
            <a:off x="1194015" y="3927909"/>
            <a:ext cx="1194000" cy="388800"/>
          </a:xfrm>
          <a:prstGeom prst="rect">
            <a:avLst/>
          </a:prstGeom>
          <a:noFill/>
          <a:ln>
            <a:noFill/>
          </a:ln>
        </p:spPr>
        <p:txBody>
          <a:bodyPr anchorCtr="0" anchor="ctr" bIns="75650" lIns="75650" spcFirstLastPara="1" rIns="75650" wrap="square" tIns="75650">
            <a:noAutofit/>
          </a:bodyPr>
          <a:lstStyle/>
          <a:p>
            <a:pPr indent="0" lvl="0" marL="0" rtl="0" algn="ctr">
              <a:spcBef>
                <a:spcPts val="0"/>
              </a:spcBef>
              <a:spcAft>
                <a:spcPts val="0"/>
              </a:spcAft>
              <a:buClr>
                <a:srgbClr val="000000"/>
              </a:buClr>
              <a:buSzPts val="1100"/>
              <a:buFont typeface="Arial"/>
              <a:buNone/>
            </a:pPr>
            <a:r>
              <a:rPr lang="sv" sz="1200">
                <a:solidFill>
                  <a:srgbClr val="000000"/>
                </a:solidFill>
                <a:latin typeface="Lato Light"/>
                <a:ea typeface="Lato Light"/>
                <a:cs typeface="Lato Light"/>
                <a:sym typeface="Lato Light"/>
              </a:rPr>
              <a:t>EXTREMA</a:t>
            </a:r>
            <a:endParaRPr sz="1200">
              <a:solidFill>
                <a:srgbClr val="000000"/>
              </a:solidFill>
              <a:latin typeface="Lato Light"/>
              <a:ea typeface="Lato Light"/>
              <a:cs typeface="Lato Light"/>
              <a:sym typeface="Lato Light"/>
            </a:endParaRPr>
          </a:p>
          <a:p>
            <a:pPr indent="0" lvl="0" marL="0" rtl="0" algn="ctr">
              <a:spcBef>
                <a:spcPts val="0"/>
              </a:spcBef>
              <a:spcAft>
                <a:spcPts val="0"/>
              </a:spcAft>
              <a:buClr>
                <a:srgbClr val="000000"/>
              </a:buClr>
              <a:buSzPts val="1100"/>
              <a:buFont typeface="Arial"/>
              <a:buNone/>
            </a:pPr>
            <a:r>
              <a:rPr lang="sv" sz="1200">
                <a:solidFill>
                  <a:srgbClr val="000000"/>
                </a:solidFill>
                <a:latin typeface="Lato Light"/>
                <a:ea typeface="Lato Light"/>
                <a:cs typeface="Lato Light"/>
                <a:sym typeface="Lato Light"/>
              </a:rPr>
              <a:t>ÅSIKTER</a:t>
            </a:r>
            <a:endParaRPr sz="1200">
              <a:solidFill>
                <a:srgbClr val="000000"/>
              </a:solidFill>
              <a:latin typeface="Lato Light"/>
              <a:ea typeface="Lato Light"/>
              <a:cs typeface="Lato Light"/>
              <a:sym typeface="Lato Light"/>
            </a:endParaRPr>
          </a:p>
        </p:txBody>
      </p:sp>
      <p:sp>
        <p:nvSpPr>
          <p:cNvPr id="2139" name="Google Shape;2139;p159"/>
          <p:cNvSpPr txBox="1"/>
          <p:nvPr/>
        </p:nvSpPr>
        <p:spPr>
          <a:xfrm>
            <a:off x="476114" y="479875"/>
            <a:ext cx="86832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HUR MÅNGA MÅSTE MAN FRÅGA?</a:t>
            </a:r>
            <a:endParaRPr sz="1600">
              <a:solidFill>
                <a:srgbClr val="8EAF99"/>
              </a:solidFill>
              <a:latin typeface="Lato"/>
              <a:ea typeface="Lato"/>
              <a:cs typeface="Lato"/>
              <a:sym typeface="La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resultat koncept 2">
  <p:cSld name="CUSTOM_5">
    <p:spTree>
      <p:nvGrpSpPr>
        <p:cNvPr id="2140" name="Shape 2140"/>
        <p:cNvGrpSpPr/>
        <p:nvPr/>
      </p:nvGrpSpPr>
      <p:grpSpPr>
        <a:xfrm>
          <a:off x="0" y="0"/>
          <a:ext cx="0" cy="0"/>
          <a:chOff x="0" y="0"/>
          <a:chExt cx="0" cy="0"/>
        </a:xfrm>
      </p:grpSpPr>
      <p:sp>
        <p:nvSpPr>
          <p:cNvPr id="2141" name="Google Shape;2141;p160"/>
          <p:cNvSpPr txBox="1"/>
          <p:nvPr/>
        </p:nvSpPr>
        <p:spPr>
          <a:xfrm>
            <a:off x="442325" y="1250750"/>
            <a:ext cx="7620600" cy="23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lang="sv" sz="1200">
                <a:latin typeface="Lato"/>
                <a:ea typeface="Lato"/>
                <a:cs typeface="Lato"/>
                <a:sym typeface="Lato"/>
              </a:rPr>
              <a:t>Exempel som har visats i slutrapport och i överlämning till ux och </a:t>
            </a:r>
            <a:br>
              <a:rPr lang="sv" sz="1200">
                <a:latin typeface="Lato"/>
                <a:ea typeface="Lato"/>
                <a:cs typeface="Lato"/>
                <a:sym typeface="Lato"/>
              </a:rPr>
            </a:br>
            <a:r>
              <a:rPr lang="sv" sz="1200">
                <a:latin typeface="Lato"/>
                <a:ea typeface="Lato"/>
                <a:cs typeface="Lato"/>
                <a:sym typeface="Lato"/>
              </a:rPr>
              <a:t>utvecklingsteam internt, för ett projekt med Unionen som idag är implementerat.</a:t>
            </a:r>
            <a:endParaRPr sz="1200">
              <a:latin typeface="Lato"/>
              <a:ea typeface="Lato"/>
              <a:cs typeface="Lato"/>
              <a:sym typeface="Lato"/>
            </a:endParaRPr>
          </a:p>
        </p:txBody>
      </p:sp>
      <p:pic>
        <p:nvPicPr>
          <p:cNvPr id="2142" name="Google Shape;2142;p160"/>
          <p:cNvPicPr preferRelativeResize="0"/>
          <p:nvPr/>
        </p:nvPicPr>
        <p:blipFill rotWithShape="1">
          <a:blip r:embed="rId2">
            <a:alphaModFix/>
          </a:blip>
          <a:srcRect b="17253" l="32430" r="35683" t="11154"/>
          <a:stretch/>
        </p:blipFill>
        <p:spPr>
          <a:xfrm>
            <a:off x="5955050" y="1810225"/>
            <a:ext cx="2870502" cy="3049900"/>
          </a:xfrm>
          <a:prstGeom prst="rect">
            <a:avLst/>
          </a:prstGeom>
          <a:noFill/>
          <a:ln>
            <a:noFill/>
          </a:ln>
        </p:spPr>
      </p:pic>
      <p:pic>
        <p:nvPicPr>
          <p:cNvPr id="2143" name="Google Shape;2143;p160"/>
          <p:cNvPicPr preferRelativeResize="0"/>
          <p:nvPr/>
        </p:nvPicPr>
        <p:blipFill>
          <a:blip r:embed="rId3">
            <a:alphaModFix/>
          </a:blip>
          <a:stretch>
            <a:fillRect/>
          </a:stretch>
        </p:blipFill>
        <p:spPr>
          <a:xfrm>
            <a:off x="506052" y="1800125"/>
            <a:ext cx="2699151" cy="1677950"/>
          </a:xfrm>
          <a:prstGeom prst="rect">
            <a:avLst/>
          </a:prstGeom>
          <a:noFill/>
          <a:ln>
            <a:noFill/>
          </a:ln>
          <a:effectLst>
            <a:outerShdw blurRad="57150" rotWithShape="0" algn="bl" dir="5400000" dist="19050">
              <a:srgbClr val="000000">
                <a:alpha val="50000"/>
              </a:srgbClr>
            </a:outerShdw>
          </a:effectLst>
        </p:spPr>
      </p:pic>
      <p:pic>
        <p:nvPicPr>
          <p:cNvPr id="2144" name="Google Shape;2144;p160"/>
          <p:cNvPicPr preferRelativeResize="0"/>
          <p:nvPr/>
        </p:nvPicPr>
        <p:blipFill>
          <a:blip r:embed="rId4">
            <a:alphaModFix/>
          </a:blip>
          <a:stretch>
            <a:fillRect/>
          </a:stretch>
        </p:blipFill>
        <p:spPr>
          <a:xfrm>
            <a:off x="1662425" y="2702175"/>
            <a:ext cx="3461899" cy="2155600"/>
          </a:xfrm>
          <a:prstGeom prst="rect">
            <a:avLst/>
          </a:prstGeom>
          <a:noFill/>
          <a:ln>
            <a:noFill/>
          </a:ln>
          <a:effectLst>
            <a:outerShdw blurRad="57150" rotWithShape="0" algn="bl" dir="5400000" dist="19050">
              <a:srgbClr val="000000">
                <a:alpha val="50000"/>
              </a:srgbClr>
            </a:outerShdw>
          </a:effectLst>
        </p:spPr>
      </p:pic>
      <p:cxnSp>
        <p:nvCxnSpPr>
          <p:cNvPr id="2145" name="Google Shape;2145;p160"/>
          <p:cNvCxnSpPr/>
          <p:nvPr/>
        </p:nvCxnSpPr>
        <p:spPr>
          <a:xfrm>
            <a:off x="5342100" y="3601400"/>
            <a:ext cx="417000" cy="0"/>
          </a:xfrm>
          <a:prstGeom prst="straightConnector1">
            <a:avLst/>
          </a:prstGeom>
          <a:noFill/>
          <a:ln cap="flat" cmpd="sng" w="28575">
            <a:solidFill>
              <a:srgbClr val="000000"/>
            </a:solidFill>
            <a:prstDash val="solid"/>
            <a:round/>
            <a:headEnd len="med" w="med" type="none"/>
            <a:tailEnd len="med" w="med" type="triangle"/>
          </a:ln>
        </p:spPr>
      </p:cxnSp>
      <p:sp>
        <p:nvSpPr>
          <p:cNvPr id="2146" name="Google Shape;2146;p160"/>
          <p:cNvSpPr txBox="1"/>
          <p:nvPr/>
        </p:nvSpPr>
        <p:spPr>
          <a:xfrm>
            <a:off x="476063" y="488958"/>
            <a:ext cx="82221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KONCEPT</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kundresa 1">
  <p:cSld name="CUSTOM_6">
    <p:spTree>
      <p:nvGrpSpPr>
        <p:cNvPr id="2147" name="Shape 2147"/>
        <p:cNvGrpSpPr/>
        <p:nvPr/>
      </p:nvGrpSpPr>
      <p:grpSpPr>
        <a:xfrm>
          <a:off x="0" y="0"/>
          <a:ext cx="0" cy="0"/>
          <a:chOff x="0" y="0"/>
          <a:chExt cx="0" cy="0"/>
        </a:xfrm>
      </p:grpSpPr>
      <p:grpSp>
        <p:nvGrpSpPr>
          <p:cNvPr id="2148" name="Google Shape;2148;p161"/>
          <p:cNvGrpSpPr/>
          <p:nvPr/>
        </p:nvGrpSpPr>
        <p:grpSpPr>
          <a:xfrm>
            <a:off x="1497534" y="1187384"/>
            <a:ext cx="6179872" cy="2927896"/>
            <a:chOff x="1040300" y="1081249"/>
            <a:chExt cx="6891026" cy="3264826"/>
          </a:xfrm>
        </p:grpSpPr>
        <p:pic>
          <p:nvPicPr>
            <p:cNvPr id="2149" name="Google Shape;2149;p161"/>
            <p:cNvPicPr preferRelativeResize="0"/>
            <p:nvPr/>
          </p:nvPicPr>
          <p:blipFill rotWithShape="1">
            <a:blip r:embed="rId2">
              <a:alphaModFix/>
            </a:blip>
            <a:srcRect b="30211" l="0" r="0" t="0"/>
            <a:stretch/>
          </p:blipFill>
          <p:spPr>
            <a:xfrm>
              <a:off x="1159175" y="1081249"/>
              <a:ext cx="6772151" cy="2710850"/>
            </a:xfrm>
            <a:prstGeom prst="rect">
              <a:avLst/>
            </a:prstGeom>
            <a:noFill/>
            <a:ln>
              <a:noFill/>
            </a:ln>
          </p:spPr>
        </p:pic>
        <p:sp>
          <p:nvSpPr>
            <p:cNvPr id="2150" name="Google Shape;2150;p161"/>
            <p:cNvSpPr/>
            <p:nvPr/>
          </p:nvSpPr>
          <p:spPr>
            <a:xfrm>
              <a:off x="1040300" y="3003950"/>
              <a:ext cx="6745500" cy="1342125"/>
            </a:xfrm>
            <a:custGeom>
              <a:rect b="b" l="l" r="r" t="t"/>
              <a:pathLst>
                <a:path extrusionOk="0" h="53685" w="269820">
                  <a:moveTo>
                    <a:pt x="679" y="0"/>
                  </a:moveTo>
                  <a:lnTo>
                    <a:pt x="171057" y="0"/>
                  </a:lnTo>
                  <a:lnTo>
                    <a:pt x="172665" y="12144"/>
                  </a:lnTo>
                  <a:lnTo>
                    <a:pt x="187488" y="13752"/>
                  </a:lnTo>
                  <a:lnTo>
                    <a:pt x="191953" y="31611"/>
                  </a:lnTo>
                  <a:lnTo>
                    <a:pt x="219456" y="31611"/>
                  </a:lnTo>
                  <a:lnTo>
                    <a:pt x="218742" y="26968"/>
                  </a:lnTo>
                  <a:lnTo>
                    <a:pt x="192489" y="14287"/>
                  </a:lnTo>
                  <a:lnTo>
                    <a:pt x="228029" y="13752"/>
                  </a:lnTo>
                  <a:lnTo>
                    <a:pt x="224278" y="5179"/>
                  </a:lnTo>
                  <a:lnTo>
                    <a:pt x="215884" y="4286"/>
                  </a:lnTo>
                  <a:lnTo>
                    <a:pt x="213563" y="178"/>
                  </a:lnTo>
                  <a:lnTo>
                    <a:pt x="269820" y="178"/>
                  </a:lnTo>
                  <a:lnTo>
                    <a:pt x="269820" y="53685"/>
                  </a:lnTo>
                  <a:lnTo>
                    <a:pt x="0" y="53685"/>
                  </a:lnTo>
                  <a:close/>
                </a:path>
              </a:pathLst>
            </a:custGeom>
            <a:solidFill>
              <a:srgbClr val="FFFFFF"/>
            </a:solidFill>
            <a:ln>
              <a:noFill/>
            </a:ln>
          </p:spPr>
        </p:sp>
      </p:grpSp>
      <p:grpSp>
        <p:nvGrpSpPr>
          <p:cNvPr id="2151" name="Google Shape;2151;p161"/>
          <p:cNvGrpSpPr/>
          <p:nvPr/>
        </p:nvGrpSpPr>
        <p:grpSpPr>
          <a:xfrm>
            <a:off x="1565837" y="2956503"/>
            <a:ext cx="808734" cy="808734"/>
            <a:chOff x="107175" y="3062875"/>
            <a:chExt cx="901800" cy="901800"/>
          </a:xfrm>
        </p:grpSpPr>
        <p:sp>
          <p:nvSpPr>
            <p:cNvPr id="2152" name="Google Shape;2152;p161"/>
            <p:cNvSpPr/>
            <p:nvPr/>
          </p:nvSpPr>
          <p:spPr>
            <a:xfrm>
              <a:off x="107175" y="3062875"/>
              <a:ext cx="901800" cy="901800"/>
            </a:xfrm>
            <a:prstGeom prst="ellipse">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Lato"/>
                <a:ea typeface="Lato"/>
                <a:cs typeface="Lato"/>
                <a:sym typeface="Lato"/>
              </a:endParaRPr>
            </a:p>
          </p:txBody>
        </p:sp>
        <p:sp>
          <p:nvSpPr>
            <p:cNvPr id="2153" name="Google Shape;2153;p161"/>
            <p:cNvSpPr txBox="1"/>
            <p:nvPr/>
          </p:nvSpPr>
          <p:spPr>
            <a:xfrm>
              <a:off x="160725" y="3092875"/>
              <a:ext cx="794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700">
                  <a:solidFill>
                    <a:srgbClr val="000000"/>
                  </a:solidFill>
                  <a:latin typeface="Lato"/>
                  <a:ea typeface="Lato"/>
                  <a:cs typeface="Lato"/>
                  <a:sym typeface="Lato"/>
                </a:rPr>
                <a:t>Sänk trösklarna att välja och bli ett attraktivt val</a:t>
              </a:r>
              <a:endParaRPr sz="700"/>
            </a:p>
          </p:txBody>
        </p:sp>
      </p:grpSp>
      <p:grpSp>
        <p:nvGrpSpPr>
          <p:cNvPr id="2154" name="Google Shape;2154;p161"/>
          <p:cNvGrpSpPr/>
          <p:nvPr/>
        </p:nvGrpSpPr>
        <p:grpSpPr>
          <a:xfrm>
            <a:off x="2718699" y="2750995"/>
            <a:ext cx="808734" cy="808734"/>
            <a:chOff x="107175" y="4071925"/>
            <a:chExt cx="901800" cy="901800"/>
          </a:xfrm>
        </p:grpSpPr>
        <p:sp>
          <p:nvSpPr>
            <p:cNvPr id="2155" name="Google Shape;2155;p161"/>
            <p:cNvSpPr/>
            <p:nvPr/>
          </p:nvSpPr>
          <p:spPr>
            <a:xfrm>
              <a:off x="107175" y="4071925"/>
              <a:ext cx="901800" cy="901800"/>
            </a:xfrm>
            <a:prstGeom prst="ellipse">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Lato"/>
                <a:ea typeface="Lato"/>
                <a:cs typeface="Lato"/>
                <a:sym typeface="Lato"/>
              </a:endParaRPr>
            </a:p>
          </p:txBody>
        </p:sp>
        <p:sp>
          <p:nvSpPr>
            <p:cNvPr id="2156" name="Google Shape;2156;p161"/>
            <p:cNvSpPr txBox="1"/>
            <p:nvPr/>
          </p:nvSpPr>
          <p:spPr>
            <a:xfrm>
              <a:off x="133875" y="4182292"/>
              <a:ext cx="848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700">
                  <a:solidFill>
                    <a:srgbClr val="000000"/>
                  </a:solidFill>
                  <a:latin typeface="Lato"/>
                  <a:ea typeface="Lato"/>
                  <a:cs typeface="Lato"/>
                  <a:sym typeface="Lato"/>
                </a:rPr>
                <a:t>Underlätta planering oavsett förkunskaper</a:t>
              </a:r>
              <a:endParaRPr sz="700"/>
            </a:p>
          </p:txBody>
        </p:sp>
      </p:grpSp>
      <p:grpSp>
        <p:nvGrpSpPr>
          <p:cNvPr id="2157" name="Google Shape;2157;p161"/>
          <p:cNvGrpSpPr/>
          <p:nvPr/>
        </p:nvGrpSpPr>
        <p:grpSpPr>
          <a:xfrm>
            <a:off x="4176736" y="2750998"/>
            <a:ext cx="808734" cy="808734"/>
            <a:chOff x="3161125" y="4199863"/>
            <a:chExt cx="901800" cy="901800"/>
          </a:xfrm>
        </p:grpSpPr>
        <p:sp>
          <p:nvSpPr>
            <p:cNvPr id="2158" name="Google Shape;2158;p161"/>
            <p:cNvSpPr/>
            <p:nvPr/>
          </p:nvSpPr>
          <p:spPr>
            <a:xfrm>
              <a:off x="3161125" y="4199863"/>
              <a:ext cx="901800" cy="901800"/>
            </a:xfrm>
            <a:prstGeom prst="ellipse">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Lato"/>
                <a:ea typeface="Lato"/>
                <a:cs typeface="Lato"/>
                <a:sym typeface="Lato"/>
              </a:endParaRPr>
            </a:p>
          </p:txBody>
        </p:sp>
        <p:sp>
          <p:nvSpPr>
            <p:cNvPr id="2159" name="Google Shape;2159;p161"/>
            <p:cNvSpPr txBox="1"/>
            <p:nvPr/>
          </p:nvSpPr>
          <p:spPr>
            <a:xfrm>
              <a:off x="3187825" y="4381667"/>
              <a:ext cx="8484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700">
                  <a:solidFill>
                    <a:srgbClr val="000000"/>
                  </a:solidFill>
                  <a:latin typeface="Lato"/>
                  <a:ea typeface="Lato"/>
                  <a:cs typeface="Lato"/>
                  <a:sym typeface="Lato"/>
                </a:rPr>
                <a:t>Ge resenären kontroll under hela sin resa</a:t>
              </a:r>
              <a:endParaRPr sz="700"/>
            </a:p>
          </p:txBody>
        </p:sp>
      </p:grpSp>
      <p:grpSp>
        <p:nvGrpSpPr>
          <p:cNvPr id="2160" name="Google Shape;2160;p161"/>
          <p:cNvGrpSpPr/>
          <p:nvPr/>
        </p:nvGrpSpPr>
        <p:grpSpPr>
          <a:xfrm>
            <a:off x="6650690" y="2879069"/>
            <a:ext cx="808734" cy="808734"/>
            <a:chOff x="4295200" y="4199863"/>
            <a:chExt cx="901800" cy="901800"/>
          </a:xfrm>
        </p:grpSpPr>
        <p:sp>
          <p:nvSpPr>
            <p:cNvPr id="2161" name="Google Shape;2161;p161"/>
            <p:cNvSpPr/>
            <p:nvPr/>
          </p:nvSpPr>
          <p:spPr>
            <a:xfrm>
              <a:off x="4295200" y="4199863"/>
              <a:ext cx="901800" cy="901800"/>
            </a:xfrm>
            <a:prstGeom prst="ellipse">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Lato"/>
                <a:ea typeface="Lato"/>
                <a:cs typeface="Lato"/>
                <a:sym typeface="Lato"/>
              </a:endParaRPr>
            </a:p>
          </p:txBody>
        </p:sp>
        <p:sp>
          <p:nvSpPr>
            <p:cNvPr id="2162" name="Google Shape;2162;p161"/>
            <p:cNvSpPr txBox="1"/>
            <p:nvPr/>
          </p:nvSpPr>
          <p:spPr>
            <a:xfrm>
              <a:off x="4321900" y="4381667"/>
              <a:ext cx="8484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700">
                  <a:solidFill>
                    <a:srgbClr val="000000"/>
                  </a:solidFill>
                  <a:latin typeface="Lato"/>
                  <a:ea typeface="Lato"/>
                  <a:cs typeface="Lato"/>
                  <a:sym typeface="Lato"/>
                </a:rPr>
                <a:t>Hjälp resenären att hitta hela vägen fram</a:t>
              </a:r>
              <a:endParaRPr sz="700"/>
            </a:p>
          </p:txBody>
        </p:sp>
      </p:grpSp>
      <p:grpSp>
        <p:nvGrpSpPr>
          <p:cNvPr id="2163" name="Google Shape;2163;p161"/>
          <p:cNvGrpSpPr/>
          <p:nvPr/>
        </p:nvGrpSpPr>
        <p:grpSpPr>
          <a:xfrm>
            <a:off x="5036400" y="3298785"/>
            <a:ext cx="808734" cy="808734"/>
            <a:chOff x="4295200" y="4199863"/>
            <a:chExt cx="901800" cy="901800"/>
          </a:xfrm>
        </p:grpSpPr>
        <p:sp>
          <p:nvSpPr>
            <p:cNvPr id="2164" name="Google Shape;2164;p161"/>
            <p:cNvSpPr/>
            <p:nvPr/>
          </p:nvSpPr>
          <p:spPr>
            <a:xfrm>
              <a:off x="4295200" y="4199863"/>
              <a:ext cx="901800" cy="901800"/>
            </a:xfrm>
            <a:prstGeom prst="ellipse">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Lato"/>
                <a:ea typeface="Lato"/>
                <a:cs typeface="Lato"/>
                <a:sym typeface="Lato"/>
              </a:endParaRPr>
            </a:p>
          </p:txBody>
        </p:sp>
        <p:sp>
          <p:nvSpPr>
            <p:cNvPr id="2165" name="Google Shape;2165;p161"/>
            <p:cNvSpPr txBox="1"/>
            <p:nvPr/>
          </p:nvSpPr>
          <p:spPr>
            <a:xfrm>
              <a:off x="4321900" y="4381667"/>
              <a:ext cx="8484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700">
                  <a:solidFill>
                    <a:srgbClr val="000000"/>
                  </a:solidFill>
                  <a:latin typeface="Lato"/>
                  <a:ea typeface="Lato"/>
                  <a:cs typeface="Lato"/>
                  <a:sym typeface="Lato"/>
                </a:rPr>
                <a:t>Störnings-</a:t>
              </a:r>
              <a:endParaRPr b="1" sz="700">
                <a:solidFill>
                  <a:srgbClr val="000000"/>
                </a:solidFill>
                <a:latin typeface="Lato"/>
                <a:ea typeface="Lato"/>
                <a:cs typeface="Lato"/>
                <a:sym typeface="Lato"/>
              </a:endParaRPr>
            </a:p>
            <a:p>
              <a:pPr indent="0" lvl="0" marL="0" rtl="0" algn="ctr">
                <a:spcBef>
                  <a:spcPts val="0"/>
                </a:spcBef>
                <a:spcAft>
                  <a:spcPts val="0"/>
                </a:spcAft>
                <a:buNone/>
              </a:pPr>
              <a:r>
                <a:rPr b="1" lang="sv" sz="700">
                  <a:solidFill>
                    <a:srgbClr val="000000"/>
                  </a:solidFill>
                  <a:latin typeface="Lato"/>
                  <a:ea typeface="Lato"/>
                  <a:cs typeface="Lato"/>
                  <a:sym typeface="Lato"/>
                </a:rPr>
                <a:t>information som ger kontroll och alternativ</a:t>
              </a:r>
              <a:endParaRPr sz="700"/>
            </a:p>
          </p:txBody>
        </p:sp>
      </p:grpSp>
      <p:sp>
        <p:nvSpPr>
          <p:cNvPr id="2166" name="Google Shape;2166;p161"/>
          <p:cNvSpPr/>
          <p:nvPr/>
        </p:nvSpPr>
        <p:spPr>
          <a:xfrm>
            <a:off x="1509517" y="4166753"/>
            <a:ext cx="6037800" cy="261900"/>
          </a:xfrm>
          <a:prstGeom prst="roundRect">
            <a:avLst>
              <a:gd fmla="val 16667" name="adj"/>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sv" sz="1200">
                <a:latin typeface="Lato"/>
                <a:ea typeface="Lato"/>
                <a:cs typeface="Lato"/>
                <a:sym typeface="Lato"/>
              </a:rPr>
              <a:t>Ge resenärerna ett mänskligt bemötande oavsett kanal, genom hela resan</a:t>
            </a:r>
            <a:endParaRPr b="1" sz="1200">
              <a:latin typeface="Lato"/>
              <a:ea typeface="Lato"/>
              <a:cs typeface="Lato"/>
              <a:sym typeface="Lato"/>
            </a:endParaRPr>
          </a:p>
        </p:txBody>
      </p:sp>
      <p:sp>
        <p:nvSpPr>
          <p:cNvPr id="2167" name="Google Shape;2167;p161"/>
          <p:cNvSpPr/>
          <p:nvPr/>
        </p:nvSpPr>
        <p:spPr>
          <a:xfrm>
            <a:off x="1509517" y="4478515"/>
            <a:ext cx="6037800" cy="261900"/>
          </a:xfrm>
          <a:prstGeom prst="roundRect">
            <a:avLst>
              <a:gd fmla="val 16667" name="adj"/>
            </a:avLst>
          </a:prstGeom>
          <a:solidFill>
            <a:srgbClr val="FFFFFF"/>
          </a:solidFill>
          <a:ln cap="flat" cmpd="sng" w="28575">
            <a:solidFill>
              <a:srgbClr val="23A2D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sv" sz="1200">
                <a:latin typeface="Lato"/>
                <a:ea typeface="Lato"/>
                <a:cs typeface="Lato"/>
                <a:sym typeface="Lato"/>
              </a:rPr>
              <a:t>Lev upp till (och överträffa) förväntan genom hela resan</a:t>
            </a:r>
            <a:endParaRPr b="1" sz="1200">
              <a:latin typeface="Lato"/>
              <a:ea typeface="Lato"/>
              <a:cs typeface="Lato"/>
              <a:sym typeface="Lato"/>
            </a:endParaRPr>
          </a:p>
        </p:txBody>
      </p:sp>
      <p:sp>
        <p:nvSpPr>
          <p:cNvPr id="2168" name="Google Shape;2168;p161"/>
          <p:cNvSpPr txBox="1"/>
          <p:nvPr/>
        </p:nvSpPr>
        <p:spPr>
          <a:xfrm>
            <a:off x="476063" y="488958"/>
            <a:ext cx="82221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KUNDRESA VISUALISERING</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kundresa 2">
  <p:cSld name="CUSTOM_7">
    <p:spTree>
      <p:nvGrpSpPr>
        <p:cNvPr id="2169" name="Shape 2169"/>
        <p:cNvGrpSpPr/>
        <p:nvPr/>
      </p:nvGrpSpPr>
      <p:grpSpPr>
        <a:xfrm>
          <a:off x="0" y="0"/>
          <a:ext cx="0" cy="0"/>
          <a:chOff x="0" y="0"/>
          <a:chExt cx="0" cy="0"/>
        </a:xfrm>
      </p:grpSpPr>
      <p:pic>
        <p:nvPicPr>
          <p:cNvPr descr="illustrationer_tjänstekartan.png" id="2170" name="Google Shape;2170;p162"/>
          <p:cNvPicPr preferRelativeResize="0"/>
          <p:nvPr/>
        </p:nvPicPr>
        <p:blipFill>
          <a:blip r:embed="rId2">
            <a:alphaModFix/>
          </a:blip>
          <a:stretch>
            <a:fillRect/>
          </a:stretch>
        </p:blipFill>
        <p:spPr>
          <a:xfrm>
            <a:off x="1338749" y="1243475"/>
            <a:ext cx="6067920" cy="3743725"/>
          </a:xfrm>
          <a:prstGeom prst="rect">
            <a:avLst/>
          </a:prstGeom>
          <a:noFill/>
          <a:ln>
            <a:noFill/>
          </a:ln>
        </p:spPr>
      </p:pic>
      <p:sp>
        <p:nvSpPr>
          <p:cNvPr id="2171" name="Google Shape;2171;p162"/>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KUNDRESA VISUALISERING</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5">
  <p:cSld name="TITLE_AND_BODY_75">
    <p:spTree>
      <p:nvGrpSpPr>
        <p:cNvPr id="281" name="Shape 281"/>
        <p:cNvGrpSpPr/>
        <p:nvPr/>
      </p:nvGrpSpPr>
      <p:grpSpPr>
        <a:xfrm>
          <a:off x="0" y="0"/>
          <a:ext cx="0" cy="0"/>
          <a:chOff x="0" y="0"/>
          <a:chExt cx="0" cy="0"/>
        </a:xfrm>
      </p:grpSpPr>
      <p:sp>
        <p:nvSpPr>
          <p:cNvPr id="282" name="Google Shape;282;p17"/>
          <p:cNvSpPr/>
          <p:nvPr/>
        </p:nvSpPr>
        <p:spPr>
          <a:xfrm>
            <a:off x="5237102" y="1364125"/>
            <a:ext cx="3139800" cy="3114900"/>
          </a:xfrm>
          <a:prstGeom prst="ellipse">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3" name="Google Shape;283;p17"/>
          <p:cNvPicPr preferRelativeResize="0"/>
          <p:nvPr/>
        </p:nvPicPr>
        <p:blipFill rotWithShape="1">
          <a:blip r:embed="rId2">
            <a:alphaModFix/>
          </a:blip>
          <a:srcRect b="0" l="0" r="0" t="0"/>
          <a:stretch/>
        </p:blipFill>
        <p:spPr>
          <a:xfrm>
            <a:off x="7791450" y="0"/>
            <a:ext cx="1352551" cy="834450"/>
          </a:xfrm>
          <a:prstGeom prst="rect">
            <a:avLst/>
          </a:prstGeom>
          <a:noFill/>
          <a:ln>
            <a:noFill/>
          </a:ln>
        </p:spPr>
      </p:pic>
      <p:sp>
        <p:nvSpPr>
          <p:cNvPr id="284" name="Google Shape;28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85" name="Google Shape;285;p1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286" name="Google Shape;286;p17"/>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287" name="Google Shape;287;p17"/>
          <p:cNvSpPr txBox="1"/>
          <p:nvPr/>
        </p:nvSpPr>
        <p:spPr>
          <a:xfrm>
            <a:off x="456400" y="517750"/>
            <a:ext cx="8234400" cy="9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1: SLUTANALYS</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30-40 min</a:t>
            </a:r>
            <a:endParaRPr b="1" i="1">
              <a:solidFill>
                <a:schemeClr val="dk2"/>
              </a:solidFill>
            </a:endParaRPr>
          </a:p>
        </p:txBody>
      </p:sp>
      <p:sp>
        <p:nvSpPr>
          <p:cNvPr id="288" name="Google Shape;288;p17"/>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289" name="Google Shape;289;p17"/>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290" name="Google Shape;290;p17"/>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291" name="Google Shape;291;p1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292" name="Google Shape;292;p17"/>
          <p:cNvSpPr txBox="1"/>
          <p:nvPr/>
        </p:nvSpPr>
        <p:spPr>
          <a:xfrm>
            <a:off x="456400" y="1333500"/>
            <a:ext cx="4354200" cy="29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Sammanfatta, förtydliga och reflektera över de insikter, idéer och framsteg som du gjort under hela designprocessen.</a:t>
            </a:r>
            <a:br>
              <a:rPr b="1" lang="sv" sz="1000">
                <a:solidFill>
                  <a:schemeClr val="dk2"/>
                </a:solidFill>
              </a:rPr>
            </a:br>
            <a:endParaRPr b="1" sz="1000">
              <a:solidFill>
                <a:schemeClr val="dk2"/>
              </a:solidFill>
            </a:endParaRPr>
          </a:p>
          <a:p>
            <a:pPr indent="0" lvl="0" marL="0" rtl="0" algn="l">
              <a:lnSpc>
                <a:spcPct val="115000"/>
              </a:lnSpc>
              <a:spcBef>
                <a:spcPts val="1600"/>
              </a:spcBef>
              <a:spcAft>
                <a:spcPts val="160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rgbClr val="FFFFFF"/>
                </a:highlight>
              </a:rPr>
              <a:t>Gå igenom de insikter du fick i första omgången. Vilka var användarnas behov och de största utmaningarna? Fyll i och förtydliga insikterna på mallens insiktssidor </a:t>
            </a:r>
            <a:r>
              <a:rPr i="1" lang="sv" sz="1000">
                <a:solidFill>
                  <a:srgbClr val="434343"/>
                </a:solidFill>
                <a:highlight>
                  <a:srgbClr val="FFFFFF"/>
                </a:highlight>
              </a:rPr>
              <a:t>(mallen hittar du under nästa övning om paketering).</a:t>
            </a:r>
            <a:br>
              <a:rPr i="1" lang="sv" sz="1000">
                <a:solidFill>
                  <a:srgbClr val="434343"/>
                </a:solidFill>
                <a:highlight>
                  <a:srgbClr val="FFFFFF"/>
                </a:highlight>
              </a:rPr>
            </a:br>
            <a:br>
              <a:rPr i="1" lang="sv" sz="1000">
                <a:solidFill>
                  <a:srgbClr val="434343"/>
                </a:solidFill>
                <a:highlight>
                  <a:srgbClr val="FFFFFF"/>
                </a:highlight>
              </a:rPr>
            </a:br>
            <a:r>
              <a:rPr b="1" lang="sv" sz="1000">
                <a:solidFill>
                  <a:srgbClr val="434343"/>
                </a:solidFill>
                <a:highlight>
                  <a:srgbClr val="FFFFFF"/>
                </a:highlight>
              </a:rPr>
              <a:t>2. </a:t>
            </a:r>
            <a:r>
              <a:rPr lang="sv" sz="1000">
                <a:solidFill>
                  <a:srgbClr val="434343"/>
                </a:solidFill>
                <a:highlight>
                  <a:srgbClr val="FFFFFF"/>
                </a:highlight>
              </a:rPr>
              <a:t>Titta sedan igenom vad du fick fram i omgång två, i användartesterna. Vilka insikter har du fått och vilka förslag på lösningar kom fram? Förtydliga vad du kom fram till på mallens användartestsida </a:t>
            </a:r>
            <a:r>
              <a:rPr i="1" lang="sv" sz="1000">
                <a:solidFill>
                  <a:srgbClr val="434343"/>
                </a:solidFill>
                <a:highlight>
                  <a:schemeClr val="lt1"/>
                </a:highlight>
              </a:rPr>
              <a:t>(mallen hittar du under nästa övning om paketering).</a:t>
            </a:r>
            <a:br>
              <a:rPr i="1" lang="sv" sz="1000">
                <a:solidFill>
                  <a:srgbClr val="434343"/>
                </a:solidFill>
                <a:highlight>
                  <a:schemeClr val="lt1"/>
                </a:highlight>
              </a:rPr>
            </a:br>
            <a:br>
              <a:rPr lang="sv" sz="1000">
                <a:solidFill>
                  <a:srgbClr val="434343"/>
                </a:solidFill>
                <a:highlight>
                  <a:srgbClr val="FFFFFF"/>
                </a:highlight>
              </a:rPr>
            </a:br>
            <a:r>
              <a:rPr b="1" lang="sv" sz="1000">
                <a:solidFill>
                  <a:srgbClr val="434343"/>
                </a:solidFill>
                <a:highlight>
                  <a:srgbClr val="FFFFFF"/>
                </a:highlight>
              </a:rPr>
              <a:t>3.</a:t>
            </a:r>
            <a:r>
              <a:rPr lang="sv" sz="1000">
                <a:solidFill>
                  <a:srgbClr val="434343"/>
                </a:solidFill>
                <a:highlight>
                  <a:srgbClr val="FFFFFF"/>
                </a:highlight>
              </a:rPr>
              <a:t> Fundera på om det är något du vill justera</a:t>
            </a:r>
            <a:r>
              <a:rPr lang="sv" sz="1000">
                <a:solidFill>
                  <a:srgbClr val="434343"/>
                </a:solidFill>
                <a:highlight>
                  <a:schemeClr val="lt1"/>
                </a:highlight>
              </a:rPr>
              <a:t> eller om det finns områden där du inte nått mättnad i din research</a:t>
            </a:r>
            <a:r>
              <a:rPr lang="sv" sz="1000">
                <a:solidFill>
                  <a:srgbClr val="434343"/>
                </a:solidFill>
                <a:highlight>
                  <a:srgbClr val="FFFFFF"/>
                </a:highlight>
              </a:rPr>
              <a:t>? Nya frågor som uppstått? Allt detta kan du formulera till rekommendationer och skriva in i rekommendationer-sidan i mallen </a:t>
            </a:r>
            <a:r>
              <a:rPr i="1" lang="sv" sz="1000">
                <a:solidFill>
                  <a:srgbClr val="434343"/>
                </a:solidFill>
                <a:highlight>
                  <a:schemeClr val="lt1"/>
                </a:highlight>
              </a:rPr>
              <a:t>(mallen hittar du under nästa övning om paketering).</a:t>
            </a:r>
            <a:endParaRPr sz="1000">
              <a:solidFill>
                <a:srgbClr val="434343"/>
              </a:solidFill>
              <a:highlight>
                <a:srgbClr val="FFFFFF"/>
              </a:highlight>
            </a:endParaRPr>
          </a:p>
        </p:txBody>
      </p:sp>
      <p:sp>
        <p:nvSpPr>
          <p:cNvPr id="293" name="Google Shape;293;p17"/>
          <p:cNvSpPr txBox="1"/>
          <p:nvPr/>
        </p:nvSpPr>
        <p:spPr>
          <a:xfrm>
            <a:off x="5638700" y="2045275"/>
            <a:ext cx="2491500" cy="175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Tänk på att slutanalysen inte bara handlar om att summera resultaten, utan också om att dra lärdomar för framtiden (involvera gärna de du jobbar med för en gemensam förståelse och möjligheten att få in nya perspektiv).</a:t>
            </a:r>
            <a:endParaRPr b="1" sz="1000">
              <a:solidFill>
                <a:schemeClr val="dk1"/>
              </a:solidFill>
            </a:endParaRPr>
          </a:p>
        </p:txBody>
      </p:sp>
      <p:pic>
        <p:nvPicPr>
          <p:cNvPr id="294" name="Google Shape;294;p17"/>
          <p:cNvPicPr preferRelativeResize="0"/>
          <p:nvPr/>
        </p:nvPicPr>
        <p:blipFill>
          <a:blip r:embed="rId4">
            <a:alphaModFix/>
          </a:blip>
          <a:stretch>
            <a:fillRect/>
          </a:stretch>
        </p:blipFill>
        <p:spPr>
          <a:xfrm>
            <a:off x="6324975" y="669550"/>
            <a:ext cx="2190568" cy="1801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kundresa 3">
  <p:cSld name="CUSTOM_8">
    <p:spTree>
      <p:nvGrpSpPr>
        <p:cNvPr id="2172" name="Shape 2172"/>
        <p:cNvGrpSpPr/>
        <p:nvPr/>
      </p:nvGrpSpPr>
      <p:grpSpPr>
        <a:xfrm>
          <a:off x="0" y="0"/>
          <a:ext cx="0" cy="0"/>
          <a:chOff x="0" y="0"/>
          <a:chExt cx="0" cy="0"/>
        </a:xfrm>
      </p:grpSpPr>
      <p:pic>
        <p:nvPicPr>
          <p:cNvPr id="2173" name="Google Shape;2173;p163"/>
          <p:cNvPicPr preferRelativeResize="0"/>
          <p:nvPr/>
        </p:nvPicPr>
        <p:blipFill rotWithShape="1">
          <a:blip r:embed="rId2">
            <a:alphaModFix/>
          </a:blip>
          <a:srcRect b="43081" l="0" r="0" t="0"/>
          <a:stretch/>
        </p:blipFill>
        <p:spPr>
          <a:xfrm>
            <a:off x="990825" y="1159300"/>
            <a:ext cx="7162351" cy="3670701"/>
          </a:xfrm>
          <a:prstGeom prst="rect">
            <a:avLst/>
          </a:prstGeom>
          <a:noFill/>
          <a:ln>
            <a:noFill/>
          </a:ln>
        </p:spPr>
      </p:pic>
      <p:sp>
        <p:nvSpPr>
          <p:cNvPr id="2174" name="Google Shape;2174;p163"/>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KUNDRESA VISUALISERING</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kundresa 4">
  <p:cSld name="CUSTOM_9">
    <p:spTree>
      <p:nvGrpSpPr>
        <p:cNvPr id="2175" name="Shape 2175"/>
        <p:cNvGrpSpPr/>
        <p:nvPr/>
      </p:nvGrpSpPr>
      <p:grpSpPr>
        <a:xfrm>
          <a:off x="0" y="0"/>
          <a:ext cx="0" cy="0"/>
          <a:chOff x="0" y="0"/>
          <a:chExt cx="0" cy="0"/>
        </a:xfrm>
      </p:grpSpPr>
      <p:pic>
        <p:nvPicPr>
          <p:cNvPr id="2176" name="Google Shape;2176;p164"/>
          <p:cNvPicPr preferRelativeResize="0"/>
          <p:nvPr/>
        </p:nvPicPr>
        <p:blipFill>
          <a:blip r:embed="rId2">
            <a:alphaModFix/>
          </a:blip>
          <a:stretch>
            <a:fillRect/>
          </a:stretch>
        </p:blipFill>
        <p:spPr>
          <a:xfrm>
            <a:off x="667225" y="1425925"/>
            <a:ext cx="7559758" cy="3131451"/>
          </a:xfrm>
          <a:prstGeom prst="rect">
            <a:avLst/>
          </a:prstGeom>
          <a:noFill/>
          <a:ln>
            <a:noFill/>
          </a:ln>
        </p:spPr>
      </p:pic>
      <p:sp>
        <p:nvSpPr>
          <p:cNvPr id="2177" name="Google Shape;2177;p164"/>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EXEMPEL KUNDRESA VISUALISERING</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
        <p:nvSpPr>
          <p:cNvPr id="2178" name="Google Shape;2178;p164"/>
          <p:cNvSpPr/>
          <p:nvPr/>
        </p:nvSpPr>
        <p:spPr>
          <a:xfrm>
            <a:off x="966946" y="2619346"/>
            <a:ext cx="599700" cy="88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164"/>
          <p:cNvSpPr/>
          <p:nvPr/>
        </p:nvSpPr>
        <p:spPr>
          <a:xfrm>
            <a:off x="2465562" y="2619346"/>
            <a:ext cx="499800" cy="69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164"/>
          <p:cNvSpPr/>
          <p:nvPr/>
        </p:nvSpPr>
        <p:spPr>
          <a:xfrm>
            <a:off x="3098318" y="3501873"/>
            <a:ext cx="599700" cy="69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64"/>
          <p:cNvSpPr/>
          <p:nvPr/>
        </p:nvSpPr>
        <p:spPr>
          <a:xfrm>
            <a:off x="4014144" y="3784958"/>
            <a:ext cx="716100" cy="21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64"/>
          <p:cNvSpPr/>
          <p:nvPr/>
        </p:nvSpPr>
        <p:spPr>
          <a:xfrm>
            <a:off x="5029864" y="3501873"/>
            <a:ext cx="499800" cy="55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64"/>
          <p:cNvSpPr/>
          <p:nvPr/>
        </p:nvSpPr>
        <p:spPr>
          <a:xfrm>
            <a:off x="7977164" y="3884884"/>
            <a:ext cx="499800" cy="55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3">
  <p:cSld name="CUSTOM_10">
    <p:spTree>
      <p:nvGrpSpPr>
        <p:cNvPr id="2184" name="Shape 2184"/>
        <p:cNvGrpSpPr/>
        <p:nvPr/>
      </p:nvGrpSpPr>
      <p:grpSpPr>
        <a:xfrm>
          <a:off x="0" y="0"/>
          <a:ext cx="0" cy="0"/>
          <a:chOff x="0" y="0"/>
          <a:chExt cx="0" cy="0"/>
        </a:xfrm>
      </p:grpSpPr>
      <p:sp>
        <p:nvSpPr>
          <p:cNvPr id="2185" name="Google Shape;2185;p165"/>
          <p:cNvSpPr txBox="1"/>
          <p:nvPr/>
        </p:nvSpPr>
        <p:spPr>
          <a:xfrm>
            <a:off x="7515500" y="1127550"/>
            <a:ext cx="117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200">
                <a:solidFill>
                  <a:srgbClr val="273E59"/>
                </a:solidFill>
                <a:latin typeface="Lato"/>
                <a:ea typeface="Lato"/>
                <a:cs typeface="Lato"/>
                <a:sym typeface="Lato"/>
              </a:rPr>
              <a:t>förstå människor</a:t>
            </a:r>
            <a:endParaRPr b="1" sz="1200">
              <a:solidFill>
                <a:srgbClr val="273E59"/>
              </a:solidFill>
              <a:latin typeface="Lato"/>
              <a:ea typeface="Lato"/>
              <a:cs typeface="Lato"/>
              <a:sym typeface="Lato"/>
            </a:endParaRPr>
          </a:p>
        </p:txBody>
      </p:sp>
      <p:sp>
        <p:nvSpPr>
          <p:cNvPr id="2186" name="Google Shape;2186;p165"/>
          <p:cNvSpPr txBox="1"/>
          <p:nvPr/>
        </p:nvSpPr>
        <p:spPr>
          <a:xfrm>
            <a:off x="7515500" y="3835350"/>
            <a:ext cx="117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200">
                <a:solidFill>
                  <a:srgbClr val="273E59"/>
                </a:solidFill>
                <a:latin typeface="Lato"/>
                <a:ea typeface="Lato"/>
                <a:cs typeface="Lato"/>
                <a:sym typeface="Lato"/>
              </a:rPr>
              <a:t>identifiera mönster</a:t>
            </a:r>
            <a:endParaRPr b="1" sz="1200">
              <a:solidFill>
                <a:srgbClr val="273E59"/>
              </a:solidFill>
              <a:latin typeface="Lato"/>
              <a:ea typeface="Lato"/>
              <a:cs typeface="Lato"/>
              <a:sym typeface="Lato"/>
            </a:endParaRPr>
          </a:p>
        </p:txBody>
      </p:sp>
      <p:sp>
        <p:nvSpPr>
          <p:cNvPr id="2187" name="Google Shape;2187;p165"/>
          <p:cNvSpPr txBox="1"/>
          <p:nvPr/>
        </p:nvSpPr>
        <p:spPr>
          <a:xfrm>
            <a:off x="4950600" y="3835350"/>
            <a:ext cx="117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200">
                <a:solidFill>
                  <a:srgbClr val="273E59"/>
                </a:solidFill>
                <a:latin typeface="Lato"/>
                <a:ea typeface="Lato"/>
                <a:cs typeface="Lato"/>
                <a:sym typeface="Lato"/>
              </a:rPr>
              <a:t>idégenerera möjligheter</a:t>
            </a:r>
            <a:endParaRPr b="1" sz="1200">
              <a:solidFill>
                <a:srgbClr val="273E59"/>
              </a:solidFill>
              <a:latin typeface="Lato"/>
              <a:ea typeface="Lato"/>
              <a:cs typeface="Lato"/>
              <a:sym typeface="Lato"/>
            </a:endParaRPr>
          </a:p>
        </p:txBody>
      </p:sp>
      <p:sp>
        <p:nvSpPr>
          <p:cNvPr id="2188" name="Google Shape;2188;p165"/>
          <p:cNvSpPr txBox="1"/>
          <p:nvPr/>
        </p:nvSpPr>
        <p:spPr>
          <a:xfrm>
            <a:off x="4950600" y="1279950"/>
            <a:ext cx="117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sv" sz="1200">
                <a:solidFill>
                  <a:srgbClr val="273E59"/>
                </a:solidFill>
                <a:latin typeface="Lato"/>
                <a:ea typeface="Lato"/>
                <a:cs typeface="Lato"/>
                <a:sym typeface="Lato"/>
              </a:rPr>
              <a:t>skapa prototyp</a:t>
            </a:r>
            <a:endParaRPr b="1" sz="1200">
              <a:solidFill>
                <a:srgbClr val="273E59"/>
              </a:solidFill>
              <a:latin typeface="Lato"/>
              <a:ea typeface="Lato"/>
              <a:cs typeface="Lato"/>
              <a:sym typeface="Lato"/>
            </a:endParaRPr>
          </a:p>
        </p:txBody>
      </p:sp>
      <p:pic>
        <p:nvPicPr>
          <p:cNvPr id="2189" name="Google Shape;2189;p165"/>
          <p:cNvPicPr preferRelativeResize="0"/>
          <p:nvPr/>
        </p:nvPicPr>
        <p:blipFill rotWithShape="1">
          <a:blip r:embed="rId2">
            <a:alphaModFix/>
          </a:blip>
          <a:srcRect b="0" l="23469" r="25807" t="0"/>
          <a:stretch/>
        </p:blipFill>
        <p:spPr>
          <a:xfrm>
            <a:off x="5443950" y="1366175"/>
            <a:ext cx="2872151" cy="2831075"/>
          </a:xfrm>
          <a:prstGeom prst="rect">
            <a:avLst/>
          </a:prstGeom>
          <a:noFill/>
          <a:ln>
            <a:noFill/>
          </a:ln>
        </p:spPr>
      </p:pic>
      <p:sp>
        <p:nvSpPr>
          <p:cNvPr id="2190" name="Google Shape;2190;p165"/>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TJÄNSTEDESIGN</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
        <p:nvSpPr>
          <p:cNvPr id="2191" name="Google Shape;2191;p165"/>
          <p:cNvSpPr txBox="1"/>
          <p:nvPr/>
        </p:nvSpPr>
        <p:spPr>
          <a:xfrm>
            <a:off x="456400" y="1376950"/>
            <a:ext cx="4370100" cy="330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200">
                <a:solidFill>
                  <a:srgbClr val="000000"/>
                </a:solidFill>
                <a:latin typeface="Lato"/>
                <a:ea typeface="Lato"/>
                <a:cs typeface="Lato"/>
                <a:sym typeface="Lato"/>
              </a:rPr>
              <a:t>Tjänstedesign är en iterativ metodik</a:t>
            </a:r>
            <a:r>
              <a:rPr lang="sv" sz="1200">
                <a:solidFill>
                  <a:srgbClr val="000000"/>
                </a:solidFill>
                <a:latin typeface="Lato"/>
                <a:ea typeface="Lato"/>
                <a:cs typeface="Lato"/>
                <a:sym typeface="Lato"/>
              </a:rPr>
              <a:t> som hjälper oss att utveckla system, organisationer och tjänster genom att skapa empati för människor och tillsammans med dem samskapa framtida lösningar</a:t>
            </a:r>
            <a:endParaRPr sz="1200">
              <a:solidFill>
                <a:srgbClr val="000000"/>
              </a:solidFill>
              <a:latin typeface="Lato"/>
              <a:ea typeface="Lato"/>
              <a:cs typeface="Lato"/>
              <a:sym typeface="Lato"/>
            </a:endParaRPr>
          </a:p>
          <a:p>
            <a:pPr indent="0" lvl="0" marL="0" rtl="0" algn="l">
              <a:lnSpc>
                <a:spcPct val="115000"/>
              </a:lnSpc>
              <a:spcBef>
                <a:spcPts val="0"/>
              </a:spcBef>
              <a:spcAft>
                <a:spcPts val="0"/>
              </a:spcAft>
              <a:buNone/>
            </a:pPr>
            <a:r>
              <a:t/>
            </a:r>
            <a:endParaRPr sz="1200">
              <a:solidFill>
                <a:srgbClr val="000000"/>
              </a:solidFill>
              <a:latin typeface="Lato"/>
              <a:ea typeface="Lato"/>
              <a:cs typeface="Lato"/>
              <a:sym typeface="Lato"/>
            </a:endParaRPr>
          </a:p>
          <a:p>
            <a:pPr indent="0" lvl="0" marL="0" rtl="0" algn="l">
              <a:lnSpc>
                <a:spcPct val="115000"/>
              </a:lnSpc>
              <a:spcBef>
                <a:spcPts val="0"/>
              </a:spcBef>
              <a:spcAft>
                <a:spcPts val="0"/>
              </a:spcAft>
              <a:buNone/>
            </a:pPr>
            <a:r>
              <a:rPr lang="sv" sz="1200">
                <a:solidFill>
                  <a:srgbClr val="000000"/>
                </a:solidFill>
                <a:latin typeface="Lato"/>
                <a:ea typeface="Lato"/>
                <a:cs typeface="Lato"/>
                <a:sym typeface="Lato"/>
              </a:rPr>
              <a:t>Med hjälp av kvalitativa researchmetoder tillåts vi att </a:t>
            </a:r>
            <a:r>
              <a:rPr b="1" lang="sv" sz="1200">
                <a:solidFill>
                  <a:srgbClr val="000000"/>
                </a:solidFill>
                <a:latin typeface="Lato"/>
                <a:ea typeface="Lato"/>
                <a:cs typeface="Lato"/>
                <a:sym typeface="Lato"/>
              </a:rPr>
              <a:t>lyssna och förstå </a:t>
            </a:r>
            <a:r>
              <a:rPr lang="sv" sz="1200">
                <a:solidFill>
                  <a:srgbClr val="000000"/>
                </a:solidFill>
                <a:latin typeface="Lato"/>
                <a:ea typeface="Lato"/>
                <a:cs typeface="Lato"/>
                <a:sym typeface="Lato"/>
              </a:rPr>
              <a:t>människors behov, beteenden och drivkrafter, genom t. ex djupintervjuer. Utifrån dessa insikter</a:t>
            </a:r>
            <a:r>
              <a:rPr b="1" lang="sv" sz="1200">
                <a:solidFill>
                  <a:srgbClr val="000000"/>
                </a:solidFill>
                <a:latin typeface="Lato"/>
                <a:ea typeface="Lato"/>
                <a:cs typeface="Lato"/>
                <a:sym typeface="Lato"/>
              </a:rPr>
              <a:t> identifierar vi mönster </a:t>
            </a:r>
            <a:r>
              <a:rPr lang="sv" sz="1200">
                <a:solidFill>
                  <a:srgbClr val="000000"/>
                </a:solidFill>
                <a:latin typeface="Lato"/>
                <a:ea typeface="Lato"/>
                <a:cs typeface="Lato"/>
                <a:sym typeface="Lato"/>
              </a:rPr>
              <a:t>och </a:t>
            </a:r>
            <a:r>
              <a:rPr b="1" lang="sv" sz="1200">
                <a:solidFill>
                  <a:srgbClr val="000000"/>
                </a:solidFill>
                <a:latin typeface="Lato"/>
                <a:ea typeface="Lato"/>
                <a:cs typeface="Lato"/>
                <a:sym typeface="Lato"/>
              </a:rPr>
              <a:t>idégenererar möjligheter </a:t>
            </a:r>
            <a:r>
              <a:rPr lang="sv" sz="1200">
                <a:solidFill>
                  <a:srgbClr val="000000"/>
                </a:solidFill>
                <a:latin typeface="Lato"/>
                <a:ea typeface="Lato"/>
                <a:cs typeface="Lato"/>
                <a:sym typeface="Lato"/>
              </a:rPr>
              <a:t>som möter riktiga behov. Sedan </a:t>
            </a:r>
            <a:r>
              <a:rPr b="1" lang="sv" sz="1200">
                <a:solidFill>
                  <a:srgbClr val="000000"/>
                </a:solidFill>
                <a:latin typeface="Lato"/>
                <a:ea typeface="Lato"/>
                <a:cs typeface="Lato"/>
                <a:sym typeface="Lato"/>
              </a:rPr>
              <a:t>skapar vi prototyper </a:t>
            </a:r>
            <a:r>
              <a:rPr lang="sv" sz="1200">
                <a:solidFill>
                  <a:srgbClr val="000000"/>
                </a:solidFill>
                <a:latin typeface="Lato"/>
                <a:ea typeface="Lato"/>
                <a:cs typeface="Lato"/>
                <a:sym typeface="Lato"/>
              </a:rPr>
              <a:t>för att kunna testa och utvärdera möjligheterna mot användaren, och går in i “förstå - fasen” igen. Metoden tillåter oss på så sätt att utveckla tjänster som skapar värde för både användare och organisation. </a:t>
            </a:r>
            <a:endParaRPr b="1" sz="1200">
              <a:latin typeface="Lato"/>
              <a:ea typeface="Lato"/>
              <a:cs typeface="Lato"/>
              <a:sym typeface="La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5">
  <p:cSld name="CUSTOM_12">
    <p:spTree>
      <p:nvGrpSpPr>
        <p:cNvPr id="2192" name="Shape 2192"/>
        <p:cNvGrpSpPr/>
        <p:nvPr/>
      </p:nvGrpSpPr>
      <p:grpSpPr>
        <a:xfrm>
          <a:off x="0" y="0"/>
          <a:ext cx="0" cy="0"/>
          <a:chOff x="0" y="0"/>
          <a:chExt cx="0" cy="0"/>
        </a:xfrm>
      </p:grpSpPr>
      <p:pic>
        <p:nvPicPr>
          <p:cNvPr id="2193" name="Google Shape;2193;p166"/>
          <p:cNvPicPr preferRelativeResize="0"/>
          <p:nvPr/>
        </p:nvPicPr>
        <p:blipFill rotWithShape="1">
          <a:blip r:embed="rId2">
            <a:alphaModFix/>
          </a:blip>
          <a:srcRect b="0" l="26100" r="21978" t="0"/>
          <a:stretch/>
        </p:blipFill>
        <p:spPr>
          <a:xfrm>
            <a:off x="5613225" y="1291850"/>
            <a:ext cx="2830101" cy="2725475"/>
          </a:xfrm>
          <a:prstGeom prst="rect">
            <a:avLst/>
          </a:prstGeom>
          <a:noFill/>
          <a:ln>
            <a:noFill/>
          </a:ln>
        </p:spPr>
      </p:pic>
      <p:sp>
        <p:nvSpPr>
          <p:cNvPr id="2194" name="Google Shape;2194;p166"/>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BAKGRUND</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6">
  <p:cSld name="CUSTOM_13">
    <p:spTree>
      <p:nvGrpSpPr>
        <p:cNvPr id="2195" name="Shape 2195"/>
        <p:cNvGrpSpPr/>
        <p:nvPr/>
      </p:nvGrpSpPr>
      <p:grpSpPr>
        <a:xfrm>
          <a:off x="0" y="0"/>
          <a:ext cx="0" cy="0"/>
          <a:chOff x="0" y="0"/>
          <a:chExt cx="0" cy="0"/>
        </a:xfrm>
      </p:grpSpPr>
      <p:pic>
        <p:nvPicPr>
          <p:cNvPr id="2196" name="Google Shape;2196;p167"/>
          <p:cNvPicPr preferRelativeResize="0"/>
          <p:nvPr/>
        </p:nvPicPr>
        <p:blipFill rotWithShape="1">
          <a:blip r:embed="rId2">
            <a:alphaModFix/>
          </a:blip>
          <a:srcRect b="0" l="38332" r="31386" t="0"/>
          <a:stretch/>
        </p:blipFill>
        <p:spPr>
          <a:xfrm>
            <a:off x="6147675" y="1467900"/>
            <a:ext cx="1896374" cy="3131300"/>
          </a:xfrm>
          <a:prstGeom prst="rect">
            <a:avLst/>
          </a:prstGeom>
          <a:noFill/>
          <a:ln>
            <a:noFill/>
          </a:ln>
        </p:spPr>
      </p:pic>
      <p:sp>
        <p:nvSpPr>
          <p:cNvPr id="2197" name="Google Shape;2197;p167"/>
          <p:cNvSpPr txBox="1"/>
          <p:nvPr/>
        </p:nvSpPr>
        <p:spPr>
          <a:xfrm>
            <a:off x="476075" y="488950"/>
            <a:ext cx="8667900" cy="501900"/>
          </a:xfrm>
          <a:prstGeom prst="rect">
            <a:avLst/>
          </a:prstGeom>
          <a:noFill/>
          <a:ln>
            <a:noFill/>
          </a:ln>
        </p:spPr>
        <p:txBody>
          <a:bodyPr anchorCtr="0" anchor="t" bIns="75650" lIns="75650" spcFirstLastPara="1" rIns="75650" wrap="square" tIns="75650">
            <a:noAutofit/>
          </a:bodyPr>
          <a:lstStyle/>
          <a:p>
            <a:pPr indent="0" lvl="0" marL="0" rtl="0" algn="l">
              <a:spcBef>
                <a:spcPts val="0"/>
              </a:spcBef>
              <a:spcAft>
                <a:spcPts val="0"/>
              </a:spcAft>
              <a:buNone/>
            </a:pPr>
            <a:r>
              <a:rPr b="1" lang="sv" sz="2500">
                <a:solidFill>
                  <a:srgbClr val="8EAF99"/>
                </a:solidFill>
                <a:latin typeface="Lato"/>
                <a:ea typeface="Lato"/>
                <a:cs typeface="Lato"/>
                <a:sym typeface="Lato"/>
              </a:rPr>
              <a:t>SÅHÄR HAR VI FÖRSTÅTT FRÅGAN...</a:t>
            </a:r>
            <a:endParaRPr b="1" sz="2500">
              <a:solidFill>
                <a:srgbClr val="8EAF99"/>
              </a:solidFill>
              <a:latin typeface="Lato"/>
              <a:ea typeface="Lato"/>
              <a:cs typeface="Lato"/>
              <a:sym typeface="Lato"/>
            </a:endParaRPr>
          </a:p>
          <a:p>
            <a:pPr indent="0" lvl="0" marL="0" rtl="0" algn="l">
              <a:spcBef>
                <a:spcPts val="0"/>
              </a:spcBef>
              <a:spcAft>
                <a:spcPts val="0"/>
              </a:spcAft>
              <a:buNone/>
            </a:pPr>
            <a:r>
              <a:t/>
            </a:r>
            <a:endParaRPr sz="1500">
              <a:solidFill>
                <a:srgbClr val="000000"/>
              </a:solidFill>
              <a:latin typeface="Lato"/>
              <a:ea typeface="Lato"/>
              <a:cs typeface="Lato"/>
              <a:sym typeface="Lato"/>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ktupplägg djupare beskrivning - fas 1">
  <p:cSld name="CUSTOM_11">
    <p:spTree>
      <p:nvGrpSpPr>
        <p:cNvPr id="2198" name="Shape 2198"/>
        <p:cNvGrpSpPr/>
        <p:nvPr/>
      </p:nvGrpSpPr>
      <p:grpSpPr>
        <a:xfrm>
          <a:off x="0" y="0"/>
          <a:ext cx="0" cy="0"/>
          <a:chOff x="0" y="0"/>
          <a:chExt cx="0" cy="0"/>
        </a:xfrm>
      </p:grpSpPr>
      <p:sp>
        <p:nvSpPr>
          <p:cNvPr id="2199" name="Google Shape;2199;p168"/>
          <p:cNvSpPr txBox="1"/>
          <p:nvPr/>
        </p:nvSpPr>
        <p:spPr>
          <a:xfrm>
            <a:off x="464100" y="433875"/>
            <a:ext cx="12330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chemeClr val="accent6"/>
                </a:solidFill>
                <a:latin typeface="Lato"/>
                <a:ea typeface="Lato"/>
                <a:cs typeface="Lato"/>
                <a:sym typeface="Lato"/>
              </a:rPr>
              <a:t>FAS 1 - </a:t>
            </a:r>
            <a:endParaRPr b="1" sz="2800">
              <a:solidFill>
                <a:schemeClr val="accent6"/>
              </a:solidFill>
              <a:latin typeface="Lato"/>
              <a:ea typeface="Lato"/>
              <a:cs typeface="Lato"/>
              <a:sym typeface="Lato"/>
            </a:endParaRPr>
          </a:p>
        </p:txBody>
      </p:sp>
      <p:sp>
        <p:nvSpPr>
          <p:cNvPr id="2200" name="Google Shape;2200;p168"/>
          <p:cNvSpPr/>
          <p:nvPr/>
        </p:nvSpPr>
        <p:spPr>
          <a:xfrm>
            <a:off x="311700" y="1017725"/>
            <a:ext cx="6185400" cy="171300"/>
          </a:xfrm>
          <a:prstGeom prst="rect">
            <a:avLst/>
          </a:prstGeom>
          <a:solidFill>
            <a:srgbClr val="78909C">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Lato"/>
              <a:ea typeface="Lato"/>
              <a:cs typeface="Lato"/>
              <a:sym typeface="Lato"/>
            </a:endParaRPr>
          </a:p>
        </p:txBody>
      </p:sp>
      <p:sp>
        <p:nvSpPr>
          <p:cNvPr id="2201" name="Google Shape;2201;p168"/>
          <p:cNvSpPr txBox="1"/>
          <p:nvPr>
            <p:ph type="title"/>
          </p:nvPr>
        </p:nvSpPr>
        <p:spPr>
          <a:xfrm>
            <a:off x="1551375" y="468550"/>
            <a:ext cx="4945800" cy="57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6"/>
              </a:buClr>
              <a:buSzPts val="2500"/>
              <a:buFont typeface="Lato"/>
              <a:buNone/>
              <a:defRPr b="1" sz="2500">
                <a:solidFill>
                  <a:schemeClr val="accent6"/>
                </a:solidFill>
                <a:latin typeface="Lato"/>
                <a:ea typeface="Lato"/>
                <a:cs typeface="Lato"/>
                <a:sym typeface="Lato"/>
              </a:defRPr>
            </a:lvl1pPr>
            <a:lvl2pPr lvl="1" rtl="0">
              <a:spcBef>
                <a:spcPts val="0"/>
              </a:spcBef>
              <a:spcAft>
                <a:spcPts val="0"/>
              </a:spcAft>
              <a:buClr>
                <a:schemeClr val="accent6"/>
              </a:buClr>
              <a:buSzPts val="1400"/>
              <a:buNone/>
              <a:defRPr>
                <a:solidFill>
                  <a:schemeClr val="accent6"/>
                </a:solidFill>
              </a:defRPr>
            </a:lvl2pPr>
            <a:lvl3pPr lvl="2" rtl="0">
              <a:spcBef>
                <a:spcPts val="0"/>
              </a:spcBef>
              <a:spcAft>
                <a:spcPts val="0"/>
              </a:spcAft>
              <a:buClr>
                <a:schemeClr val="accent6"/>
              </a:buClr>
              <a:buSzPts val="1400"/>
              <a:buNone/>
              <a:defRPr>
                <a:solidFill>
                  <a:schemeClr val="accent6"/>
                </a:solidFill>
              </a:defRPr>
            </a:lvl3pPr>
            <a:lvl4pPr lvl="3" rtl="0">
              <a:spcBef>
                <a:spcPts val="0"/>
              </a:spcBef>
              <a:spcAft>
                <a:spcPts val="0"/>
              </a:spcAft>
              <a:buClr>
                <a:schemeClr val="accent6"/>
              </a:buClr>
              <a:buSzPts val="1400"/>
              <a:buNone/>
              <a:defRPr>
                <a:solidFill>
                  <a:schemeClr val="accent6"/>
                </a:solidFill>
              </a:defRPr>
            </a:lvl4pPr>
            <a:lvl5pPr lvl="4" rtl="0">
              <a:spcBef>
                <a:spcPts val="0"/>
              </a:spcBef>
              <a:spcAft>
                <a:spcPts val="0"/>
              </a:spcAft>
              <a:buClr>
                <a:schemeClr val="accent6"/>
              </a:buClr>
              <a:buSzPts val="1400"/>
              <a:buNone/>
              <a:defRPr>
                <a:solidFill>
                  <a:schemeClr val="accent6"/>
                </a:solidFill>
              </a:defRPr>
            </a:lvl5pPr>
            <a:lvl6pPr lvl="5" rtl="0">
              <a:spcBef>
                <a:spcPts val="0"/>
              </a:spcBef>
              <a:spcAft>
                <a:spcPts val="0"/>
              </a:spcAft>
              <a:buClr>
                <a:schemeClr val="accent6"/>
              </a:buClr>
              <a:buSzPts val="1400"/>
              <a:buNone/>
              <a:defRPr>
                <a:solidFill>
                  <a:schemeClr val="accent6"/>
                </a:solidFill>
              </a:defRPr>
            </a:lvl6pPr>
            <a:lvl7pPr lvl="6" rtl="0">
              <a:spcBef>
                <a:spcPts val="0"/>
              </a:spcBef>
              <a:spcAft>
                <a:spcPts val="0"/>
              </a:spcAft>
              <a:buClr>
                <a:schemeClr val="accent6"/>
              </a:buClr>
              <a:buSzPts val="1400"/>
              <a:buNone/>
              <a:defRPr>
                <a:solidFill>
                  <a:schemeClr val="accent6"/>
                </a:solidFill>
              </a:defRPr>
            </a:lvl7pPr>
            <a:lvl8pPr lvl="7" rtl="0">
              <a:spcBef>
                <a:spcPts val="0"/>
              </a:spcBef>
              <a:spcAft>
                <a:spcPts val="0"/>
              </a:spcAft>
              <a:buClr>
                <a:schemeClr val="accent6"/>
              </a:buClr>
              <a:buSzPts val="1400"/>
              <a:buNone/>
              <a:defRPr>
                <a:solidFill>
                  <a:schemeClr val="accent6"/>
                </a:solidFill>
              </a:defRPr>
            </a:lvl8pPr>
            <a:lvl9pPr lvl="8" rtl="0">
              <a:spcBef>
                <a:spcPts val="0"/>
              </a:spcBef>
              <a:spcAft>
                <a:spcPts val="0"/>
              </a:spcAft>
              <a:buClr>
                <a:schemeClr val="accent6"/>
              </a:buClr>
              <a:buSzPts val="1400"/>
              <a:buNone/>
              <a:defRPr>
                <a:solidFill>
                  <a:schemeClr val="accent6"/>
                </a:solidFil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ktupplägg djupare beskrivning - fas 2">
  <p:cSld name="CUSTOM_14">
    <p:spTree>
      <p:nvGrpSpPr>
        <p:cNvPr id="2202" name="Shape 2202"/>
        <p:cNvGrpSpPr/>
        <p:nvPr/>
      </p:nvGrpSpPr>
      <p:grpSpPr>
        <a:xfrm>
          <a:off x="0" y="0"/>
          <a:ext cx="0" cy="0"/>
          <a:chOff x="0" y="0"/>
          <a:chExt cx="0" cy="0"/>
        </a:xfrm>
      </p:grpSpPr>
      <p:sp>
        <p:nvSpPr>
          <p:cNvPr id="2203" name="Google Shape;2203;p169"/>
          <p:cNvSpPr/>
          <p:nvPr/>
        </p:nvSpPr>
        <p:spPr>
          <a:xfrm>
            <a:off x="311700" y="1017725"/>
            <a:ext cx="6185400" cy="171300"/>
          </a:xfrm>
          <a:prstGeom prst="rect">
            <a:avLst/>
          </a:prstGeom>
          <a:solidFill>
            <a:srgbClr val="8EAF99">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Lato"/>
              <a:ea typeface="Lato"/>
              <a:cs typeface="Lato"/>
              <a:sym typeface="Lato"/>
            </a:endParaRPr>
          </a:p>
        </p:txBody>
      </p:sp>
      <p:sp>
        <p:nvSpPr>
          <p:cNvPr id="2204" name="Google Shape;2204;p169"/>
          <p:cNvSpPr txBox="1"/>
          <p:nvPr/>
        </p:nvSpPr>
        <p:spPr>
          <a:xfrm>
            <a:off x="464100" y="433875"/>
            <a:ext cx="11913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chemeClr val="accent6"/>
                </a:solidFill>
                <a:latin typeface="Lato"/>
                <a:ea typeface="Lato"/>
                <a:cs typeface="Lato"/>
                <a:sym typeface="Lato"/>
              </a:rPr>
              <a:t>FAS 2 - </a:t>
            </a:r>
            <a:endParaRPr b="1" sz="2800">
              <a:solidFill>
                <a:schemeClr val="accent6"/>
              </a:solidFill>
              <a:latin typeface="Lato"/>
              <a:ea typeface="Lato"/>
              <a:cs typeface="Lato"/>
              <a:sym typeface="Lato"/>
            </a:endParaRPr>
          </a:p>
        </p:txBody>
      </p:sp>
      <p:sp>
        <p:nvSpPr>
          <p:cNvPr id="2205" name="Google Shape;2205;p169"/>
          <p:cNvSpPr txBox="1"/>
          <p:nvPr>
            <p:ph type="title"/>
          </p:nvPr>
        </p:nvSpPr>
        <p:spPr>
          <a:xfrm>
            <a:off x="1551375" y="468550"/>
            <a:ext cx="4945800" cy="57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6"/>
              </a:buClr>
              <a:buSzPts val="2500"/>
              <a:buFont typeface="Lato"/>
              <a:buNone/>
              <a:defRPr b="1" sz="2500">
                <a:solidFill>
                  <a:schemeClr val="accent6"/>
                </a:solidFill>
                <a:latin typeface="Lato"/>
                <a:ea typeface="Lato"/>
                <a:cs typeface="Lato"/>
                <a:sym typeface="Lato"/>
              </a:defRPr>
            </a:lvl1pPr>
            <a:lvl2pPr lvl="1" rtl="0">
              <a:spcBef>
                <a:spcPts val="0"/>
              </a:spcBef>
              <a:spcAft>
                <a:spcPts val="0"/>
              </a:spcAft>
              <a:buClr>
                <a:schemeClr val="accent6"/>
              </a:buClr>
              <a:buSzPts val="1400"/>
              <a:buNone/>
              <a:defRPr>
                <a:solidFill>
                  <a:schemeClr val="accent6"/>
                </a:solidFill>
              </a:defRPr>
            </a:lvl2pPr>
            <a:lvl3pPr lvl="2" rtl="0">
              <a:spcBef>
                <a:spcPts val="0"/>
              </a:spcBef>
              <a:spcAft>
                <a:spcPts val="0"/>
              </a:spcAft>
              <a:buClr>
                <a:schemeClr val="accent6"/>
              </a:buClr>
              <a:buSzPts val="1400"/>
              <a:buNone/>
              <a:defRPr>
                <a:solidFill>
                  <a:schemeClr val="accent6"/>
                </a:solidFill>
              </a:defRPr>
            </a:lvl3pPr>
            <a:lvl4pPr lvl="3" rtl="0">
              <a:spcBef>
                <a:spcPts val="0"/>
              </a:spcBef>
              <a:spcAft>
                <a:spcPts val="0"/>
              </a:spcAft>
              <a:buClr>
                <a:schemeClr val="accent6"/>
              </a:buClr>
              <a:buSzPts val="1400"/>
              <a:buNone/>
              <a:defRPr>
                <a:solidFill>
                  <a:schemeClr val="accent6"/>
                </a:solidFill>
              </a:defRPr>
            </a:lvl4pPr>
            <a:lvl5pPr lvl="4" rtl="0">
              <a:spcBef>
                <a:spcPts val="0"/>
              </a:spcBef>
              <a:spcAft>
                <a:spcPts val="0"/>
              </a:spcAft>
              <a:buClr>
                <a:schemeClr val="accent6"/>
              </a:buClr>
              <a:buSzPts val="1400"/>
              <a:buNone/>
              <a:defRPr>
                <a:solidFill>
                  <a:schemeClr val="accent6"/>
                </a:solidFill>
              </a:defRPr>
            </a:lvl5pPr>
            <a:lvl6pPr lvl="5" rtl="0">
              <a:spcBef>
                <a:spcPts val="0"/>
              </a:spcBef>
              <a:spcAft>
                <a:spcPts val="0"/>
              </a:spcAft>
              <a:buClr>
                <a:schemeClr val="accent6"/>
              </a:buClr>
              <a:buSzPts val="1400"/>
              <a:buNone/>
              <a:defRPr>
                <a:solidFill>
                  <a:schemeClr val="accent6"/>
                </a:solidFill>
              </a:defRPr>
            </a:lvl6pPr>
            <a:lvl7pPr lvl="6" rtl="0">
              <a:spcBef>
                <a:spcPts val="0"/>
              </a:spcBef>
              <a:spcAft>
                <a:spcPts val="0"/>
              </a:spcAft>
              <a:buClr>
                <a:schemeClr val="accent6"/>
              </a:buClr>
              <a:buSzPts val="1400"/>
              <a:buNone/>
              <a:defRPr>
                <a:solidFill>
                  <a:schemeClr val="accent6"/>
                </a:solidFill>
              </a:defRPr>
            </a:lvl7pPr>
            <a:lvl8pPr lvl="7" rtl="0">
              <a:spcBef>
                <a:spcPts val="0"/>
              </a:spcBef>
              <a:spcAft>
                <a:spcPts val="0"/>
              </a:spcAft>
              <a:buClr>
                <a:schemeClr val="accent6"/>
              </a:buClr>
              <a:buSzPts val="1400"/>
              <a:buNone/>
              <a:defRPr>
                <a:solidFill>
                  <a:schemeClr val="accent6"/>
                </a:solidFill>
              </a:defRPr>
            </a:lvl8pPr>
            <a:lvl9pPr lvl="8" rtl="0">
              <a:spcBef>
                <a:spcPts val="0"/>
              </a:spcBef>
              <a:spcAft>
                <a:spcPts val="0"/>
              </a:spcAft>
              <a:buClr>
                <a:schemeClr val="accent6"/>
              </a:buClr>
              <a:buSzPts val="1400"/>
              <a:buNone/>
              <a:defRPr>
                <a:solidFill>
                  <a:schemeClr val="accent6"/>
                </a:solidFil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ktupplägg djupare beskrivning - fas 3">
  <p:cSld name="CUSTOM_15">
    <p:spTree>
      <p:nvGrpSpPr>
        <p:cNvPr id="2206" name="Shape 2206"/>
        <p:cNvGrpSpPr/>
        <p:nvPr/>
      </p:nvGrpSpPr>
      <p:grpSpPr>
        <a:xfrm>
          <a:off x="0" y="0"/>
          <a:ext cx="0" cy="0"/>
          <a:chOff x="0" y="0"/>
          <a:chExt cx="0" cy="0"/>
        </a:xfrm>
      </p:grpSpPr>
      <p:sp>
        <p:nvSpPr>
          <p:cNvPr id="2207" name="Google Shape;2207;p170"/>
          <p:cNvSpPr/>
          <p:nvPr/>
        </p:nvSpPr>
        <p:spPr>
          <a:xfrm>
            <a:off x="311700" y="1017725"/>
            <a:ext cx="6185400" cy="171300"/>
          </a:xfrm>
          <a:prstGeom prst="rect">
            <a:avLst/>
          </a:prstGeom>
          <a:solidFill>
            <a:srgbClr val="F39C12">
              <a:alpha val="47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Lato"/>
              <a:ea typeface="Lato"/>
              <a:cs typeface="Lato"/>
              <a:sym typeface="Lato"/>
            </a:endParaRPr>
          </a:p>
        </p:txBody>
      </p:sp>
      <p:sp>
        <p:nvSpPr>
          <p:cNvPr id="2208" name="Google Shape;2208;p170"/>
          <p:cNvSpPr txBox="1"/>
          <p:nvPr/>
        </p:nvSpPr>
        <p:spPr>
          <a:xfrm>
            <a:off x="464100" y="433875"/>
            <a:ext cx="12123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chemeClr val="accent6"/>
                </a:solidFill>
                <a:latin typeface="Lato"/>
                <a:ea typeface="Lato"/>
                <a:cs typeface="Lato"/>
                <a:sym typeface="Lato"/>
              </a:rPr>
              <a:t>FAS 3 - </a:t>
            </a:r>
            <a:endParaRPr b="1" sz="2800">
              <a:solidFill>
                <a:schemeClr val="accent6"/>
              </a:solidFill>
              <a:latin typeface="Lato"/>
              <a:ea typeface="Lato"/>
              <a:cs typeface="Lato"/>
              <a:sym typeface="Lato"/>
            </a:endParaRPr>
          </a:p>
        </p:txBody>
      </p:sp>
      <p:sp>
        <p:nvSpPr>
          <p:cNvPr id="2209" name="Google Shape;2209;p170"/>
          <p:cNvSpPr txBox="1"/>
          <p:nvPr>
            <p:ph type="title"/>
          </p:nvPr>
        </p:nvSpPr>
        <p:spPr>
          <a:xfrm>
            <a:off x="1551375" y="468550"/>
            <a:ext cx="4945800" cy="57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6"/>
              </a:buClr>
              <a:buSzPts val="2500"/>
              <a:buFont typeface="Lato"/>
              <a:buNone/>
              <a:defRPr b="1" sz="2500">
                <a:solidFill>
                  <a:schemeClr val="accent6"/>
                </a:solidFill>
                <a:latin typeface="Lato"/>
                <a:ea typeface="Lato"/>
                <a:cs typeface="Lato"/>
                <a:sym typeface="Lato"/>
              </a:defRPr>
            </a:lvl1pPr>
            <a:lvl2pPr lvl="1" rtl="0">
              <a:spcBef>
                <a:spcPts val="0"/>
              </a:spcBef>
              <a:spcAft>
                <a:spcPts val="0"/>
              </a:spcAft>
              <a:buClr>
                <a:schemeClr val="accent6"/>
              </a:buClr>
              <a:buSzPts val="1400"/>
              <a:buNone/>
              <a:defRPr>
                <a:solidFill>
                  <a:schemeClr val="accent6"/>
                </a:solidFill>
              </a:defRPr>
            </a:lvl2pPr>
            <a:lvl3pPr lvl="2" rtl="0">
              <a:spcBef>
                <a:spcPts val="0"/>
              </a:spcBef>
              <a:spcAft>
                <a:spcPts val="0"/>
              </a:spcAft>
              <a:buClr>
                <a:schemeClr val="accent6"/>
              </a:buClr>
              <a:buSzPts val="1400"/>
              <a:buNone/>
              <a:defRPr>
                <a:solidFill>
                  <a:schemeClr val="accent6"/>
                </a:solidFill>
              </a:defRPr>
            </a:lvl3pPr>
            <a:lvl4pPr lvl="3" rtl="0">
              <a:spcBef>
                <a:spcPts val="0"/>
              </a:spcBef>
              <a:spcAft>
                <a:spcPts val="0"/>
              </a:spcAft>
              <a:buClr>
                <a:schemeClr val="accent6"/>
              </a:buClr>
              <a:buSzPts val="1400"/>
              <a:buNone/>
              <a:defRPr>
                <a:solidFill>
                  <a:schemeClr val="accent6"/>
                </a:solidFill>
              </a:defRPr>
            </a:lvl4pPr>
            <a:lvl5pPr lvl="4" rtl="0">
              <a:spcBef>
                <a:spcPts val="0"/>
              </a:spcBef>
              <a:spcAft>
                <a:spcPts val="0"/>
              </a:spcAft>
              <a:buClr>
                <a:schemeClr val="accent6"/>
              </a:buClr>
              <a:buSzPts val="1400"/>
              <a:buNone/>
              <a:defRPr>
                <a:solidFill>
                  <a:schemeClr val="accent6"/>
                </a:solidFill>
              </a:defRPr>
            </a:lvl5pPr>
            <a:lvl6pPr lvl="5" rtl="0">
              <a:spcBef>
                <a:spcPts val="0"/>
              </a:spcBef>
              <a:spcAft>
                <a:spcPts val="0"/>
              </a:spcAft>
              <a:buClr>
                <a:schemeClr val="accent6"/>
              </a:buClr>
              <a:buSzPts val="1400"/>
              <a:buNone/>
              <a:defRPr>
                <a:solidFill>
                  <a:schemeClr val="accent6"/>
                </a:solidFill>
              </a:defRPr>
            </a:lvl6pPr>
            <a:lvl7pPr lvl="6" rtl="0">
              <a:spcBef>
                <a:spcPts val="0"/>
              </a:spcBef>
              <a:spcAft>
                <a:spcPts val="0"/>
              </a:spcAft>
              <a:buClr>
                <a:schemeClr val="accent6"/>
              </a:buClr>
              <a:buSzPts val="1400"/>
              <a:buNone/>
              <a:defRPr>
                <a:solidFill>
                  <a:schemeClr val="accent6"/>
                </a:solidFill>
              </a:defRPr>
            </a:lvl7pPr>
            <a:lvl8pPr lvl="7" rtl="0">
              <a:spcBef>
                <a:spcPts val="0"/>
              </a:spcBef>
              <a:spcAft>
                <a:spcPts val="0"/>
              </a:spcAft>
              <a:buClr>
                <a:schemeClr val="accent6"/>
              </a:buClr>
              <a:buSzPts val="1400"/>
              <a:buNone/>
              <a:defRPr>
                <a:solidFill>
                  <a:schemeClr val="accent6"/>
                </a:solidFill>
              </a:defRPr>
            </a:lvl8pPr>
            <a:lvl9pPr lvl="8" rtl="0">
              <a:spcBef>
                <a:spcPts val="0"/>
              </a:spcBef>
              <a:spcAft>
                <a:spcPts val="0"/>
              </a:spcAft>
              <a:buClr>
                <a:schemeClr val="accent6"/>
              </a:buClr>
              <a:buSzPts val="1400"/>
              <a:buNone/>
              <a:defRPr>
                <a:solidFill>
                  <a:schemeClr val="accent6"/>
                </a:solidFill>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ktupplägg djupare beskrivning - Fas 4 ">
  <p:cSld name="CUSTOM_16">
    <p:spTree>
      <p:nvGrpSpPr>
        <p:cNvPr id="2210" name="Shape 2210"/>
        <p:cNvGrpSpPr/>
        <p:nvPr/>
      </p:nvGrpSpPr>
      <p:grpSpPr>
        <a:xfrm>
          <a:off x="0" y="0"/>
          <a:ext cx="0" cy="0"/>
          <a:chOff x="0" y="0"/>
          <a:chExt cx="0" cy="0"/>
        </a:xfrm>
      </p:grpSpPr>
      <p:sp>
        <p:nvSpPr>
          <p:cNvPr id="2211" name="Google Shape;2211;p171"/>
          <p:cNvSpPr/>
          <p:nvPr/>
        </p:nvSpPr>
        <p:spPr>
          <a:xfrm>
            <a:off x="311700" y="1017725"/>
            <a:ext cx="6185400" cy="171300"/>
          </a:xfrm>
          <a:prstGeom prst="rect">
            <a:avLst/>
          </a:prstGeom>
          <a:solidFill>
            <a:srgbClr val="F9D268">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Lato"/>
              <a:ea typeface="Lato"/>
              <a:cs typeface="Lato"/>
              <a:sym typeface="Lato"/>
            </a:endParaRPr>
          </a:p>
        </p:txBody>
      </p:sp>
      <p:sp>
        <p:nvSpPr>
          <p:cNvPr id="2212" name="Google Shape;2212;p171"/>
          <p:cNvSpPr txBox="1"/>
          <p:nvPr/>
        </p:nvSpPr>
        <p:spPr>
          <a:xfrm>
            <a:off x="464100" y="433875"/>
            <a:ext cx="12747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chemeClr val="accent6"/>
                </a:solidFill>
                <a:latin typeface="Lato"/>
                <a:ea typeface="Lato"/>
                <a:cs typeface="Lato"/>
                <a:sym typeface="Lato"/>
              </a:rPr>
              <a:t>FAS 4 - </a:t>
            </a:r>
            <a:endParaRPr b="1" sz="2800">
              <a:solidFill>
                <a:schemeClr val="accent6"/>
              </a:solidFill>
              <a:latin typeface="Lato"/>
              <a:ea typeface="Lato"/>
              <a:cs typeface="Lato"/>
              <a:sym typeface="Lato"/>
            </a:endParaRPr>
          </a:p>
        </p:txBody>
      </p:sp>
      <p:sp>
        <p:nvSpPr>
          <p:cNvPr id="2213" name="Google Shape;2213;p171"/>
          <p:cNvSpPr txBox="1"/>
          <p:nvPr>
            <p:ph type="title"/>
          </p:nvPr>
        </p:nvSpPr>
        <p:spPr>
          <a:xfrm>
            <a:off x="1551375" y="468550"/>
            <a:ext cx="4945800" cy="570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6"/>
              </a:buClr>
              <a:buSzPts val="2500"/>
              <a:buFont typeface="Lato"/>
              <a:buNone/>
              <a:defRPr b="1" sz="2500">
                <a:solidFill>
                  <a:schemeClr val="accent6"/>
                </a:solidFill>
                <a:latin typeface="Lato"/>
                <a:ea typeface="Lato"/>
                <a:cs typeface="Lato"/>
                <a:sym typeface="Lato"/>
              </a:defRPr>
            </a:lvl1pPr>
            <a:lvl2pPr lvl="1" rtl="0">
              <a:spcBef>
                <a:spcPts val="0"/>
              </a:spcBef>
              <a:spcAft>
                <a:spcPts val="0"/>
              </a:spcAft>
              <a:buClr>
                <a:schemeClr val="accent6"/>
              </a:buClr>
              <a:buSzPts val="1400"/>
              <a:buNone/>
              <a:defRPr>
                <a:solidFill>
                  <a:schemeClr val="accent6"/>
                </a:solidFill>
              </a:defRPr>
            </a:lvl2pPr>
            <a:lvl3pPr lvl="2" rtl="0">
              <a:spcBef>
                <a:spcPts val="0"/>
              </a:spcBef>
              <a:spcAft>
                <a:spcPts val="0"/>
              </a:spcAft>
              <a:buClr>
                <a:schemeClr val="accent6"/>
              </a:buClr>
              <a:buSzPts val="1400"/>
              <a:buNone/>
              <a:defRPr>
                <a:solidFill>
                  <a:schemeClr val="accent6"/>
                </a:solidFill>
              </a:defRPr>
            </a:lvl3pPr>
            <a:lvl4pPr lvl="3" rtl="0">
              <a:spcBef>
                <a:spcPts val="0"/>
              </a:spcBef>
              <a:spcAft>
                <a:spcPts val="0"/>
              </a:spcAft>
              <a:buClr>
                <a:schemeClr val="accent6"/>
              </a:buClr>
              <a:buSzPts val="1400"/>
              <a:buNone/>
              <a:defRPr>
                <a:solidFill>
                  <a:schemeClr val="accent6"/>
                </a:solidFill>
              </a:defRPr>
            </a:lvl4pPr>
            <a:lvl5pPr lvl="4" rtl="0">
              <a:spcBef>
                <a:spcPts val="0"/>
              </a:spcBef>
              <a:spcAft>
                <a:spcPts val="0"/>
              </a:spcAft>
              <a:buClr>
                <a:schemeClr val="accent6"/>
              </a:buClr>
              <a:buSzPts val="1400"/>
              <a:buNone/>
              <a:defRPr>
                <a:solidFill>
                  <a:schemeClr val="accent6"/>
                </a:solidFill>
              </a:defRPr>
            </a:lvl5pPr>
            <a:lvl6pPr lvl="5" rtl="0">
              <a:spcBef>
                <a:spcPts val="0"/>
              </a:spcBef>
              <a:spcAft>
                <a:spcPts val="0"/>
              </a:spcAft>
              <a:buClr>
                <a:schemeClr val="accent6"/>
              </a:buClr>
              <a:buSzPts val="1400"/>
              <a:buNone/>
              <a:defRPr>
                <a:solidFill>
                  <a:schemeClr val="accent6"/>
                </a:solidFill>
              </a:defRPr>
            </a:lvl6pPr>
            <a:lvl7pPr lvl="6" rtl="0">
              <a:spcBef>
                <a:spcPts val="0"/>
              </a:spcBef>
              <a:spcAft>
                <a:spcPts val="0"/>
              </a:spcAft>
              <a:buClr>
                <a:schemeClr val="accent6"/>
              </a:buClr>
              <a:buSzPts val="1400"/>
              <a:buNone/>
              <a:defRPr>
                <a:solidFill>
                  <a:schemeClr val="accent6"/>
                </a:solidFill>
              </a:defRPr>
            </a:lvl7pPr>
            <a:lvl8pPr lvl="7" rtl="0">
              <a:spcBef>
                <a:spcPts val="0"/>
              </a:spcBef>
              <a:spcAft>
                <a:spcPts val="0"/>
              </a:spcAft>
              <a:buClr>
                <a:schemeClr val="accent6"/>
              </a:buClr>
              <a:buSzPts val="1400"/>
              <a:buNone/>
              <a:defRPr>
                <a:solidFill>
                  <a:schemeClr val="accent6"/>
                </a:solidFill>
              </a:defRPr>
            </a:lvl8pPr>
            <a:lvl9pPr lvl="8" rtl="0">
              <a:spcBef>
                <a:spcPts val="0"/>
              </a:spcBef>
              <a:spcAft>
                <a:spcPts val="0"/>
              </a:spcAft>
              <a:buClr>
                <a:schemeClr val="accent6"/>
              </a:buClr>
              <a:buSzPts val="1400"/>
              <a:buNone/>
              <a:defRPr>
                <a:solidFill>
                  <a:schemeClr val="accent6"/>
                </a:solidFill>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LAYOUT rubrik + brödtext (för ny bild)">
  <p:cSld name="CUSTOM_3_1">
    <p:spTree>
      <p:nvGrpSpPr>
        <p:cNvPr id="2214" name="Shape 2214"/>
        <p:cNvGrpSpPr/>
        <p:nvPr/>
      </p:nvGrpSpPr>
      <p:grpSpPr>
        <a:xfrm>
          <a:off x="0" y="0"/>
          <a:ext cx="0" cy="0"/>
          <a:chOff x="0" y="0"/>
          <a:chExt cx="0" cy="0"/>
        </a:xfrm>
      </p:grpSpPr>
      <p:sp>
        <p:nvSpPr>
          <p:cNvPr id="2215" name="Google Shape;2215;p172"/>
          <p:cNvSpPr txBox="1"/>
          <p:nvPr>
            <p:ph idx="1" type="body"/>
          </p:nvPr>
        </p:nvSpPr>
        <p:spPr>
          <a:xfrm>
            <a:off x="464100" y="1665775"/>
            <a:ext cx="4610700" cy="2944800"/>
          </a:xfrm>
          <a:prstGeom prst="rect">
            <a:avLst/>
          </a:prstGeom>
          <a:noFill/>
          <a:ln>
            <a:noFill/>
          </a:ln>
        </p:spPr>
        <p:txBody>
          <a:bodyPr anchorCtr="0" anchor="t" bIns="91425" lIns="91425" spcFirstLastPara="1" rIns="91425" wrap="square" tIns="91425">
            <a:noAutofit/>
          </a:bodyPr>
          <a:lstStyle>
            <a:lvl1pPr indent="-304800" lvl="0" marL="457200" rtl="0">
              <a:spcBef>
                <a:spcPts val="0"/>
              </a:spcBef>
              <a:spcAft>
                <a:spcPts val="0"/>
              </a:spcAft>
              <a:buSzPts val="1200"/>
              <a:buFont typeface="Lato"/>
              <a:buChar char="●"/>
              <a:defRPr sz="1200">
                <a:latin typeface="Lato"/>
                <a:ea typeface="Lato"/>
                <a:cs typeface="Lato"/>
                <a:sym typeface="Lato"/>
              </a:defRPr>
            </a:lvl1pPr>
            <a:lvl2pPr indent="-304800" lvl="1" marL="914400" rtl="0">
              <a:spcBef>
                <a:spcPts val="0"/>
              </a:spcBef>
              <a:spcAft>
                <a:spcPts val="0"/>
              </a:spcAft>
              <a:buSzPts val="1200"/>
              <a:buFont typeface="Lato"/>
              <a:buChar char="○"/>
              <a:defRPr sz="1200">
                <a:latin typeface="Lato"/>
                <a:ea typeface="Lato"/>
                <a:cs typeface="Lato"/>
                <a:sym typeface="Lato"/>
              </a:defRPr>
            </a:lvl2pPr>
            <a:lvl3pPr indent="-304800" lvl="2" marL="1371600" rtl="0">
              <a:spcBef>
                <a:spcPts val="0"/>
              </a:spcBef>
              <a:spcAft>
                <a:spcPts val="0"/>
              </a:spcAft>
              <a:buSzPts val="1200"/>
              <a:buFont typeface="Lato"/>
              <a:buChar char="■"/>
              <a:defRPr sz="1200">
                <a:latin typeface="Lato"/>
                <a:ea typeface="Lato"/>
                <a:cs typeface="Lato"/>
                <a:sym typeface="Lato"/>
              </a:defRPr>
            </a:lvl3pPr>
            <a:lvl4pPr indent="-304800" lvl="3" marL="1828800" rtl="0">
              <a:spcBef>
                <a:spcPts val="0"/>
              </a:spcBef>
              <a:spcAft>
                <a:spcPts val="0"/>
              </a:spcAft>
              <a:buSzPts val="1200"/>
              <a:buFont typeface="Lato"/>
              <a:buChar char="●"/>
              <a:defRPr sz="1200">
                <a:latin typeface="Lato"/>
                <a:ea typeface="Lato"/>
                <a:cs typeface="Lato"/>
                <a:sym typeface="Lato"/>
              </a:defRPr>
            </a:lvl4pPr>
            <a:lvl5pPr indent="-304800" lvl="4" marL="2286000" rtl="0">
              <a:spcBef>
                <a:spcPts val="0"/>
              </a:spcBef>
              <a:spcAft>
                <a:spcPts val="0"/>
              </a:spcAft>
              <a:buSzPts val="1200"/>
              <a:buFont typeface="Lato"/>
              <a:buChar char="○"/>
              <a:defRPr sz="1200">
                <a:latin typeface="Lato"/>
                <a:ea typeface="Lato"/>
                <a:cs typeface="Lato"/>
                <a:sym typeface="Lato"/>
              </a:defRPr>
            </a:lvl5pPr>
            <a:lvl6pPr indent="-304800" lvl="5" marL="2743200" rtl="0">
              <a:spcBef>
                <a:spcPts val="0"/>
              </a:spcBef>
              <a:spcAft>
                <a:spcPts val="0"/>
              </a:spcAft>
              <a:buSzPts val="1200"/>
              <a:buFont typeface="Lato"/>
              <a:buChar char="■"/>
              <a:defRPr sz="1200">
                <a:latin typeface="Lato"/>
                <a:ea typeface="Lato"/>
                <a:cs typeface="Lato"/>
                <a:sym typeface="Lato"/>
              </a:defRPr>
            </a:lvl6pPr>
            <a:lvl7pPr indent="-304800" lvl="6" marL="3200400" rtl="0">
              <a:spcBef>
                <a:spcPts val="0"/>
              </a:spcBef>
              <a:spcAft>
                <a:spcPts val="0"/>
              </a:spcAft>
              <a:buSzPts val="1200"/>
              <a:buFont typeface="Lato"/>
              <a:buChar char="●"/>
              <a:defRPr sz="1200">
                <a:latin typeface="Lato"/>
                <a:ea typeface="Lato"/>
                <a:cs typeface="Lato"/>
                <a:sym typeface="Lato"/>
              </a:defRPr>
            </a:lvl7pPr>
            <a:lvl8pPr indent="-304800" lvl="7" marL="3657600" rtl="0">
              <a:spcBef>
                <a:spcPts val="0"/>
              </a:spcBef>
              <a:spcAft>
                <a:spcPts val="0"/>
              </a:spcAft>
              <a:buSzPts val="1200"/>
              <a:buFont typeface="Lato"/>
              <a:buChar char="○"/>
              <a:defRPr sz="1200">
                <a:latin typeface="Lato"/>
                <a:ea typeface="Lato"/>
                <a:cs typeface="Lato"/>
                <a:sym typeface="Lato"/>
              </a:defRPr>
            </a:lvl8pPr>
            <a:lvl9pPr indent="-304800" lvl="8" marL="4114800" rtl="0">
              <a:spcBef>
                <a:spcPts val="0"/>
              </a:spcBef>
              <a:spcAft>
                <a:spcPts val="0"/>
              </a:spcAft>
              <a:buSzPts val="1200"/>
              <a:buFont typeface="Lato"/>
              <a:buChar char="■"/>
              <a:defRPr sz="1200">
                <a:latin typeface="Lato"/>
                <a:ea typeface="Lato"/>
                <a:cs typeface="Lato"/>
                <a:sym typeface="Lato"/>
              </a:defRPr>
            </a:lvl9pPr>
          </a:lstStyle>
          <a:p/>
        </p:txBody>
      </p:sp>
      <p:sp>
        <p:nvSpPr>
          <p:cNvPr id="2216" name="Google Shape;2216;p172"/>
          <p:cNvSpPr txBox="1"/>
          <p:nvPr>
            <p:ph type="title"/>
          </p:nvPr>
        </p:nvSpPr>
        <p:spPr>
          <a:xfrm>
            <a:off x="456410" y="479638"/>
            <a:ext cx="8385900" cy="897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2500"/>
              <a:buFont typeface="Lato"/>
              <a:buNone/>
              <a:defRPr b="1" sz="2500">
                <a:solidFill>
                  <a:schemeClr val="accent3"/>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4">
  <p:cSld name="TITLE_AND_BODY_74">
    <p:spTree>
      <p:nvGrpSpPr>
        <p:cNvPr id="295" name="Shape 295"/>
        <p:cNvGrpSpPr/>
        <p:nvPr/>
      </p:nvGrpSpPr>
      <p:grpSpPr>
        <a:xfrm>
          <a:off x="0" y="0"/>
          <a:ext cx="0" cy="0"/>
          <a:chOff x="0" y="0"/>
          <a:chExt cx="0" cy="0"/>
        </a:xfrm>
      </p:grpSpPr>
      <p:sp>
        <p:nvSpPr>
          <p:cNvPr id="296" name="Google Shape;29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97" name="Google Shape;297;p1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298" name="Google Shape;298;p1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299" name="Google Shape;299;p1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300" name="Google Shape;300;p18"/>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6: </a:t>
            </a:r>
            <a:r>
              <a:rPr b="1" lang="sv" sz="2400">
                <a:solidFill>
                  <a:schemeClr val="dk2"/>
                </a:solidFill>
                <a:highlight>
                  <a:schemeClr val="lt1"/>
                </a:highlight>
              </a:rPr>
              <a:t>PAKETERA &amp; TA DET VIDARE</a:t>
            </a:r>
            <a:endParaRPr sz="1700">
              <a:solidFill>
                <a:schemeClr val="dk2"/>
              </a:solidFill>
            </a:endParaRPr>
          </a:p>
        </p:txBody>
      </p:sp>
      <p:sp>
        <p:nvSpPr>
          <p:cNvPr id="301" name="Google Shape;301;p18"/>
          <p:cNvSpPr txBox="1"/>
          <p:nvPr/>
        </p:nvSpPr>
        <p:spPr>
          <a:xfrm>
            <a:off x="7425000" y="3490350"/>
            <a:ext cx="2103300" cy="17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dk2"/>
                </a:solidFill>
              </a:rPr>
              <a:t>Övningar: </a:t>
            </a:r>
            <a:br>
              <a:rPr lang="sv" sz="1000">
                <a:solidFill>
                  <a:schemeClr val="dk2"/>
                </a:solidFill>
              </a:rPr>
            </a:br>
            <a:r>
              <a:rPr b="1" lang="sv" sz="1000">
                <a:solidFill>
                  <a:schemeClr val="dk2"/>
                </a:solidFill>
              </a:rPr>
              <a:t>1.</a:t>
            </a:r>
            <a:r>
              <a:rPr lang="sv" sz="1000">
                <a:solidFill>
                  <a:schemeClr val="dk2"/>
                </a:solidFill>
              </a:rPr>
              <a:t> Slutanalys</a:t>
            </a:r>
            <a:br>
              <a:rPr lang="sv" sz="1000">
                <a:solidFill>
                  <a:schemeClr val="dk2"/>
                </a:solidFill>
              </a:rPr>
            </a:br>
            <a:r>
              <a:rPr b="1" lang="sv" sz="1000">
                <a:solidFill>
                  <a:schemeClr val="dk2"/>
                </a:solidFill>
              </a:rPr>
              <a:t>2.</a:t>
            </a:r>
            <a:r>
              <a:rPr lang="sv" sz="1000">
                <a:solidFill>
                  <a:schemeClr val="dk2"/>
                </a:solidFill>
              </a:rPr>
              <a:t> Paketering</a:t>
            </a:r>
            <a:br>
              <a:rPr lang="sv" sz="1000">
                <a:solidFill>
                  <a:schemeClr val="dk2"/>
                </a:solidFill>
              </a:rPr>
            </a:br>
            <a:r>
              <a:rPr b="1" lang="sv" sz="1000">
                <a:solidFill>
                  <a:schemeClr val="dk2"/>
                </a:solidFill>
              </a:rPr>
              <a:t>3. </a:t>
            </a:r>
            <a:r>
              <a:rPr lang="sv" sz="1000">
                <a:solidFill>
                  <a:schemeClr val="dk2"/>
                </a:solidFill>
              </a:rPr>
              <a:t>Roadmap</a:t>
            </a:r>
            <a:br>
              <a:rPr lang="sv" sz="1000">
                <a:solidFill>
                  <a:schemeClr val="dk2"/>
                </a:solidFill>
              </a:rPr>
            </a:br>
            <a:r>
              <a:rPr b="1" lang="sv" sz="1000">
                <a:solidFill>
                  <a:schemeClr val="dk2"/>
                </a:solidFill>
              </a:rPr>
              <a:t>4.</a:t>
            </a:r>
            <a:r>
              <a:rPr lang="sv" sz="1000">
                <a:solidFill>
                  <a:schemeClr val="dk2"/>
                </a:solidFill>
              </a:rPr>
              <a:t> Reflektion</a:t>
            </a:r>
            <a:endParaRPr b="1" sz="1000">
              <a:solidFill>
                <a:schemeClr val="dk2"/>
              </a:solidFill>
            </a:endParaRPr>
          </a:p>
        </p:txBody>
      </p:sp>
      <p:sp>
        <p:nvSpPr>
          <p:cNvPr id="302" name="Google Shape;302;p18"/>
          <p:cNvSpPr/>
          <p:nvPr/>
        </p:nvSpPr>
        <p:spPr>
          <a:xfrm>
            <a:off x="281100"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 name="Google Shape;303;p18"/>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304" name="Google Shape;304;p18"/>
          <p:cNvSpPr/>
          <p:nvPr/>
        </p:nvSpPr>
        <p:spPr>
          <a:xfrm>
            <a:off x="171906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18"/>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306" name="Google Shape;306;p18"/>
          <p:cNvSpPr/>
          <p:nvPr/>
        </p:nvSpPr>
        <p:spPr>
          <a:xfrm>
            <a:off x="3157038"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18"/>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308" name="Google Shape;308;p18"/>
          <p:cNvSpPr/>
          <p:nvPr/>
        </p:nvSpPr>
        <p:spPr>
          <a:xfrm>
            <a:off x="459501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18"/>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310" name="Google Shape;310;p18"/>
          <p:cNvSpPr/>
          <p:nvPr/>
        </p:nvSpPr>
        <p:spPr>
          <a:xfrm>
            <a:off x="6032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18"/>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312" name="Google Shape;312;p18"/>
          <p:cNvSpPr/>
          <p:nvPr/>
        </p:nvSpPr>
        <p:spPr>
          <a:xfrm>
            <a:off x="7470988" y="3432425"/>
            <a:ext cx="1392000" cy="79500"/>
          </a:xfrm>
          <a:prstGeom prst="rect">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3" name="Google Shape;313;p18"/>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314" name="Google Shape;314;p18"/>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pitelsida brandgul">
  <p:cSld name="Kapitel - Röd">
    <p:spTree>
      <p:nvGrpSpPr>
        <p:cNvPr id="2217" name="Shape 2217"/>
        <p:cNvGrpSpPr/>
        <p:nvPr/>
      </p:nvGrpSpPr>
      <p:grpSpPr>
        <a:xfrm>
          <a:off x="0" y="0"/>
          <a:ext cx="0" cy="0"/>
          <a:chOff x="0" y="0"/>
          <a:chExt cx="0" cy="0"/>
        </a:xfrm>
      </p:grpSpPr>
      <p:sp>
        <p:nvSpPr>
          <p:cNvPr id="2218" name="Google Shape;2218;p173"/>
          <p:cNvSpPr txBox="1"/>
          <p:nvPr>
            <p:ph idx="12" type="sldNum"/>
          </p:nvPr>
        </p:nvSpPr>
        <p:spPr>
          <a:xfrm>
            <a:off x="-46810" y="4661979"/>
            <a:ext cx="548700" cy="3939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v"/>
              <a:t>‹#›</a:t>
            </a:fld>
            <a:endParaRPr/>
          </a:p>
        </p:txBody>
      </p:sp>
      <p:sp>
        <p:nvSpPr>
          <p:cNvPr id="2219" name="Google Shape;2219;p173"/>
          <p:cNvSpPr/>
          <p:nvPr/>
        </p:nvSpPr>
        <p:spPr>
          <a:xfrm>
            <a:off x="178825" y="181425"/>
            <a:ext cx="8793600" cy="4778100"/>
          </a:xfrm>
          <a:prstGeom prst="rect">
            <a:avLst/>
          </a:prstGeom>
          <a:solidFill>
            <a:schemeClr val="accent1"/>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örstasida brandgul (med bild)">
  <p:cSld name="Kapitel - Ljusblå_2">
    <p:spTree>
      <p:nvGrpSpPr>
        <p:cNvPr id="2220" name="Shape 2220"/>
        <p:cNvGrpSpPr/>
        <p:nvPr/>
      </p:nvGrpSpPr>
      <p:grpSpPr>
        <a:xfrm>
          <a:off x="0" y="0"/>
          <a:ext cx="0" cy="0"/>
          <a:chOff x="0" y="0"/>
          <a:chExt cx="0" cy="0"/>
        </a:xfrm>
      </p:grpSpPr>
      <p:sp>
        <p:nvSpPr>
          <p:cNvPr id="2221" name="Google Shape;2221;p174"/>
          <p:cNvSpPr txBox="1"/>
          <p:nvPr>
            <p:ph idx="1" type="subTitle"/>
          </p:nvPr>
        </p:nvSpPr>
        <p:spPr>
          <a:xfrm>
            <a:off x="1491819" y="2998641"/>
            <a:ext cx="2969700" cy="618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sz="1300">
                <a:solidFill>
                  <a:srgbClr val="FFFFFF"/>
                </a:solidFill>
                <a:latin typeface="Varela Round"/>
                <a:ea typeface="Varela Round"/>
                <a:cs typeface="Varela Round"/>
                <a:sym typeface="Varela Rou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222" name="Google Shape;2222;p174"/>
          <p:cNvPicPr preferRelativeResize="0"/>
          <p:nvPr/>
        </p:nvPicPr>
        <p:blipFill rotWithShape="1">
          <a:blip r:embed="rId2">
            <a:alphaModFix/>
          </a:blip>
          <a:srcRect b="9114" l="0" r="0" t="9139"/>
          <a:stretch/>
        </p:blipFill>
        <p:spPr>
          <a:xfrm>
            <a:off x="178825" y="184575"/>
            <a:ext cx="8793722" cy="4777949"/>
          </a:xfrm>
          <a:prstGeom prst="rect">
            <a:avLst/>
          </a:prstGeom>
          <a:noFill/>
          <a:ln>
            <a:noFill/>
          </a:ln>
        </p:spPr>
      </p:pic>
      <p:sp>
        <p:nvSpPr>
          <p:cNvPr id="2223" name="Google Shape;2223;p174"/>
          <p:cNvSpPr/>
          <p:nvPr/>
        </p:nvSpPr>
        <p:spPr>
          <a:xfrm>
            <a:off x="178825" y="181425"/>
            <a:ext cx="8793600" cy="4778100"/>
          </a:xfrm>
          <a:prstGeom prst="rect">
            <a:avLst/>
          </a:prstGeom>
          <a:solidFill>
            <a:srgbClr val="78909C">
              <a:alpha val="50199"/>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cxnSp>
        <p:nvCxnSpPr>
          <p:cNvPr id="2224" name="Google Shape;2224;p174"/>
          <p:cNvCxnSpPr/>
          <p:nvPr/>
        </p:nvCxnSpPr>
        <p:spPr>
          <a:xfrm>
            <a:off x="1479658" y="2872174"/>
            <a:ext cx="6211800" cy="0"/>
          </a:xfrm>
          <a:prstGeom prst="straightConnector1">
            <a:avLst/>
          </a:prstGeom>
          <a:noFill/>
          <a:ln cap="flat" cmpd="sng" w="19050">
            <a:solidFill>
              <a:srgbClr val="FFFFFF"/>
            </a:solidFill>
            <a:prstDash val="solid"/>
            <a:round/>
            <a:headEnd len="med" w="med" type="none"/>
            <a:tailEnd len="med" w="med" type="none"/>
          </a:ln>
        </p:spPr>
      </p:cxnSp>
      <p:sp>
        <p:nvSpPr>
          <p:cNvPr id="2225" name="Google Shape;2225;p174"/>
          <p:cNvSpPr txBox="1"/>
          <p:nvPr>
            <p:ph idx="2" type="subTitle"/>
          </p:nvPr>
        </p:nvSpPr>
        <p:spPr>
          <a:xfrm>
            <a:off x="2280225" y="2248975"/>
            <a:ext cx="4612500" cy="780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1400"/>
              <a:buFont typeface="Lato"/>
              <a:buNone/>
              <a:defRPr b="1">
                <a:solidFill>
                  <a:schemeClr val="dk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6" name="Google Shape;2226;p174"/>
          <p:cNvSpPr txBox="1"/>
          <p:nvPr>
            <p:ph type="title"/>
          </p:nvPr>
        </p:nvSpPr>
        <p:spPr>
          <a:xfrm>
            <a:off x="832950" y="1436850"/>
            <a:ext cx="7486200" cy="7809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600"/>
              <a:buFont typeface="Lato Black"/>
              <a:buNone/>
              <a:defRPr sz="3600">
                <a:solidFill>
                  <a:schemeClr val="dk1"/>
                </a:solidFill>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 Mörkblå">
  <p:cSld name="5_Start - Svart_1_1">
    <p:spTree>
      <p:nvGrpSpPr>
        <p:cNvPr id="2227" name="Shape 2227"/>
        <p:cNvGrpSpPr/>
        <p:nvPr/>
      </p:nvGrpSpPr>
      <p:grpSpPr>
        <a:xfrm>
          <a:off x="0" y="0"/>
          <a:ext cx="0" cy="0"/>
          <a:chOff x="0" y="0"/>
          <a:chExt cx="0" cy="0"/>
        </a:xfrm>
      </p:grpSpPr>
      <p:sp>
        <p:nvSpPr>
          <p:cNvPr id="2228" name="Google Shape;2228;p175"/>
          <p:cNvSpPr/>
          <p:nvPr/>
        </p:nvSpPr>
        <p:spPr>
          <a:xfrm>
            <a:off x="0" y="2"/>
            <a:ext cx="9165300" cy="5143500"/>
          </a:xfrm>
          <a:prstGeom prst="rect">
            <a:avLst/>
          </a:prstGeom>
          <a:solidFill>
            <a:srgbClr val="E89B38"/>
          </a:solidFill>
          <a:ln>
            <a:noFill/>
          </a:ln>
        </p:spPr>
        <p:txBody>
          <a:bodyPr anchorCtr="0" anchor="ctr" bIns="47575" lIns="95175" spcFirstLastPara="1" rIns="95175" wrap="square" tIns="47575">
            <a:noAutofit/>
          </a:bodyPr>
          <a:lstStyle/>
          <a:p>
            <a:pPr indent="0" lvl="0" marL="0" marR="0" rtl="0" algn="ctr">
              <a:spcBef>
                <a:spcPts val="0"/>
              </a:spcBef>
              <a:spcAft>
                <a:spcPts val="0"/>
              </a:spcAft>
              <a:buNone/>
            </a:pPr>
            <a:r>
              <a:t/>
            </a:r>
            <a:endParaRPr sz="1900">
              <a:solidFill>
                <a:srgbClr val="000000"/>
              </a:solidFill>
              <a:latin typeface="Arial"/>
              <a:ea typeface="Arial"/>
              <a:cs typeface="Arial"/>
              <a:sym typeface="Arial"/>
            </a:endParaRPr>
          </a:p>
        </p:txBody>
      </p:sp>
      <p:sp>
        <p:nvSpPr>
          <p:cNvPr id="2229" name="Google Shape;2229;p175"/>
          <p:cNvSpPr txBox="1"/>
          <p:nvPr/>
        </p:nvSpPr>
        <p:spPr>
          <a:xfrm>
            <a:off x="1842200" y="4756569"/>
            <a:ext cx="5510100" cy="190500"/>
          </a:xfrm>
          <a:prstGeom prst="rect">
            <a:avLst/>
          </a:prstGeom>
          <a:noFill/>
          <a:ln>
            <a:noFill/>
          </a:ln>
        </p:spPr>
        <p:txBody>
          <a:bodyPr anchorCtr="0" anchor="t" bIns="75650" lIns="75650" spcFirstLastPara="1" rIns="75650" wrap="square" tIns="75650">
            <a:noAutofit/>
          </a:bodyPr>
          <a:lstStyle/>
          <a:p>
            <a:pPr indent="0" lvl="0" marL="0" rtl="0" algn="ctr">
              <a:spcBef>
                <a:spcPts val="0"/>
              </a:spcBef>
              <a:spcAft>
                <a:spcPts val="0"/>
              </a:spcAft>
              <a:buNone/>
            </a:pPr>
            <a:r>
              <a:rPr lang="sv" sz="700">
                <a:solidFill>
                  <a:srgbClr val="FFFFFF"/>
                </a:solidFill>
                <a:latin typeface="Varela Round"/>
                <a:ea typeface="Varela Round"/>
                <a:cs typeface="Varela Round"/>
                <a:sym typeface="Varela Round"/>
              </a:rPr>
              <a:t>Expedition Mondial AB | www.expeditionmondial.se | </a:t>
            </a:r>
            <a:r>
              <a:rPr lang="sv" sz="700">
                <a:solidFill>
                  <a:srgbClr val="FFFFFF"/>
                </a:solidFill>
                <a:latin typeface="Varela Round"/>
                <a:ea typeface="Varela Round"/>
                <a:cs typeface="Varela Round"/>
                <a:sym typeface="Varela Round"/>
              </a:rPr>
              <a:t>Maria Trappgränd 5</a:t>
            </a:r>
            <a:r>
              <a:rPr lang="sv" sz="700">
                <a:solidFill>
                  <a:schemeClr val="lt1"/>
                </a:solidFill>
                <a:latin typeface="Varela Round"/>
                <a:ea typeface="Varela Round"/>
                <a:cs typeface="Varela Round"/>
                <a:sym typeface="Varela Round"/>
              </a:rPr>
              <a:t>, </a:t>
            </a:r>
            <a:r>
              <a:rPr lang="sv" sz="700">
                <a:solidFill>
                  <a:schemeClr val="lt1"/>
                </a:solidFill>
                <a:latin typeface="Varela Round"/>
                <a:ea typeface="Varela Round"/>
                <a:cs typeface="Varela Round"/>
                <a:sym typeface="Varela Round"/>
              </a:rPr>
              <a:t>118 20 Stockholm</a:t>
            </a:r>
            <a:endParaRPr sz="700">
              <a:solidFill>
                <a:srgbClr val="FFFFFF"/>
              </a:solidFill>
              <a:latin typeface="Varela Round"/>
              <a:ea typeface="Varela Round"/>
              <a:cs typeface="Varela Round"/>
              <a:sym typeface="Varela Round"/>
            </a:endParaRPr>
          </a:p>
        </p:txBody>
      </p:sp>
      <p:pic>
        <p:nvPicPr>
          <p:cNvPr descr="C:\Users\Erik Widmark\Dropbox\Företaget\Marknad\Grafisk_profil\Logga\EM_logo_Negativ.png" id="2230" name="Google Shape;2230;p175"/>
          <p:cNvPicPr preferRelativeResize="0"/>
          <p:nvPr/>
        </p:nvPicPr>
        <p:blipFill rotWithShape="1">
          <a:blip r:embed="rId2">
            <a:alphaModFix/>
          </a:blip>
          <a:srcRect b="0" l="0" r="0" t="0"/>
          <a:stretch/>
        </p:blipFill>
        <p:spPr>
          <a:xfrm>
            <a:off x="5300864" y="1631156"/>
            <a:ext cx="1913100" cy="1881300"/>
          </a:xfrm>
          <a:prstGeom prst="rect">
            <a:avLst/>
          </a:prstGeom>
          <a:noFill/>
          <a:ln>
            <a:noFill/>
          </a:ln>
        </p:spPr>
      </p:pic>
      <p:sp>
        <p:nvSpPr>
          <p:cNvPr id="2231" name="Google Shape;2231;p175"/>
          <p:cNvSpPr txBox="1"/>
          <p:nvPr/>
        </p:nvSpPr>
        <p:spPr>
          <a:xfrm>
            <a:off x="571475" y="1912200"/>
            <a:ext cx="4308300" cy="1626600"/>
          </a:xfrm>
          <a:prstGeom prst="rect">
            <a:avLst/>
          </a:prstGeom>
          <a:noFill/>
          <a:ln>
            <a:noFill/>
          </a:ln>
        </p:spPr>
        <p:txBody>
          <a:bodyPr anchorCtr="0" anchor="ctr" bIns="91425" lIns="91425" spcFirstLastPara="1" rIns="91425" wrap="square" tIns="91425">
            <a:noAutofit/>
          </a:bodyPr>
          <a:lstStyle/>
          <a:p>
            <a:pPr indent="0" lvl="0" marL="0" rtl="0" algn="r">
              <a:lnSpc>
                <a:spcPct val="150000"/>
              </a:lnSpc>
              <a:spcBef>
                <a:spcPts val="0"/>
              </a:spcBef>
              <a:spcAft>
                <a:spcPts val="0"/>
              </a:spcAft>
              <a:buClr>
                <a:schemeClr val="dk1"/>
              </a:buClr>
              <a:buFont typeface="Merriweather Sans"/>
              <a:buNone/>
            </a:pPr>
            <a:r>
              <a:rPr b="1" lang="sv" sz="1800">
                <a:solidFill>
                  <a:schemeClr val="dk1"/>
                </a:solidFill>
                <a:latin typeface="Lato"/>
                <a:ea typeface="Lato"/>
                <a:cs typeface="Lato"/>
                <a:sym typeface="Lato"/>
              </a:rPr>
              <a:t>VI UTVECKLAR DIN FÖRMÅGA ATT SKAPA HÅLLBARA &amp; LÖNSAMMA KUNDUPPLEVELSER!</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b="1">
              <a:solidFill>
                <a:schemeClr val="dk1"/>
              </a:solidFill>
              <a:latin typeface="Lato"/>
              <a:ea typeface="Lato"/>
              <a:cs typeface="Lato"/>
              <a:sym typeface="La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layout endast text">
  <p:cSld name="CUSTOM_5_1">
    <p:spTree>
      <p:nvGrpSpPr>
        <p:cNvPr id="2232" name="Shape 2232"/>
        <p:cNvGrpSpPr/>
        <p:nvPr/>
      </p:nvGrpSpPr>
      <p:grpSpPr>
        <a:xfrm>
          <a:off x="0" y="0"/>
          <a:ext cx="0" cy="0"/>
          <a:chOff x="0" y="0"/>
          <a:chExt cx="0" cy="0"/>
        </a:xfrm>
      </p:grpSpPr>
      <p:sp>
        <p:nvSpPr>
          <p:cNvPr id="2233" name="Google Shape;2233;p176"/>
          <p:cNvSpPr txBox="1"/>
          <p:nvPr>
            <p:ph type="title"/>
          </p:nvPr>
        </p:nvSpPr>
        <p:spPr>
          <a:xfrm>
            <a:off x="456400" y="479650"/>
            <a:ext cx="8234400" cy="897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2500"/>
              <a:buFont typeface="Lato"/>
              <a:buNone/>
              <a:defRPr b="1" sz="2500">
                <a:solidFill>
                  <a:schemeClr val="accent3"/>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på kundinsikter">
  <p:cSld name="CUSTOM_17">
    <p:spTree>
      <p:nvGrpSpPr>
        <p:cNvPr id="2234" name="Shape 2234"/>
        <p:cNvGrpSpPr/>
        <p:nvPr/>
      </p:nvGrpSpPr>
      <p:grpSpPr>
        <a:xfrm>
          <a:off x="0" y="0"/>
          <a:ext cx="0" cy="0"/>
          <a:chOff x="0" y="0"/>
          <a:chExt cx="0" cy="0"/>
        </a:xfrm>
      </p:grpSpPr>
      <p:sp>
        <p:nvSpPr>
          <p:cNvPr id="2235" name="Google Shape;2235;p177"/>
          <p:cNvSpPr txBox="1"/>
          <p:nvPr/>
        </p:nvSpPr>
        <p:spPr>
          <a:xfrm>
            <a:off x="4641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rgbClr val="8EAF99"/>
                </a:solidFill>
                <a:latin typeface="Lato"/>
                <a:ea typeface="Lato"/>
                <a:cs typeface="Lato"/>
                <a:sym typeface="Lato"/>
              </a:rPr>
              <a:t>EXEMPEL PÅ KUNDINSIKTER</a:t>
            </a:r>
            <a:endParaRPr b="1" sz="2800">
              <a:solidFill>
                <a:srgbClr val="8EAF99"/>
              </a:solidFill>
              <a:latin typeface="Lato"/>
              <a:ea typeface="Lato"/>
              <a:cs typeface="Lato"/>
              <a:sym typeface="Lato"/>
            </a:endParaRPr>
          </a:p>
        </p:txBody>
      </p:sp>
      <p:pic>
        <p:nvPicPr>
          <p:cNvPr id="2236" name="Google Shape;2236;p177"/>
          <p:cNvPicPr preferRelativeResize="0"/>
          <p:nvPr/>
        </p:nvPicPr>
        <p:blipFill>
          <a:blip r:embed="rId2">
            <a:alphaModFix/>
          </a:blip>
          <a:stretch>
            <a:fillRect/>
          </a:stretch>
        </p:blipFill>
        <p:spPr>
          <a:xfrm>
            <a:off x="540425" y="1163150"/>
            <a:ext cx="3898120" cy="2426299"/>
          </a:xfrm>
          <a:prstGeom prst="rect">
            <a:avLst/>
          </a:prstGeom>
          <a:noFill/>
          <a:ln>
            <a:noFill/>
          </a:ln>
          <a:effectLst>
            <a:outerShdw blurRad="57150" rotWithShape="0" algn="bl" dir="5400000" dist="19050">
              <a:srgbClr val="000000">
                <a:alpha val="50000"/>
              </a:srgbClr>
            </a:outerShdw>
          </a:effectLst>
        </p:spPr>
      </p:pic>
      <p:pic>
        <p:nvPicPr>
          <p:cNvPr id="2237" name="Google Shape;2237;p177"/>
          <p:cNvPicPr preferRelativeResize="0"/>
          <p:nvPr/>
        </p:nvPicPr>
        <p:blipFill>
          <a:blip r:embed="rId3">
            <a:alphaModFix/>
          </a:blip>
          <a:stretch>
            <a:fillRect/>
          </a:stretch>
        </p:blipFill>
        <p:spPr>
          <a:xfrm>
            <a:off x="4648200" y="1163337"/>
            <a:ext cx="3898123" cy="2425929"/>
          </a:xfrm>
          <a:prstGeom prst="rect">
            <a:avLst/>
          </a:prstGeom>
          <a:noFill/>
          <a:ln>
            <a:noFill/>
          </a:ln>
          <a:effectLst>
            <a:outerShdw blurRad="57150" rotWithShape="0" algn="bl" dir="5400000" dist="19050">
              <a:srgbClr val="000000">
                <a:alpha val="50000"/>
              </a:srgbClr>
            </a:outerShdw>
          </a:effectLst>
        </p:spPr>
      </p:pic>
      <p:pic>
        <p:nvPicPr>
          <p:cNvPr id="2238" name="Google Shape;2238;p177"/>
          <p:cNvPicPr preferRelativeResize="0"/>
          <p:nvPr/>
        </p:nvPicPr>
        <p:blipFill>
          <a:blip r:embed="rId4">
            <a:alphaModFix/>
          </a:blip>
          <a:stretch>
            <a:fillRect/>
          </a:stretch>
        </p:blipFill>
        <p:spPr>
          <a:xfrm>
            <a:off x="2466763" y="2376699"/>
            <a:ext cx="3905672" cy="24262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mpel på kundresor">
  <p:cSld name="CUSTOM_18">
    <p:spTree>
      <p:nvGrpSpPr>
        <p:cNvPr id="2239" name="Shape 2239"/>
        <p:cNvGrpSpPr/>
        <p:nvPr/>
      </p:nvGrpSpPr>
      <p:grpSpPr>
        <a:xfrm>
          <a:off x="0" y="0"/>
          <a:ext cx="0" cy="0"/>
          <a:chOff x="0" y="0"/>
          <a:chExt cx="0" cy="0"/>
        </a:xfrm>
      </p:grpSpPr>
      <p:sp>
        <p:nvSpPr>
          <p:cNvPr id="2240" name="Google Shape;2240;p178"/>
          <p:cNvSpPr txBox="1"/>
          <p:nvPr/>
        </p:nvSpPr>
        <p:spPr>
          <a:xfrm>
            <a:off x="4641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b="1" lang="sv" sz="2500">
                <a:solidFill>
                  <a:srgbClr val="8EAF99"/>
                </a:solidFill>
                <a:latin typeface="Lato"/>
                <a:ea typeface="Lato"/>
                <a:cs typeface="Lato"/>
                <a:sym typeface="Lato"/>
              </a:rPr>
              <a:t>EXEMPEL PÅ KUNDRESOR</a:t>
            </a:r>
            <a:endParaRPr b="1" sz="2800">
              <a:solidFill>
                <a:srgbClr val="8EAF99"/>
              </a:solidFill>
              <a:latin typeface="Lato"/>
              <a:ea typeface="Lato"/>
              <a:cs typeface="Lato"/>
              <a:sym typeface="Lato"/>
            </a:endParaRPr>
          </a:p>
        </p:txBody>
      </p:sp>
      <p:pic>
        <p:nvPicPr>
          <p:cNvPr id="2241" name="Google Shape;2241;p178"/>
          <p:cNvPicPr preferRelativeResize="0"/>
          <p:nvPr/>
        </p:nvPicPr>
        <p:blipFill rotWithShape="1">
          <a:blip r:embed="rId2">
            <a:alphaModFix/>
          </a:blip>
          <a:srcRect b="0" l="0" r="0" t="1816"/>
          <a:stretch/>
        </p:blipFill>
        <p:spPr>
          <a:xfrm>
            <a:off x="540425" y="1163149"/>
            <a:ext cx="3947225" cy="2426299"/>
          </a:xfrm>
          <a:prstGeom prst="rect">
            <a:avLst/>
          </a:prstGeom>
          <a:noFill/>
          <a:ln>
            <a:noFill/>
          </a:ln>
          <a:effectLst>
            <a:outerShdw blurRad="57150" rotWithShape="0" algn="bl" dir="5400000" dist="19050">
              <a:srgbClr val="000000">
                <a:alpha val="50000"/>
              </a:srgbClr>
            </a:outerShdw>
          </a:effectLst>
        </p:spPr>
      </p:pic>
      <p:pic>
        <p:nvPicPr>
          <p:cNvPr id="2242" name="Google Shape;2242;p178"/>
          <p:cNvPicPr preferRelativeResize="0"/>
          <p:nvPr/>
        </p:nvPicPr>
        <p:blipFill>
          <a:blip r:embed="rId3">
            <a:alphaModFix/>
          </a:blip>
          <a:stretch>
            <a:fillRect/>
          </a:stretch>
        </p:blipFill>
        <p:spPr>
          <a:xfrm>
            <a:off x="4648200" y="1163150"/>
            <a:ext cx="3947227" cy="2426300"/>
          </a:xfrm>
          <a:prstGeom prst="rect">
            <a:avLst/>
          </a:prstGeom>
          <a:noFill/>
          <a:ln>
            <a:noFill/>
          </a:ln>
          <a:effectLst>
            <a:outerShdw blurRad="57150" rotWithShape="0" algn="bl" dir="5400000" dist="19050">
              <a:srgbClr val="000000">
                <a:alpha val="50000"/>
              </a:srgbClr>
            </a:outerShdw>
          </a:effectLst>
        </p:spPr>
      </p:pic>
      <p:pic>
        <p:nvPicPr>
          <p:cNvPr id="2243" name="Google Shape;2243;p178"/>
          <p:cNvPicPr preferRelativeResize="0"/>
          <p:nvPr/>
        </p:nvPicPr>
        <p:blipFill>
          <a:blip r:embed="rId4">
            <a:alphaModFix/>
          </a:blip>
          <a:stretch>
            <a:fillRect/>
          </a:stretch>
        </p:blipFill>
        <p:spPr>
          <a:xfrm>
            <a:off x="2351287" y="2369300"/>
            <a:ext cx="4020224" cy="24263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amsida">
  <p:cSld name="Kapitel - Ljusblå_2_1">
    <p:spTree>
      <p:nvGrpSpPr>
        <p:cNvPr id="2244" name="Shape 2244"/>
        <p:cNvGrpSpPr/>
        <p:nvPr/>
      </p:nvGrpSpPr>
      <p:grpSpPr>
        <a:xfrm>
          <a:off x="0" y="0"/>
          <a:ext cx="0" cy="0"/>
          <a:chOff x="0" y="0"/>
          <a:chExt cx="0" cy="0"/>
        </a:xfrm>
      </p:grpSpPr>
      <p:sp>
        <p:nvSpPr>
          <p:cNvPr id="2245" name="Google Shape;2245;p179"/>
          <p:cNvSpPr txBox="1"/>
          <p:nvPr>
            <p:ph idx="1" type="subTitle"/>
          </p:nvPr>
        </p:nvSpPr>
        <p:spPr>
          <a:xfrm>
            <a:off x="1491819" y="2998641"/>
            <a:ext cx="2969700" cy="618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sz="1300">
                <a:solidFill>
                  <a:srgbClr val="FFFFFF"/>
                </a:solidFill>
                <a:latin typeface="Varela Round"/>
                <a:ea typeface="Varela Round"/>
                <a:cs typeface="Varela Round"/>
                <a:sym typeface="Varela Rou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246" name="Google Shape;2246;p179"/>
          <p:cNvPicPr preferRelativeResize="0"/>
          <p:nvPr/>
        </p:nvPicPr>
        <p:blipFill rotWithShape="1">
          <a:blip r:embed="rId2">
            <a:alphaModFix amt="83000"/>
          </a:blip>
          <a:srcRect b="19048" l="0" r="0" t="0"/>
          <a:stretch/>
        </p:blipFill>
        <p:spPr>
          <a:xfrm>
            <a:off x="169195" y="149182"/>
            <a:ext cx="8815136" cy="4833072"/>
          </a:xfrm>
          <a:prstGeom prst="rect">
            <a:avLst/>
          </a:prstGeom>
          <a:noFill/>
          <a:ln>
            <a:noFill/>
          </a:ln>
        </p:spPr>
      </p:pic>
      <p:sp>
        <p:nvSpPr>
          <p:cNvPr id="2247" name="Google Shape;2247;p179"/>
          <p:cNvSpPr/>
          <p:nvPr/>
        </p:nvSpPr>
        <p:spPr>
          <a:xfrm>
            <a:off x="171675" y="149175"/>
            <a:ext cx="8815200" cy="4833000"/>
          </a:xfrm>
          <a:prstGeom prst="rect">
            <a:avLst/>
          </a:prstGeom>
          <a:solidFill>
            <a:srgbClr val="78909C">
              <a:alpha val="50199"/>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2248" name="Google Shape;2248;p179"/>
          <p:cNvSpPr/>
          <p:nvPr/>
        </p:nvSpPr>
        <p:spPr>
          <a:xfrm>
            <a:off x="171675" y="149175"/>
            <a:ext cx="8815200" cy="4853400"/>
          </a:xfrm>
          <a:prstGeom prst="rect">
            <a:avLst/>
          </a:prstGeom>
          <a:solidFill>
            <a:srgbClr val="78909C">
              <a:alpha val="50199"/>
            </a:srgbClr>
          </a:solidFill>
          <a:ln>
            <a:noFill/>
          </a:ln>
        </p:spPr>
        <p:txBody>
          <a:bodyPr anchorCtr="0" anchor="ctr" bIns="39375" lIns="78750" spcFirstLastPara="1" rIns="78750" wrap="square" tIns="39375">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53" name="Shape 2253"/>
        <p:cNvGrpSpPr/>
        <p:nvPr/>
      </p:nvGrpSpPr>
      <p:grpSpPr>
        <a:xfrm>
          <a:off x="0" y="0"/>
          <a:ext cx="0" cy="0"/>
          <a:chOff x="0" y="0"/>
          <a:chExt cx="0" cy="0"/>
        </a:xfrm>
      </p:grpSpPr>
      <p:sp>
        <p:nvSpPr>
          <p:cNvPr id="2254" name="Google Shape;2254;p18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55" name="Google Shape;2255;p18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56" name="Google Shape;2256;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57" name="Shape 2257"/>
        <p:cNvGrpSpPr/>
        <p:nvPr/>
      </p:nvGrpSpPr>
      <p:grpSpPr>
        <a:xfrm>
          <a:off x="0" y="0"/>
          <a:ext cx="0" cy="0"/>
          <a:chOff x="0" y="0"/>
          <a:chExt cx="0" cy="0"/>
        </a:xfrm>
      </p:grpSpPr>
      <p:sp>
        <p:nvSpPr>
          <p:cNvPr id="2258" name="Google Shape;2258;p18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59" name="Google Shape;2259;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60" name="Shape 2260"/>
        <p:cNvGrpSpPr/>
        <p:nvPr/>
      </p:nvGrpSpPr>
      <p:grpSpPr>
        <a:xfrm>
          <a:off x="0" y="0"/>
          <a:ext cx="0" cy="0"/>
          <a:chOff x="0" y="0"/>
          <a:chExt cx="0" cy="0"/>
        </a:xfrm>
      </p:grpSpPr>
      <p:sp>
        <p:nvSpPr>
          <p:cNvPr id="2261" name="Google Shape;2261;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262" name="Google Shape;2262;p183"/>
          <p:cNvSpPr txBox="1"/>
          <p:nvPr>
            <p:ph type="title"/>
          </p:nvPr>
        </p:nvSpPr>
        <p:spPr>
          <a:xfrm>
            <a:off x="456400" y="479650"/>
            <a:ext cx="8234400" cy="897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EAF99"/>
              </a:buClr>
              <a:buSzPts val="2500"/>
              <a:buFont typeface="Lato"/>
              <a:buNone/>
              <a:defRPr b="1" sz="2500">
                <a:solidFill>
                  <a:srgbClr val="8EAF99"/>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
        <p:nvSpPr>
          <p:cNvPr id="2263" name="Google Shape;2263;p18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2264" name="Google Shape;2264;p183"/>
          <p:cNvPicPr preferRelativeResize="0"/>
          <p:nvPr/>
        </p:nvPicPr>
        <p:blipFill>
          <a:blip r:embed="rId2">
            <a:alphaModFix/>
          </a:blip>
          <a:stretch>
            <a:fillRect/>
          </a:stretch>
        </p:blipFill>
        <p:spPr>
          <a:xfrm>
            <a:off x="8227225" y="4433975"/>
            <a:ext cx="453800" cy="453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3">
  <p:cSld name="TITLE_AND_BODY_73">
    <p:spTree>
      <p:nvGrpSpPr>
        <p:cNvPr id="315" name="Shape 315"/>
        <p:cNvGrpSpPr/>
        <p:nvPr/>
      </p:nvGrpSpPr>
      <p:grpSpPr>
        <a:xfrm>
          <a:off x="0" y="0"/>
          <a:ext cx="0" cy="0"/>
          <a:chOff x="0" y="0"/>
          <a:chExt cx="0" cy="0"/>
        </a:xfrm>
      </p:grpSpPr>
      <p:sp>
        <p:nvSpPr>
          <p:cNvPr id="316" name="Google Shape;31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317" name="Google Shape;317;p1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318" name="Google Shape;318;p1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319" name="Google Shape;319;p1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sp>
        <p:nvSpPr>
          <p:cNvPr id="320" name="Google Shape;320;p19"/>
          <p:cNvSpPr txBox="1"/>
          <p:nvPr/>
        </p:nvSpPr>
        <p:spPr>
          <a:xfrm>
            <a:off x="462100" y="2315990"/>
            <a:ext cx="7232100" cy="2789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990"/>
              <a:buNone/>
            </a:pPr>
            <a:r>
              <a:rPr lang="sv" sz="1000">
                <a:solidFill>
                  <a:srgbClr val="434343"/>
                </a:solidFill>
              </a:rPr>
              <a:t>Nu har du förhoppningsvis en idé om:</a:t>
            </a:r>
            <a:endParaRPr sz="1000">
              <a:solidFill>
                <a:srgbClr val="434343"/>
              </a:solidFill>
            </a:endParaRPr>
          </a:p>
          <a:p>
            <a:pPr indent="-292100" lvl="0" marL="457200" rtl="0" algn="l">
              <a:lnSpc>
                <a:spcPct val="115000"/>
              </a:lnSpc>
              <a:spcBef>
                <a:spcPts val="1200"/>
              </a:spcBef>
              <a:spcAft>
                <a:spcPts val="0"/>
              </a:spcAft>
              <a:buClr>
                <a:srgbClr val="434343"/>
              </a:buClr>
              <a:buSzPts val="1000"/>
              <a:buChar char="●"/>
            </a:pPr>
            <a:r>
              <a:rPr lang="sv" sz="1000">
                <a:solidFill>
                  <a:srgbClr val="434343"/>
                </a:solidFill>
              </a:rPr>
              <a:t>hur du kan använda visuellt material för att få djupare förståelse för behov och utmaningar hos användaren.</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hur en frågeguide till ditt visuella material kan utformas.</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hur du kan justera din idé / koncept för att möta behoven. </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Vi hoppas också att du gett dig själv tid för en stunds reflektion. Det är ofta i mellanrummen som saker faller på plats!</a:t>
            </a:r>
            <a:br>
              <a:rPr lang="sv" sz="1000">
                <a:solidFill>
                  <a:srgbClr val="434343"/>
                </a:solidFill>
              </a:rPr>
            </a:br>
            <a:endParaRPr sz="1000">
              <a:solidFill>
                <a:srgbClr val="434343"/>
              </a:solidFill>
            </a:endParaRPr>
          </a:p>
          <a:p>
            <a:pPr indent="0" lvl="0" marL="0" rtl="0" algn="l">
              <a:lnSpc>
                <a:spcPct val="115000"/>
              </a:lnSpc>
              <a:spcBef>
                <a:spcPts val="1200"/>
              </a:spcBef>
              <a:spcAft>
                <a:spcPts val="0"/>
              </a:spcAft>
              <a:buSzPts val="990"/>
              <a:buNone/>
            </a:pPr>
            <a:r>
              <a:rPr b="1" lang="sv" sz="1000">
                <a:solidFill>
                  <a:srgbClr val="434343"/>
                </a:solidFill>
              </a:rPr>
              <a:t>I nästa del ska du sammanfatta och paketera ditt arbete - gå tillbaka till kursen för att lära dig mer om det!</a:t>
            </a:r>
            <a:endParaRPr b="1" sz="1000">
              <a:solidFill>
                <a:srgbClr val="434343"/>
              </a:solidFill>
            </a:endParaRPr>
          </a:p>
          <a:p>
            <a:pPr indent="0" lvl="0" marL="0" rtl="0" algn="ctr">
              <a:spcBef>
                <a:spcPts val="1200"/>
              </a:spcBef>
              <a:spcAft>
                <a:spcPts val="0"/>
              </a:spcAft>
              <a:buSzPts val="990"/>
              <a:buNone/>
            </a:pPr>
            <a:r>
              <a:t/>
            </a:r>
            <a:endParaRPr sz="1000">
              <a:solidFill>
                <a:srgbClr val="434343"/>
              </a:solidFill>
            </a:endParaRPr>
          </a:p>
        </p:txBody>
      </p:sp>
      <p:sp>
        <p:nvSpPr>
          <p:cNvPr id="321" name="Google Shape;321;p19"/>
          <p:cNvSpPr txBox="1"/>
          <p:nvPr/>
        </p:nvSpPr>
        <p:spPr>
          <a:xfrm>
            <a:off x="446334" y="519500"/>
            <a:ext cx="4077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DU ÄR KLAR MED DEL 5</a:t>
            </a:r>
            <a:endParaRPr sz="1700">
              <a:solidFill>
                <a:schemeClr val="dk2"/>
              </a:solidFill>
            </a:endParaRPr>
          </a:p>
        </p:txBody>
      </p:sp>
      <p:pic>
        <p:nvPicPr>
          <p:cNvPr id="322" name="Google Shape;322;p1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323" name="Google Shape;323;p19"/>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324" name="Google Shape;324;p19"/>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325" name="Google Shape;325;p19"/>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326" name="Google Shape;326;p19"/>
          <p:cNvSpPr/>
          <p:nvPr/>
        </p:nvSpPr>
        <p:spPr>
          <a:xfrm>
            <a:off x="963225" y="1181450"/>
            <a:ext cx="1389900" cy="1389900"/>
          </a:xfrm>
          <a:prstGeom prst="ellipse">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7" name="Google Shape;327;p19"/>
          <p:cNvPicPr preferRelativeResize="0"/>
          <p:nvPr/>
        </p:nvPicPr>
        <p:blipFill>
          <a:blip r:embed="rId4">
            <a:alphaModFix/>
          </a:blip>
          <a:stretch>
            <a:fillRect/>
          </a:stretch>
        </p:blipFill>
        <p:spPr>
          <a:xfrm>
            <a:off x="359301" y="878900"/>
            <a:ext cx="2813374" cy="2372074"/>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65" name="Shape 2265"/>
        <p:cNvGrpSpPr/>
        <p:nvPr/>
      </p:nvGrpSpPr>
      <p:grpSpPr>
        <a:xfrm>
          <a:off x="0" y="0"/>
          <a:ext cx="0" cy="0"/>
          <a:chOff x="0" y="0"/>
          <a:chExt cx="0" cy="0"/>
        </a:xfrm>
      </p:grpSpPr>
      <p:sp>
        <p:nvSpPr>
          <p:cNvPr id="2266" name="Google Shape;2266;p1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67" name="Google Shape;2267;p18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68" name="Google Shape;2268;p18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69" name="Google Shape;2269;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0" name="Shape 2270"/>
        <p:cNvGrpSpPr/>
        <p:nvPr/>
      </p:nvGrpSpPr>
      <p:grpSpPr>
        <a:xfrm>
          <a:off x="0" y="0"/>
          <a:ext cx="0" cy="0"/>
          <a:chOff x="0" y="0"/>
          <a:chExt cx="0" cy="0"/>
        </a:xfrm>
      </p:grpSpPr>
      <p:sp>
        <p:nvSpPr>
          <p:cNvPr id="2271" name="Google Shape;2271;p18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2" name="Google Shape;2272;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73" name="Shape 2273"/>
        <p:cNvGrpSpPr/>
        <p:nvPr/>
      </p:nvGrpSpPr>
      <p:grpSpPr>
        <a:xfrm>
          <a:off x="0" y="0"/>
          <a:ext cx="0" cy="0"/>
          <a:chOff x="0" y="0"/>
          <a:chExt cx="0" cy="0"/>
        </a:xfrm>
      </p:grpSpPr>
      <p:sp>
        <p:nvSpPr>
          <p:cNvPr id="2274" name="Google Shape;2274;p18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75" name="Google Shape;2275;p18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76" name="Google Shape;2276;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77" name="Shape 2277"/>
        <p:cNvGrpSpPr/>
        <p:nvPr/>
      </p:nvGrpSpPr>
      <p:grpSpPr>
        <a:xfrm>
          <a:off x="0" y="0"/>
          <a:ext cx="0" cy="0"/>
          <a:chOff x="0" y="0"/>
          <a:chExt cx="0" cy="0"/>
        </a:xfrm>
      </p:grpSpPr>
      <p:sp>
        <p:nvSpPr>
          <p:cNvPr id="2278" name="Google Shape;2278;p18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79" name="Google Shape;2279;p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80" name="Shape 2280"/>
        <p:cNvGrpSpPr/>
        <p:nvPr/>
      </p:nvGrpSpPr>
      <p:grpSpPr>
        <a:xfrm>
          <a:off x="0" y="0"/>
          <a:ext cx="0" cy="0"/>
          <a:chOff x="0" y="0"/>
          <a:chExt cx="0" cy="0"/>
        </a:xfrm>
      </p:grpSpPr>
      <p:sp>
        <p:nvSpPr>
          <p:cNvPr id="2281" name="Google Shape;2281;p18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8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83" name="Google Shape;2283;p18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84" name="Google Shape;2284;p18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85" name="Google Shape;2285;p1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86" name="Shape 2286"/>
        <p:cNvGrpSpPr/>
        <p:nvPr/>
      </p:nvGrpSpPr>
      <p:grpSpPr>
        <a:xfrm>
          <a:off x="0" y="0"/>
          <a:ext cx="0" cy="0"/>
          <a:chOff x="0" y="0"/>
          <a:chExt cx="0" cy="0"/>
        </a:xfrm>
      </p:grpSpPr>
      <p:sp>
        <p:nvSpPr>
          <p:cNvPr id="2287" name="Google Shape;2287;p18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288" name="Google Shape;2288;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89" name="Shape 2289"/>
        <p:cNvGrpSpPr/>
        <p:nvPr/>
      </p:nvGrpSpPr>
      <p:grpSpPr>
        <a:xfrm>
          <a:off x="0" y="0"/>
          <a:ext cx="0" cy="0"/>
          <a:chOff x="0" y="0"/>
          <a:chExt cx="0" cy="0"/>
        </a:xfrm>
      </p:grpSpPr>
      <p:sp>
        <p:nvSpPr>
          <p:cNvPr id="2290" name="Google Shape;2290;p19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291" name="Google Shape;2291;p19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292" name="Google Shape;2292;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93" name="Shape 2293"/>
        <p:cNvGrpSpPr/>
        <p:nvPr/>
      </p:nvGrpSpPr>
      <p:grpSpPr>
        <a:xfrm>
          <a:off x="0" y="0"/>
          <a:ext cx="0" cy="0"/>
          <a:chOff x="0" y="0"/>
          <a:chExt cx="0" cy="0"/>
        </a:xfrm>
      </p:grpSpPr>
      <p:sp>
        <p:nvSpPr>
          <p:cNvPr id="2294" name="Google Shape;2294;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295" name="Google Shape;2295;p191"/>
          <p:cNvSpPr txBox="1"/>
          <p:nvPr/>
        </p:nvSpPr>
        <p:spPr>
          <a:xfrm>
            <a:off x="1525900" y="491625"/>
            <a:ext cx="52470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2600">
                <a:solidFill>
                  <a:schemeClr val="dk2"/>
                </a:solidFill>
              </a:rPr>
              <a:t>TEEEEST</a:t>
            </a:r>
            <a:endParaRPr sz="2600">
              <a:solidFill>
                <a:schemeClr val="dk2"/>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 1- övning 1">
  <p:cSld name="BLANK_1">
    <p:spTree>
      <p:nvGrpSpPr>
        <p:cNvPr id="2296" name="Shape 2296"/>
        <p:cNvGrpSpPr/>
        <p:nvPr/>
      </p:nvGrpSpPr>
      <p:grpSpPr>
        <a:xfrm>
          <a:off x="0" y="0"/>
          <a:ext cx="0" cy="0"/>
          <a:chOff x="0" y="0"/>
          <a:chExt cx="0" cy="0"/>
        </a:xfrm>
      </p:grpSpPr>
      <p:sp>
        <p:nvSpPr>
          <p:cNvPr id="2297" name="Google Shape;2297;p1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298" name="Google Shape;2298;p192"/>
          <p:cNvSpPr txBox="1"/>
          <p:nvPr>
            <p:ph type="title"/>
          </p:nvPr>
        </p:nvSpPr>
        <p:spPr>
          <a:xfrm>
            <a:off x="456400" y="479650"/>
            <a:ext cx="8234400" cy="8973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8EAF99"/>
              </a:buClr>
              <a:buSzPts val="2500"/>
              <a:buFont typeface="Lato"/>
              <a:buNone/>
              <a:defRPr b="1" sz="2500">
                <a:solidFill>
                  <a:srgbClr val="8EAF99"/>
                </a:solidFill>
                <a:latin typeface="Lato"/>
                <a:ea typeface="Lato"/>
                <a:cs typeface="Lato"/>
                <a:sym typeface="Lato"/>
              </a:defRPr>
            </a:lvl1pPr>
            <a:lvl2pPr lvl="1" rtl="0">
              <a:spcBef>
                <a:spcPts val="0"/>
              </a:spcBef>
              <a:spcAft>
                <a:spcPts val="0"/>
              </a:spcAft>
              <a:buSzPts val="2500"/>
              <a:buFont typeface="Lato"/>
              <a:buNone/>
              <a:defRPr b="1" sz="2500">
                <a:latin typeface="Lato"/>
                <a:ea typeface="Lato"/>
                <a:cs typeface="Lato"/>
                <a:sym typeface="Lato"/>
              </a:defRPr>
            </a:lvl2pPr>
            <a:lvl3pPr lvl="2" rtl="0">
              <a:spcBef>
                <a:spcPts val="0"/>
              </a:spcBef>
              <a:spcAft>
                <a:spcPts val="0"/>
              </a:spcAft>
              <a:buSzPts val="2500"/>
              <a:buFont typeface="Lato"/>
              <a:buNone/>
              <a:defRPr b="1" sz="2500">
                <a:latin typeface="Lato"/>
                <a:ea typeface="Lato"/>
                <a:cs typeface="Lato"/>
                <a:sym typeface="Lato"/>
              </a:defRPr>
            </a:lvl3pPr>
            <a:lvl4pPr lvl="3" rtl="0">
              <a:spcBef>
                <a:spcPts val="0"/>
              </a:spcBef>
              <a:spcAft>
                <a:spcPts val="0"/>
              </a:spcAft>
              <a:buSzPts val="2500"/>
              <a:buFont typeface="Lato"/>
              <a:buNone/>
              <a:defRPr b="1" sz="2500">
                <a:latin typeface="Lato"/>
                <a:ea typeface="Lato"/>
                <a:cs typeface="Lato"/>
                <a:sym typeface="Lato"/>
              </a:defRPr>
            </a:lvl4pPr>
            <a:lvl5pPr lvl="4" rtl="0">
              <a:spcBef>
                <a:spcPts val="0"/>
              </a:spcBef>
              <a:spcAft>
                <a:spcPts val="0"/>
              </a:spcAft>
              <a:buSzPts val="2500"/>
              <a:buFont typeface="Lato"/>
              <a:buNone/>
              <a:defRPr b="1" sz="2500">
                <a:latin typeface="Lato"/>
                <a:ea typeface="Lato"/>
                <a:cs typeface="Lato"/>
                <a:sym typeface="Lato"/>
              </a:defRPr>
            </a:lvl5pPr>
            <a:lvl6pPr lvl="5" rtl="0">
              <a:spcBef>
                <a:spcPts val="0"/>
              </a:spcBef>
              <a:spcAft>
                <a:spcPts val="0"/>
              </a:spcAft>
              <a:buSzPts val="2500"/>
              <a:buFont typeface="Lato"/>
              <a:buNone/>
              <a:defRPr b="1" sz="2500">
                <a:latin typeface="Lato"/>
                <a:ea typeface="Lato"/>
                <a:cs typeface="Lato"/>
                <a:sym typeface="Lato"/>
              </a:defRPr>
            </a:lvl6pPr>
            <a:lvl7pPr lvl="6" rtl="0">
              <a:spcBef>
                <a:spcPts val="0"/>
              </a:spcBef>
              <a:spcAft>
                <a:spcPts val="0"/>
              </a:spcAft>
              <a:buSzPts val="2500"/>
              <a:buFont typeface="Lato"/>
              <a:buNone/>
              <a:defRPr b="1" sz="2500">
                <a:latin typeface="Lato"/>
                <a:ea typeface="Lato"/>
                <a:cs typeface="Lato"/>
                <a:sym typeface="Lato"/>
              </a:defRPr>
            </a:lvl7pPr>
            <a:lvl8pPr lvl="7" rtl="0">
              <a:spcBef>
                <a:spcPts val="0"/>
              </a:spcBef>
              <a:spcAft>
                <a:spcPts val="0"/>
              </a:spcAft>
              <a:buSzPts val="2500"/>
              <a:buFont typeface="Lato"/>
              <a:buNone/>
              <a:defRPr b="1" sz="2500">
                <a:latin typeface="Lato"/>
                <a:ea typeface="Lato"/>
                <a:cs typeface="Lato"/>
                <a:sym typeface="Lato"/>
              </a:defRPr>
            </a:lvl8pPr>
            <a:lvl9pPr lvl="8" rtl="0">
              <a:spcBef>
                <a:spcPts val="0"/>
              </a:spcBef>
              <a:spcAft>
                <a:spcPts val="0"/>
              </a:spcAft>
              <a:buSzPts val="2500"/>
              <a:buFont typeface="Lato"/>
              <a:buNone/>
              <a:defRPr b="1" sz="2500">
                <a:latin typeface="Lato"/>
                <a:ea typeface="Lato"/>
                <a:cs typeface="Lato"/>
                <a:sym typeface="Lato"/>
              </a:defRPr>
            </a:lvl9pPr>
          </a:lstStyle>
          <a:p/>
        </p:txBody>
      </p:sp>
      <p:sp>
        <p:nvSpPr>
          <p:cNvPr id="2299" name="Google Shape;2299;p192"/>
          <p:cNvSpPr txBox="1"/>
          <p:nvPr/>
        </p:nvSpPr>
        <p:spPr>
          <a:xfrm>
            <a:off x="565550" y="3866175"/>
            <a:ext cx="3000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100">
                <a:latin typeface="Lato"/>
                <a:ea typeface="Lato"/>
                <a:cs typeface="Lato"/>
                <a:sym typeface="Lato"/>
              </a:rPr>
              <a:t>Problemformulering:</a:t>
            </a:r>
            <a:br>
              <a:rPr b="1" lang="sv" sz="1100">
                <a:latin typeface="Lato"/>
                <a:ea typeface="Lato"/>
                <a:cs typeface="Lato"/>
                <a:sym typeface="Lato"/>
              </a:rPr>
            </a:br>
            <a:endParaRPr b="1" sz="1100">
              <a:latin typeface="Lato"/>
              <a:ea typeface="Lato"/>
              <a:cs typeface="Lato"/>
              <a:sym typeface="Lato"/>
            </a:endParaRPr>
          </a:p>
          <a:p>
            <a:pPr indent="0" lvl="0" marL="0" rtl="0" algn="l">
              <a:spcBef>
                <a:spcPts val="0"/>
              </a:spcBef>
              <a:spcAft>
                <a:spcPts val="0"/>
              </a:spcAft>
              <a:buNone/>
            </a:pPr>
            <a:r>
              <a:t/>
            </a:r>
            <a:endParaRPr b="1" sz="1100">
              <a:latin typeface="Lato"/>
              <a:ea typeface="Lato"/>
              <a:cs typeface="Lato"/>
              <a:sym typeface="Lato"/>
            </a:endParaRPr>
          </a:p>
          <a:p>
            <a:pPr indent="0" lvl="0" marL="0" rtl="0" algn="l">
              <a:spcBef>
                <a:spcPts val="0"/>
              </a:spcBef>
              <a:spcAft>
                <a:spcPts val="0"/>
              </a:spcAft>
              <a:buNone/>
            </a:pPr>
            <a:r>
              <a:rPr b="1" lang="sv" sz="1100">
                <a:latin typeface="Lato"/>
                <a:ea typeface="Lato"/>
                <a:cs typeface="Lato"/>
                <a:sym typeface="Lato"/>
              </a:rPr>
              <a:t>Önskvärd effekt:</a:t>
            </a:r>
            <a:endParaRPr b="1" sz="1100">
              <a:latin typeface="Lato"/>
              <a:ea typeface="Lato"/>
              <a:cs typeface="Lato"/>
              <a:sym typeface="Lato"/>
            </a:endParaRPr>
          </a:p>
        </p:txBody>
      </p:sp>
      <p:sp>
        <p:nvSpPr>
          <p:cNvPr id="2300" name="Google Shape;2300;p192"/>
          <p:cNvSpPr txBox="1"/>
          <p:nvPr/>
        </p:nvSpPr>
        <p:spPr>
          <a:xfrm>
            <a:off x="2005150" y="4837175"/>
            <a:ext cx="6777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800">
                <a:solidFill>
                  <a:srgbClr val="666666"/>
                </a:solidFill>
                <a:latin typeface="Lato"/>
                <a:ea typeface="Lato"/>
                <a:cs typeface="Lato"/>
                <a:sym typeface="Lato"/>
              </a:rPr>
              <a:t>Utbildning &amp; övningar av Expedition Mondial ab</a:t>
            </a:r>
            <a:endParaRPr b="1" sz="800">
              <a:solidFill>
                <a:srgbClr val="666666"/>
              </a:solidFill>
              <a:latin typeface="Lato"/>
              <a:ea typeface="Lato"/>
              <a:cs typeface="Lato"/>
              <a:sym typeface="Lato"/>
            </a:endParaRPr>
          </a:p>
        </p:txBody>
      </p:sp>
      <p:cxnSp>
        <p:nvCxnSpPr>
          <p:cNvPr id="2301" name="Google Shape;2301;p192"/>
          <p:cNvCxnSpPr/>
          <p:nvPr/>
        </p:nvCxnSpPr>
        <p:spPr>
          <a:xfrm>
            <a:off x="557025" y="3661450"/>
            <a:ext cx="8124000" cy="0"/>
          </a:xfrm>
          <a:prstGeom prst="straightConnector1">
            <a:avLst/>
          </a:prstGeom>
          <a:noFill/>
          <a:ln cap="flat" cmpd="sng" w="9525">
            <a:solidFill>
              <a:schemeClr val="accent4"/>
            </a:solidFill>
            <a:prstDash val="solid"/>
            <a:round/>
            <a:headEnd len="med" w="med" type="none"/>
            <a:tailEnd len="med" w="med" type="none"/>
          </a:ln>
        </p:spPr>
      </p:cxnSp>
      <p:pic>
        <p:nvPicPr>
          <p:cNvPr id="2302" name="Google Shape;2302;p192"/>
          <p:cNvPicPr preferRelativeResize="0"/>
          <p:nvPr/>
        </p:nvPicPr>
        <p:blipFill>
          <a:blip r:embed="rId2">
            <a:alphaModFix/>
          </a:blip>
          <a:stretch>
            <a:fillRect/>
          </a:stretch>
        </p:blipFill>
        <p:spPr>
          <a:xfrm>
            <a:off x="8227225" y="4433975"/>
            <a:ext cx="453800" cy="453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2">
  <p:cSld name="TITLE_AND_BODY_72">
    <p:spTree>
      <p:nvGrpSpPr>
        <p:cNvPr id="328" name="Shape 328"/>
        <p:cNvGrpSpPr/>
        <p:nvPr/>
      </p:nvGrpSpPr>
      <p:grpSpPr>
        <a:xfrm>
          <a:off x="0" y="0"/>
          <a:ext cx="0" cy="0"/>
          <a:chOff x="0" y="0"/>
          <a:chExt cx="0" cy="0"/>
        </a:xfrm>
      </p:grpSpPr>
      <p:sp>
        <p:nvSpPr>
          <p:cNvPr id="329" name="Google Shape;32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330" name="Google Shape;330;p2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331" name="Google Shape;331;p2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332" name="Google Shape;332;p20"/>
          <p:cNvSpPr txBox="1"/>
          <p:nvPr/>
        </p:nvSpPr>
        <p:spPr>
          <a:xfrm>
            <a:off x="456400" y="5288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REFLEKTION</a:t>
            </a:r>
            <a:endParaRPr b="1" sz="2400">
              <a:solidFill>
                <a:schemeClr val="dk2"/>
              </a:solidFill>
            </a:endParaRPr>
          </a:p>
        </p:txBody>
      </p:sp>
      <p:grpSp>
        <p:nvGrpSpPr>
          <p:cNvPr id="333" name="Google Shape;333;p20"/>
          <p:cNvGrpSpPr/>
          <p:nvPr/>
        </p:nvGrpSpPr>
        <p:grpSpPr>
          <a:xfrm>
            <a:off x="6943104" y="528870"/>
            <a:ext cx="2049767" cy="1959946"/>
            <a:chOff x="5538354" y="1056318"/>
            <a:chExt cx="2078028" cy="1872322"/>
          </a:xfrm>
        </p:grpSpPr>
        <p:sp>
          <p:nvSpPr>
            <p:cNvPr id="334" name="Google Shape;334;p20"/>
            <p:cNvSpPr/>
            <p:nvPr/>
          </p:nvSpPr>
          <p:spPr>
            <a:xfrm rot="-10143322">
              <a:off x="5642197" y="1222291"/>
              <a:ext cx="1870343" cy="1272934"/>
            </a:xfrm>
            <a:prstGeom prst="cloud">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0"/>
            <p:cNvSpPr/>
            <p:nvPr/>
          </p:nvSpPr>
          <p:spPr>
            <a:xfrm>
              <a:off x="6508243" y="2481575"/>
              <a:ext cx="162000" cy="1620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0"/>
            <p:cNvSpPr/>
            <p:nvPr/>
          </p:nvSpPr>
          <p:spPr>
            <a:xfrm>
              <a:off x="6425984" y="2687512"/>
              <a:ext cx="133800" cy="1338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0"/>
            <p:cNvSpPr/>
            <p:nvPr/>
          </p:nvSpPr>
          <p:spPr>
            <a:xfrm>
              <a:off x="6307650" y="2821240"/>
              <a:ext cx="107400" cy="1074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8" name="Google Shape;338;p2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4</a:t>
            </a:r>
            <a:endParaRPr b="1">
              <a:solidFill>
                <a:srgbClr val="434343"/>
              </a:solidFill>
            </a:endParaRPr>
          </a:p>
        </p:txBody>
      </p:sp>
      <p:pic>
        <p:nvPicPr>
          <p:cNvPr id="339" name="Google Shape;339;p2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340" name="Google Shape;340;p20"/>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341" name="Google Shape;341;p20"/>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342" name="Google Shape;342;p20"/>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 name="Google Shape;2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1">
  <p:cSld name="TITLE_AND_BODY_71">
    <p:spTree>
      <p:nvGrpSpPr>
        <p:cNvPr id="343" name="Shape 343"/>
        <p:cNvGrpSpPr/>
        <p:nvPr/>
      </p:nvGrpSpPr>
      <p:grpSpPr>
        <a:xfrm>
          <a:off x="0" y="0"/>
          <a:ext cx="0" cy="0"/>
          <a:chOff x="0" y="0"/>
          <a:chExt cx="0" cy="0"/>
        </a:xfrm>
      </p:grpSpPr>
      <p:sp>
        <p:nvSpPr>
          <p:cNvPr id="344" name="Google Shape;34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345" name="Google Shape;345;p2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346" name="Google Shape;346;p2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347" name="Google Shape;347;p21"/>
          <p:cNvSpPr txBox="1"/>
          <p:nvPr/>
        </p:nvSpPr>
        <p:spPr>
          <a:xfrm>
            <a:off x="454800" y="5215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4: REFLEKTION</a:t>
            </a:r>
            <a:endParaRPr b="1" sz="2400">
              <a:solidFill>
                <a:schemeClr val="dk2"/>
              </a:solidFill>
            </a:endParaRPr>
          </a:p>
        </p:txBody>
      </p:sp>
      <p:sp>
        <p:nvSpPr>
          <p:cNvPr id="348" name="Google Shape;348;p21"/>
          <p:cNvSpPr txBox="1"/>
          <p:nvPr/>
        </p:nvSpPr>
        <p:spPr>
          <a:xfrm>
            <a:off x="456400" y="1335948"/>
            <a:ext cx="46107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 sz="1000">
                <a:solidFill>
                  <a:srgbClr val="434343"/>
                </a:solidFill>
                <a:highlight>
                  <a:schemeClr val="lt1"/>
                </a:highlight>
              </a:rPr>
              <a:t>Syfte: </a:t>
            </a:r>
            <a:br>
              <a:rPr b="1" lang="sv" sz="1000">
                <a:solidFill>
                  <a:srgbClr val="434343"/>
                </a:solidFill>
                <a:highlight>
                  <a:schemeClr val="lt1"/>
                </a:highlight>
              </a:rPr>
            </a:br>
            <a:r>
              <a:rPr lang="sv" sz="1000">
                <a:solidFill>
                  <a:srgbClr val="434343"/>
                </a:solidFill>
                <a:highlight>
                  <a:schemeClr val="lt1"/>
                </a:highlight>
              </a:rPr>
              <a:t>Att stanna upp och fundera på hur du känner kring att ha genomfört övningarna i den här delen av utbildningen. Dessa tankar kan du komma tillbaka till även efter avslutad kurs. </a:t>
            </a:r>
            <a:endParaRPr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lang="sv" sz="1000">
                <a:solidFill>
                  <a:srgbClr val="434343"/>
                </a:solidFill>
                <a:highlight>
                  <a:schemeClr val="lt1"/>
                </a:highlight>
              </a:rPr>
              <a:t>Fundera kring frågorna i övningen och skriv ned vad du tänker. </a:t>
            </a:r>
            <a:endParaRPr b="1" sz="1000">
              <a:solidFill>
                <a:srgbClr val="434343"/>
              </a:solidFill>
              <a:highlight>
                <a:schemeClr val="lt1"/>
              </a:highlight>
            </a:endParaRPr>
          </a:p>
          <a:p>
            <a:pPr indent="0" lvl="0" marL="0" rtl="0" algn="l">
              <a:lnSpc>
                <a:spcPct val="150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grpSp>
        <p:nvGrpSpPr>
          <p:cNvPr id="349" name="Google Shape;349;p21"/>
          <p:cNvGrpSpPr/>
          <p:nvPr/>
        </p:nvGrpSpPr>
        <p:grpSpPr>
          <a:xfrm>
            <a:off x="5425428" y="938803"/>
            <a:ext cx="3315078" cy="2986915"/>
            <a:chOff x="5538354" y="1056318"/>
            <a:chExt cx="2078028" cy="1872322"/>
          </a:xfrm>
        </p:grpSpPr>
        <p:sp>
          <p:nvSpPr>
            <p:cNvPr id="350" name="Google Shape;350;p21"/>
            <p:cNvSpPr/>
            <p:nvPr/>
          </p:nvSpPr>
          <p:spPr>
            <a:xfrm rot="-10143322">
              <a:off x="5642197" y="1222291"/>
              <a:ext cx="1870343" cy="1272934"/>
            </a:xfrm>
            <a:prstGeom prst="cloud">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1"/>
            <p:cNvSpPr/>
            <p:nvPr/>
          </p:nvSpPr>
          <p:spPr>
            <a:xfrm>
              <a:off x="6508243" y="2481575"/>
              <a:ext cx="162000" cy="1620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1"/>
            <p:cNvSpPr/>
            <p:nvPr/>
          </p:nvSpPr>
          <p:spPr>
            <a:xfrm>
              <a:off x="6425984" y="2687512"/>
              <a:ext cx="133800" cy="1338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1"/>
            <p:cNvSpPr/>
            <p:nvPr/>
          </p:nvSpPr>
          <p:spPr>
            <a:xfrm>
              <a:off x="6307650" y="2821240"/>
              <a:ext cx="107400" cy="107400"/>
            </a:xfrm>
            <a:prstGeom prst="ellipse">
              <a:avLst/>
            </a:prstGeom>
            <a:solidFill>
              <a:srgbClr val="BBC7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p2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355" name="Google Shape;355;p21"/>
          <p:cNvSpPr txBox="1"/>
          <p:nvPr/>
        </p:nvSpPr>
        <p:spPr>
          <a:xfrm>
            <a:off x="6006438" y="1782775"/>
            <a:ext cx="23271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Diskutera dina tankar och idéer med andra för att få nya perspektiv och insikter.</a:t>
            </a:r>
            <a:endParaRPr sz="1000">
              <a:solidFill>
                <a:schemeClr val="dk1"/>
              </a:solidFill>
            </a:endParaRPr>
          </a:p>
        </p:txBody>
      </p:sp>
      <p:pic>
        <p:nvPicPr>
          <p:cNvPr id="356" name="Google Shape;356;p21"/>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357" name="Google Shape;357;p21"/>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358" name="Google Shape;358;p21"/>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359" name="Google Shape;359;p21"/>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0">
  <p:cSld name="TITLE_AND_BODY_70">
    <p:spTree>
      <p:nvGrpSpPr>
        <p:cNvPr id="360" name="Shape 360"/>
        <p:cNvGrpSpPr/>
        <p:nvPr/>
      </p:nvGrpSpPr>
      <p:grpSpPr>
        <a:xfrm>
          <a:off x="0" y="0"/>
          <a:ext cx="0" cy="0"/>
          <a:chOff x="0" y="0"/>
          <a:chExt cx="0" cy="0"/>
        </a:xfrm>
      </p:grpSpPr>
      <p:sp>
        <p:nvSpPr>
          <p:cNvPr id="361" name="Google Shape;36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362" name="Google Shape;362;p2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363" name="Google Shape;363;p2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364" name="Google Shape;364;p2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a:solidFill>
                  <a:srgbClr val="434343"/>
                </a:solidFill>
              </a:rPr>
              <a:t>Övning 3</a:t>
            </a:r>
            <a:endParaRPr b="1">
              <a:solidFill>
                <a:srgbClr val="434343"/>
              </a:solidFill>
            </a:endParaRPr>
          </a:p>
        </p:txBody>
      </p:sp>
      <p:sp>
        <p:nvSpPr>
          <p:cNvPr id="365" name="Google Shape;365;p22"/>
          <p:cNvSpPr txBox="1"/>
          <p:nvPr/>
        </p:nvSpPr>
        <p:spPr>
          <a:xfrm>
            <a:off x="456400" y="1224550"/>
            <a:ext cx="28965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Ett bra sätt att sortera sin analys kan vara på en digital whiteboard eller fysiskt på en vägg som ger dig översikt över ditt arbete.</a:t>
            </a:r>
            <a:endParaRPr sz="1100">
              <a:solidFill>
                <a:srgbClr val="666666"/>
              </a:solidFill>
              <a:latin typeface="Caveat"/>
              <a:ea typeface="Caveat"/>
              <a:cs typeface="Caveat"/>
              <a:sym typeface="Caveat"/>
            </a:endParaRPr>
          </a:p>
        </p:txBody>
      </p:sp>
      <p:cxnSp>
        <p:nvCxnSpPr>
          <p:cNvPr id="366" name="Google Shape;366;p22"/>
          <p:cNvCxnSpPr>
            <a:stCxn id="365" idx="3"/>
          </p:cNvCxnSpPr>
          <p:nvPr/>
        </p:nvCxnSpPr>
        <p:spPr>
          <a:xfrm flipH="1">
            <a:off x="2886400" y="1400200"/>
            <a:ext cx="466500" cy="571500"/>
          </a:xfrm>
          <a:prstGeom prst="curvedConnector4">
            <a:avLst>
              <a:gd fmla="val -51045" name="adj1"/>
              <a:gd fmla="val 65367" name="adj2"/>
            </a:avLst>
          </a:prstGeom>
          <a:noFill/>
          <a:ln cap="flat" cmpd="sng" w="9525">
            <a:solidFill>
              <a:srgbClr val="666666"/>
            </a:solidFill>
            <a:prstDash val="solid"/>
            <a:round/>
            <a:headEnd len="med" w="med" type="none"/>
            <a:tailEnd len="med" w="med" type="stealth"/>
          </a:ln>
        </p:spPr>
      </p:cxnSp>
      <p:sp>
        <p:nvSpPr>
          <p:cNvPr id="367" name="Google Shape;367;p22"/>
          <p:cNvSpPr/>
          <p:nvPr/>
        </p:nvSpPr>
        <p:spPr>
          <a:xfrm>
            <a:off x="565550" y="1957900"/>
            <a:ext cx="467400" cy="467400"/>
          </a:xfrm>
          <a:prstGeom prst="mathPlus">
            <a:avLst>
              <a:gd fmla="val 23520" name="adj1"/>
            </a:avLst>
          </a:prstGeom>
          <a:solidFill>
            <a:srgbClr val="8EAF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22"/>
          <p:cNvSpPr/>
          <p:nvPr/>
        </p:nvSpPr>
        <p:spPr>
          <a:xfrm>
            <a:off x="3497075" y="1980100"/>
            <a:ext cx="423000" cy="423000"/>
          </a:xfrm>
          <a:prstGeom prst="mathMinus">
            <a:avLst>
              <a:gd fmla="val 23520" name="adj1"/>
            </a:avLst>
          </a:prstGeom>
          <a:solidFill>
            <a:srgbClr val="F39C12">
              <a:alpha val="5385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9" name="Google Shape;369;p22"/>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370" name="Google Shape;370;p22"/>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371" name="Google Shape;371;p22"/>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372" name="Google Shape;372;p22"/>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373" name="Google Shape;373;p22"/>
          <p:cNvSpPr txBox="1"/>
          <p:nvPr/>
        </p:nvSpPr>
        <p:spPr>
          <a:xfrm>
            <a:off x="456400" y="5256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ANALYS AV TEST &amp; INSIKTER</a:t>
            </a:r>
            <a:endParaRPr b="1" sz="2400">
              <a:solidFill>
                <a:schemeClr val="dk2"/>
              </a:solidFill>
            </a:endParaRPr>
          </a:p>
        </p:txBody>
      </p:sp>
      <p:sp>
        <p:nvSpPr>
          <p:cNvPr id="374" name="Google Shape;374;p22"/>
          <p:cNvSpPr txBox="1"/>
          <p:nvPr/>
        </p:nvSpPr>
        <p:spPr>
          <a:xfrm>
            <a:off x="6504274" y="2034088"/>
            <a:ext cx="18174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Kom det fram några nya idéer från användaren/dig?</a:t>
            </a:r>
            <a:endParaRPr b="1" sz="1000">
              <a:solidFill>
                <a:srgbClr val="434343"/>
              </a:solidFill>
            </a:endParaRPr>
          </a:p>
        </p:txBody>
      </p:sp>
      <p:sp>
        <p:nvSpPr>
          <p:cNvPr id="375" name="Google Shape;375;p22"/>
          <p:cNvSpPr txBox="1"/>
          <p:nvPr/>
        </p:nvSpPr>
        <p:spPr>
          <a:xfrm>
            <a:off x="946300" y="2041725"/>
            <a:ext cx="18174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Vad fungerade bra </a:t>
            </a:r>
            <a:endParaRPr b="1" sz="1000">
              <a:solidFill>
                <a:srgbClr val="434343"/>
              </a:solidFill>
            </a:endParaRPr>
          </a:p>
          <a:p>
            <a:pPr indent="0" lvl="0" marL="0" rtl="0" algn="ctr">
              <a:spcBef>
                <a:spcPts val="0"/>
              </a:spcBef>
              <a:spcAft>
                <a:spcPts val="0"/>
              </a:spcAft>
              <a:buSzPts val="990"/>
              <a:buNone/>
            </a:pPr>
            <a:r>
              <a:rPr b="1" lang="sv" sz="1000">
                <a:solidFill>
                  <a:srgbClr val="434343"/>
                </a:solidFill>
              </a:rPr>
              <a:t>för användaren?</a:t>
            </a:r>
            <a:endParaRPr b="1" sz="1000">
              <a:solidFill>
                <a:srgbClr val="434343"/>
              </a:solidFill>
            </a:endParaRPr>
          </a:p>
        </p:txBody>
      </p:sp>
      <p:sp>
        <p:nvSpPr>
          <p:cNvPr id="376" name="Google Shape;376;p22"/>
          <p:cNvSpPr txBox="1"/>
          <p:nvPr/>
        </p:nvSpPr>
        <p:spPr>
          <a:xfrm>
            <a:off x="3850025" y="2041725"/>
            <a:ext cx="1959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Vad fungerade mindre bra </a:t>
            </a:r>
            <a:endParaRPr b="1" sz="1000">
              <a:solidFill>
                <a:srgbClr val="434343"/>
              </a:solidFill>
            </a:endParaRPr>
          </a:p>
          <a:p>
            <a:pPr indent="0" lvl="0" marL="0" rtl="0" algn="ctr">
              <a:spcBef>
                <a:spcPts val="0"/>
              </a:spcBef>
              <a:spcAft>
                <a:spcPts val="0"/>
              </a:spcAft>
              <a:buSzPts val="990"/>
              <a:buNone/>
            </a:pPr>
            <a:r>
              <a:rPr b="1" lang="sv" sz="1000">
                <a:solidFill>
                  <a:srgbClr val="434343"/>
                </a:solidFill>
              </a:rPr>
              <a:t>för användaren?</a:t>
            </a:r>
            <a:endParaRPr b="1" sz="1000">
              <a:solidFill>
                <a:srgbClr val="434343"/>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9">
  <p:cSld name="TITLE_AND_BODY_69">
    <p:spTree>
      <p:nvGrpSpPr>
        <p:cNvPr id="377" name="Shape 377"/>
        <p:cNvGrpSpPr/>
        <p:nvPr/>
      </p:nvGrpSpPr>
      <p:grpSpPr>
        <a:xfrm>
          <a:off x="0" y="0"/>
          <a:ext cx="0" cy="0"/>
          <a:chOff x="0" y="0"/>
          <a:chExt cx="0" cy="0"/>
        </a:xfrm>
      </p:grpSpPr>
      <p:sp>
        <p:nvSpPr>
          <p:cNvPr id="378" name="Google Shape;37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379" name="Google Shape;379;p23"/>
          <p:cNvSpPr txBox="1"/>
          <p:nvPr/>
        </p:nvSpPr>
        <p:spPr>
          <a:xfrm>
            <a:off x="6020050" y="4837175"/>
            <a:ext cx="27621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380" name="Google Shape;380;p2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381" name="Google Shape;381;p23"/>
          <p:cNvSpPr txBox="1"/>
          <p:nvPr/>
        </p:nvSpPr>
        <p:spPr>
          <a:xfrm>
            <a:off x="456400" y="5256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ANALYS AV TEST &amp; INSIKTER</a:t>
            </a:r>
            <a:endParaRPr b="1" sz="2400">
              <a:solidFill>
                <a:schemeClr val="dk2"/>
              </a:solidFill>
            </a:endParaRPr>
          </a:p>
        </p:txBody>
      </p:sp>
      <p:sp>
        <p:nvSpPr>
          <p:cNvPr id="382" name="Google Shape;382;p2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383" name="Google Shape;383;p23"/>
          <p:cNvSpPr txBox="1"/>
          <p:nvPr/>
        </p:nvSpPr>
        <p:spPr>
          <a:xfrm>
            <a:off x="6504274" y="2034088"/>
            <a:ext cx="18174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Kom det fram några nya idéer från användaren/dig?</a:t>
            </a:r>
            <a:endParaRPr b="1" sz="1000">
              <a:solidFill>
                <a:srgbClr val="434343"/>
              </a:solidFill>
            </a:endParaRPr>
          </a:p>
        </p:txBody>
      </p:sp>
      <p:sp>
        <p:nvSpPr>
          <p:cNvPr id="384" name="Google Shape;384;p23"/>
          <p:cNvSpPr txBox="1"/>
          <p:nvPr/>
        </p:nvSpPr>
        <p:spPr>
          <a:xfrm>
            <a:off x="489350" y="1301550"/>
            <a:ext cx="23682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100">
                <a:solidFill>
                  <a:srgbClr val="666666"/>
                </a:solidFill>
                <a:latin typeface="Caveat"/>
                <a:ea typeface="Caveat"/>
                <a:cs typeface="Caveat"/>
                <a:sym typeface="Caveat"/>
              </a:rPr>
              <a:t>Exemplet visar utdrag av feedback på idéförslag 1 &amp; 2 med störningsinformation. </a:t>
            </a:r>
            <a:endParaRPr sz="1100">
              <a:solidFill>
                <a:srgbClr val="666666"/>
              </a:solidFill>
              <a:latin typeface="Caveat"/>
              <a:ea typeface="Caveat"/>
              <a:cs typeface="Caveat"/>
              <a:sym typeface="Caveat"/>
            </a:endParaRPr>
          </a:p>
        </p:txBody>
      </p:sp>
      <p:cxnSp>
        <p:nvCxnSpPr>
          <p:cNvPr id="385" name="Google Shape;385;p23"/>
          <p:cNvCxnSpPr>
            <a:stCxn id="384" idx="3"/>
          </p:cNvCxnSpPr>
          <p:nvPr/>
        </p:nvCxnSpPr>
        <p:spPr>
          <a:xfrm flipH="1">
            <a:off x="2425550" y="1477200"/>
            <a:ext cx="432000" cy="438300"/>
          </a:xfrm>
          <a:prstGeom prst="curvedConnector4">
            <a:avLst>
              <a:gd fmla="val -55122" name="adj1"/>
              <a:gd fmla="val 70038" name="adj2"/>
            </a:avLst>
          </a:prstGeom>
          <a:noFill/>
          <a:ln cap="flat" cmpd="sng" w="9525">
            <a:solidFill>
              <a:srgbClr val="666666"/>
            </a:solidFill>
            <a:prstDash val="solid"/>
            <a:round/>
            <a:headEnd len="med" w="med" type="none"/>
            <a:tailEnd len="med" w="med" type="stealth"/>
          </a:ln>
        </p:spPr>
      </p:cxnSp>
      <p:sp>
        <p:nvSpPr>
          <p:cNvPr id="386" name="Google Shape;386;p23"/>
          <p:cNvSpPr txBox="1"/>
          <p:nvPr/>
        </p:nvSpPr>
        <p:spPr>
          <a:xfrm>
            <a:off x="946300" y="2041725"/>
            <a:ext cx="18174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Vad fungerade bra </a:t>
            </a:r>
            <a:endParaRPr b="1" sz="1000">
              <a:solidFill>
                <a:srgbClr val="434343"/>
              </a:solidFill>
            </a:endParaRPr>
          </a:p>
          <a:p>
            <a:pPr indent="0" lvl="0" marL="0" rtl="0" algn="ctr">
              <a:spcBef>
                <a:spcPts val="0"/>
              </a:spcBef>
              <a:spcAft>
                <a:spcPts val="0"/>
              </a:spcAft>
              <a:buSzPts val="990"/>
              <a:buNone/>
            </a:pPr>
            <a:r>
              <a:rPr b="1" lang="sv" sz="1000">
                <a:solidFill>
                  <a:srgbClr val="434343"/>
                </a:solidFill>
              </a:rPr>
              <a:t>för användaren?</a:t>
            </a:r>
            <a:endParaRPr b="1" sz="1000">
              <a:solidFill>
                <a:srgbClr val="434343"/>
              </a:solidFill>
            </a:endParaRPr>
          </a:p>
        </p:txBody>
      </p:sp>
      <p:sp>
        <p:nvSpPr>
          <p:cNvPr id="387" name="Google Shape;387;p23"/>
          <p:cNvSpPr txBox="1"/>
          <p:nvPr/>
        </p:nvSpPr>
        <p:spPr>
          <a:xfrm>
            <a:off x="3850025" y="2041725"/>
            <a:ext cx="1959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sv" sz="1000">
                <a:solidFill>
                  <a:srgbClr val="434343"/>
                </a:solidFill>
              </a:rPr>
              <a:t>Vad fungerade mindre bra </a:t>
            </a:r>
            <a:endParaRPr b="1" sz="1000">
              <a:solidFill>
                <a:srgbClr val="434343"/>
              </a:solidFill>
            </a:endParaRPr>
          </a:p>
          <a:p>
            <a:pPr indent="0" lvl="0" marL="0" rtl="0" algn="ctr">
              <a:spcBef>
                <a:spcPts val="0"/>
              </a:spcBef>
              <a:spcAft>
                <a:spcPts val="0"/>
              </a:spcAft>
              <a:buSzPts val="990"/>
              <a:buNone/>
            </a:pPr>
            <a:r>
              <a:rPr b="1" lang="sv" sz="1000">
                <a:solidFill>
                  <a:srgbClr val="434343"/>
                </a:solidFill>
              </a:rPr>
              <a:t>för användaren?</a:t>
            </a:r>
            <a:endParaRPr b="1" sz="1000">
              <a:solidFill>
                <a:srgbClr val="434343"/>
              </a:solidFill>
            </a:endParaRPr>
          </a:p>
        </p:txBody>
      </p:sp>
      <p:sp>
        <p:nvSpPr>
          <p:cNvPr id="388" name="Google Shape;388;p23"/>
          <p:cNvSpPr/>
          <p:nvPr/>
        </p:nvSpPr>
        <p:spPr>
          <a:xfrm>
            <a:off x="565550" y="1957900"/>
            <a:ext cx="467400" cy="467400"/>
          </a:xfrm>
          <a:prstGeom prst="mathPlus">
            <a:avLst>
              <a:gd fmla="val 23520" name="adj1"/>
            </a:avLst>
          </a:prstGeom>
          <a:solidFill>
            <a:srgbClr val="8EAF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23"/>
          <p:cNvSpPr/>
          <p:nvPr/>
        </p:nvSpPr>
        <p:spPr>
          <a:xfrm>
            <a:off x="3497075" y="1980100"/>
            <a:ext cx="423000" cy="423000"/>
          </a:xfrm>
          <a:prstGeom prst="mathMinus">
            <a:avLst>
              <a:gd fmla="val 23520" name="adj1"/>
            </a:avLst>
          </a:prstGeom>
          <a:solidFill>
            <a:srgbClr val="F39C12">
              <a:alpha val="5385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 name="Google Shape;390;p23"/>
          <p:cNvSpPr/>
          <p:nvPr/>
        </p:nvSpPr>
        <p:spPr>
          <a:xfrm>
            <a:off x="1375700" y="25271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Utrop på buss</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vid oväntad störning önskas (kan vara inspelade)</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1" name="Google Shape;391;p23"/>
          <p:cNvSpPr/>
          <p:nvPr/>
        </p:nvSpPr>
        <p:spPr>
          <a:xfrm>
            <a:off x="514750" y="34141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Vill veta var hindret är. Skulle inte hoppa på en buss annars utan ta bilen för att va säker.</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2" name="Google Shape;392;p23"/>
          <p:cNvSpPr/>
          <p:nvPr/>
        </p:nvSpPr>
        <p:spPr>
          <a:xfrm>
            <a:off x="1375700" y="34141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latin typeface="Lato"/>
                <a:ea typeface="Lato"/>
                <a:cs typeface="Lato"/>
                <a:sym typeface="Lato"/>
              </a:rPr>
              <a:t>Under resan vill jag också ha den infon för då kan jag hoppa av eller planera om.</a:t>
            </a:r>
            <a:endParaRPr sz="800">
              <a:solidFill>
                <a:schemeClr val="dk1"/>
              </a:solidFill>
              <a:latin typeface="Lato"/>
              <a:ea typeface="Lato"/>
              <a:cs typeface="Lato"/>
              <a:sym typeface="Lato"/>
            </a:endParaRPr>
          </a:p>
        </p:txBody>
      </p:sp>
      <p:sp>
        <p:nvSpPr>
          <p:cNvPr id="393" name="Google Shape;393;p23"/>
          <p:cNvSpPr/>
          <p:nvPr/>
        </p:nvSpPr>
        <p:spPr>
          <a:xfrm>
            <a:off x="2236650" y="25271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Bra info, vill få den i god tid så man kan planera.</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4" name="Google Shape;394;p23"/>
          <p:cNvSpPr/>
          <p:nvPr/>
        </p:nvSpPr>
        <p:spPr>
          <a:xfrm>
            <a:off x="514750" y="25271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Bra info, men önskar hänvisning till var man vänder sig för mer info, gärna klickbart i appen.</a:t>
            </a:r>
            <a:endParaRPr sz="1000">
              <a:solidFill>
                <a:schemeClr val="dk2"/>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5" name="Google Shape;395;p23"/>
          <p:cNvSpPr/>
          <p:nvPr/>
        </p:nvSpPr>
        <p:spPr>
          <a:xfrm>
            <a:off x="3375063" y="25271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För mkt info. Vill bara ha info om det rör mig. Borde stå i appen.</a:t>
            </a:r>
            <a:endParaRPr sz="6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6" name="Google Shape;396;p23"/>
          <p:cNvSpPr/>
          <p:nvPr/>
        </p:nvSpPr>
        <p:spPr>
          <a:xfrm>
            <a:off x="3375063" y="3425276"/>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Saknar möjligtvis bussens riktning är det båda?</a:t>
            </a:r>
            <a:endParaRPr sz="5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7" name="Google Shape;397;p23"/>
          <p:cNvSpPr/>
          <p:nvPr/>
        </p:nvSpPr>
        <p:spPr>
          <a:xfrm>
            <a:off x="5105125" y="25271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Det bästa är om busschauffören säger också. "Nu kör vi en annan väg"</a:t>
            </a:r>
            <a:endParaRPr sz="5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ctr">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8" name="Google Shape;398;p23"/>
          <p:cNvSpPr/>
          <p:nvPr/>
        </p:nvSpPr>
        <p:spPr>
          <a:xfrm>
            <a:off x="4240088" y="25271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Kort version, inte lika bra, förklarar inget egentligen, blir otydligt.</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399" name="Google Shape;399;p23"/>
          <p:cNvSpPr/>
          <p:nvPr/>
        </p:nvSpPr>
        <p:spPr>
          <a:xfrm>
            <a:off x="4240088" y="3425276"/>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chemeClr val="dk1"/>
              </a:solidFill>
              <a:latin typeface="Lato"/>
              <a:ea typeface="Lato"/>
              <a:cs typeface="Lato"/>
              <a:sym typeface="Lato"/>
            </a:endParaRPr>
          </a:p>
          <a:p>
            <a:pPr indent="0" lvl="0" marL="0" rtl="0" algn="l">
              <a:spcBef>
                <a:spcPts val="0"/>
              </a:spcBef>
              <a:spcAft>
                <a:spcPts val="0"/>
              </a:spcAft>
              <a:buNone/>
            </a:pPr>
            <a:r>
              <a:rPr lang="sv" sz="500">
                <a:solidFill>
                  <a:schemeClr val="dk1"/>
                </a:solidFill>
                <a:latin typeface="Lato"/>
                <a:ea typeface="Lato"/>
                <a:cs typeface="Lato"/>
                <a:sym typeface="Lato"/>
              </a:rPr>
              <a:t>Kort version: Otydligare, svårt att veta vad det innebär. Borde finnas en hänvisning t.ex  kolla i appen.</a:t>
            </a:r>
            <a:endParaRPr sz="500">
              <a:solidFill>
                <a:schemeClr val="dk1"/>
              </a:solidFill>
              <a:latin typeface="Lato"/>
              <a:ea typeface="Lato"/>
              <a:cs typeface="Lato"/>
              <a:sym typeface="Lato"/>
            </a:endParaRPr>
          </a:p>
          <a:p>
            <a:pPr indent="0" lvl="0" marL="0" rtl="0" algn="l">
              <a:spcBef>
                <a:spcPts val="0"/>
              </a:spcBef>
              <a:spcAft>
                <a:spcPts val="0"/>
              </a:spcAft>
              <a:buNone/>
            </a:pPr>
            <a:r>
              <a:rPr lang="sv" sz="500">
                <a:solidFill>
                  <a:schemeClr val="dk1"/>
                </a:solidFill>
                <a:latin typeface="Lato"/>
                <a:ea typeface="Lato"/>
                <a:cs typeface="Lato"/>
                <a:sym typeface="Lato"/>
              </a:rPr>
              <a:t>Vill ha den innan jag kommer till hållplats.</a:t>
            </a:r>
            <a:endParaRPr sz="500">
              <a:solidFill>
                <a:schemeClr val="dk1"/>
              </a:solidFill>
              <a:latin typeface="Lato"/>
              <a:ea typeface="Lato"/>
              <a:cs typeface="Lato"/>
              <a:sym typeface="Lato"/>
            </a:endParaRPr>
          </a:p>
          <a:p>
            <a:pPr indent="0" lvl="0" marL="0" rtl="0" algn="l">
              <a:spcBef>
                <a:spcPts val="0"/>
              </a:spcBef>
              <a:spcAft>
                <a:spcPts val="0"/>
              </a:spcAft>
              <a:buNone/>
            </a:pPr>
            <a:r>
              <a:t/>
            </a:r>
            <a:endParaRPr sz="500">
              <a:solidFill>
                <a:schemeClr val="dk1"/>
              </a:solidFill>
              <a:latin typeface="Lato"/>
              <a:ea typeface="Lato"/>
              <a:cs typeface="Lato"/>
              <a:sym typeface="Lato"/>
            </a:endParaRPr>
          </a:p>
          <a:p>
            <a:pPr indent="0" lvl="0" marL="0" rtl="0" algn="l">
              <a:spcBef>
                <a:spcPts val="0"/>
              </a:spcBef>
              <a:spcAft>
                <a:spcPts val="0"/>
              </a:spcAft>
              <a:buNone/>
            </a:pPr>
            <a:r>
              <a:t/>
            </a:r>
            <a:endParaRPr sz="600">
              <a:solidFill>
                <a:schemeClr val="dk1"/>
              </a:solidFill>
              <a:latin typeface="Lato"/>
              <a:ea typeface="Lato"/>
              <a:cs typeface="Lato"/>
              <a:sym typeface="Lato"/>
            </a:endParaRPr>
          </a:p>
        </p:txBody>
      </p:sp>
      <p:sp>
        <p:nvSpPr>
          <p:cNvPr id="400" name="Google Shape;400;p23"/>
          <p:cNvSpPr/>
          <p:nvPr/>
        </p:nvSpPr>
        <p:spPr>
          <a:xfrm>
            <a:off x="6198675" y="253140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Osäker &amp; otydlig trafikinformation gör att vissa väljer bilen istället för att kunna planera.</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401" name="Google Shape;401;p23"/>
          <p:cNvSpPr/>
          <p:nvPr/>
        </p:nvSpPr>
        <p:spPr>
          <a:xfrm>
            <a:off x="7059625" y="253138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latin typeface="Lato"/>
              <a:ea typeface="Lato"/>
              <a:cs typeface="Lato"/>
              <a:sym typeface="Lato"/>
            </a:endParaRPr>
          </a:p>
          <a:p>
            <a:pPr indent="0" lvl="0" marL="0" rtl="0" algn="l">
              <a:spcBef>
                <a:spcPts val="0"/>
              </a:spcBef>
              <a:spcAft>
                <a:spcPts val="0"/>
              </a:spcAft>
              <a:buNone/>
            </a:pPr>
            <a:r>
              <a:rPr lang="sv" sz="700">
                <a:solidFill>
                  <a:schemeClr val="dk1"/>
                </a:solidFill>
                <a:latin typeface="Lato"/>
                <a:ea typeface="Lato"/>
                <a:cs typeface="Lato"/>
                <a:sym typeface="Lato"/>
              </a:rPr>
              <a:t>Vill ha infon på digital skylt och i appen , man vill ha valbara &amp; filtrerbara notiser.</a:t>
            </a:r>
            <a:endParaRPr sz="11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402" name="Google Shape;402;p23"/>
          <p:cNvSpPr/>
          <p:nvPr/>
        </p:nvSpPr>
        <p:spPr>
          <a:xfrm>
            <a:off x="7059625" y="34182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latin typeface="Lato"/>
                <a:ea typeface="Lato"/>
                <a:cs typeface="Lato"/>
                <a:sym typeface="Lato"/>
              </a:rPr>
              <a:t>Viktigt att infon följer med i alla kanaler.</a:t>
            </a:r>
            <a:endParaRPr sz="11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403" name="Google Shape;403;p23"/>
          <p:cNvSpPr/>
          <p:nvPr/>
        </p:nvSpPr>
        <p:spPr>
          <a:xfrm>
            <a:off x="6198675" y="34140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latin typeface="Lato"/>
                <a:ea typeface="Lato"/>
                <a:cs typeface="Lato"/>
                <a:sym typeface="Lato"/>
              </a:rPr>
              <a:t>Bra om man kan rikta informationen  till den som köpt resan.</a:t>
            </a:r>
            <a:endParaRPr sz="1100">
              <a:solidFill>
                <a:schemeClr val="dk1"/>
              </a:solidFill>
              <a:latin typeface="Lato"/>
              <a:ea typeface="Lato"/>
              <a:cs typeface="Lato"/>
              <a:sym typeface="Lato"/>
            </a:endParaRPr>
          </a:p>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404" name="Google Shape;404;p23"/>
          <p:cNvSpPr/>
          <p:nvPr/>
        </p:nvSpPr>
        <p:spPr>
          <a:xfrm>
            <a:off x="7920575" y="25271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latin typeface="Lato"/>
                <a:ea typeface="Lato"/>
                <a:cs typeface="Lato"/>
                <a:sym typeface="Lato"/>
              </a:rPr>
              <a:t>Vana och bekvämlighet gör att vissa väljer bilen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700">
              <a:solidFill>
                <a:schemeClr val="dk1"/>
              </a:solidFill>
              <a:latin typeface="Lato"/>
              <a:ea typeface="Lato"/>
              <a:cs typeface="Lato"/>
              <a:sym typeface="Lato"/>
            </a:endParaRPr>
          </a:p>
        </p:txBody>
      </p:sp>
      <p:pic>
        <p:nvPicPr>
          <p:cNvPr id="405" name="Google Shape;405;p2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406" name="Google Shape;406;p23"/>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407" name="Google Shape;407;p23"/>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408" name="Google Shape;408;p23"/>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8">
  <p:cSld name="TITLE_AND_BODY_68">
    <p:spTree>
      <p:nvGrpSpPr>
        <p:cNvPr id="409" name="Shape 409"/>
        <p:cNvGrpSpPr/>
        <p:nvPr/>
      </p:nvGrpSpPr>
      <p:grpSpPr>
        <a:xfrm>
          <a:off x="0" y="0"/>
          <a:ext cx="0" cy="0"/>
          <a:chOff x="0" y="0"/>
          <a:chExt cx="0" cy="0"/>
        </a:xfrm>
      </p:grpSpPr>
      <p:sp>
        <p:nvSpPr>
          <p:cNvPr id="410" name="Google Shape;410;p24"/>
          <p:cNvSpPr/>
          <p:nvPr/>
        </p:nvSpPr>
        <p:spPr>
          <a:xfrm>
            <a:off x="5237102" y="1364125"/>
            <a:ext cx="3139800" cy="3114900"/>
          </a:xfrm>
          <a:prstGeom prst="ellipse">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412" name="Google Shape;412;p2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413" name="Google Shape;413;p2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414" name="Google Shape;414;p24"/>
          <p:cNvSpPr txBox="1"/>
          <p:nvPr/>
        </p:nvSpPr>
        <p:spPr>
          <a:xfrm>
            <a:off x="456400" y="511400"/>
            <a:ext cx="8234400" cy="10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3: ANVÄNDARTEST &amp; ANALYS </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60 min / intervju</a:t>
            </a:r>
            <a:endParaRPr b="1" i="1">
              <a:solidFill>
                <a:schemeClr val="dk2"/>
              </a:solidFill>
            </a:endParaRPr>
          </a:p>
        </p:txBody>
      </p:sp>
      <p:sp>
        <p:nvSpPr>
          <p:cNvPr id="415" name="Google Shape;415;p2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416" name="Google Shape;416;p24"/>
          <p:cNvSpPr txBox="1"/>
          <p:nvPr/>
        </p:nvSpPr>
        <p:spPr>
          <a:xfrm>
            <a:off x="456400" y="1291850"/>
            <a:ext cx="42771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djupare förstå och dokumentera användarnas feedback och reaktioner på materialet  som kan vägleda dig vidare i utvecklingen. </a:t>
            </a:r>
            <a:br>
              <a:rPr b="1" lang="sv" sz="1000">
                <a:solidFill>
                  <a:schemeClr val="dk2"/>
                </a:solidFill>
              </a:rPr>
            </a:br>
            <a:endParaRPr b="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b="1" lang="sv" sz="1000">
                <a:solidFill>
                  <a:srgbClr val="434343"/>
                </a:solidFill>
              </a:rPr>
              <a:t> </a:t>
            </a:r>
            <a:r>
              <a:rPr lang="sv" sz="1000">
                <a:solidFill>
                  <a:srgbClr val="434343"/>
                </a:solidFill>
              </a:rPr>
              <a:t>Genomför testerna med stöd av triggermaterialet och frågeguiden. Dokumentera på det sätt som passar dig bäst. </a:t>
            </a:r>
            <a:endParaRPr b="1" sz="1000">
              <a:solidFill>
                <a:srgbClr val="434343"/>
              </a:solidFill>
            </a:endParaRPr>
          </a:p>
          <a:p>
            <a:pPr indent="0" lvl="0" marL="0" rtl="0" algn="l">
              <a:lnSpc>
                <a:spcPct val="115000"/>
              </a:lnSpc>
              <a:spcBef>
                <a:spcPts val="1600"/>
              </a:spcBef>
              <a:spcAft>
                <a:spcPts val="0"/>
              </a:spcAft>
              <a:buNone/>
            </a:pPr>
            <a:r>
              <a:rPr b="1" lang="sv" sz="1000">
                <a:solidFill>
                  <a:srgbClr val="434343"/>
                </a:solidFill>
                <a:highlight>
                  <a:srgbClr val="FFFFFF"/>
                </a:highlight>
              </a:rPr>
              <a:t>2.</a:t>
            </a:r>
            <a:r>
              <a:rPr lang="sv" sz="1000">
                <a:solidFill>
                  <a:srgbClr val="434343"/>
                </a:solidFill>
                <a:highlight>
                  <a:srgbClr val="FFFFFF"/>
                </a:highlight>
              </a:rPr>
              <a:t> Gå igenom din dokumentation från testerna och se vilka mönster du hittar (ta hjälp av övning 1b “Klustra” i del 3 “Identifiera mönster”). </a:t>
            </a:r>
            <a:endParaRPr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3. </a:t>
            </a:r>
            <a:r>
              <a:rPr lang="sv" sz="1000">
                <a:solidFill>
                  <a:srgbClr val="434343"/>
                </a:solidFill>
                <a:highlight>
                  <a:srgbClr val="FFFFFF"/>
                </a:highlight>
              </a:rPr>
              <a:t>Sortera in användarnas gemensamma reaktioner i kategorierna “vad fungerade bra för användaren?”, “vad fungerade mindre bra för användaren?” och “Kom det fram några nya idéer från användaren/dig?” Här kan det även vara bra att jobba med underkategorier. </a:t>
            </a:r>
            <a:endParaRPr sz="1000">
              <a:solidFill>
                <a:srgbClr val="434343"/>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t/>
            </a:r>
            <a:endParaRPr sz="1000">
              <a:solidFill>
                <a:srgbClr val="434343"/>
              </a:solidFill>
              <a:highlight>
                <a:srgbClr val="FFFFFF"/>
              </a:highlight>
            </a:endParaRPr>
          </a:p>
          <a:p>
            <a:pPr indent="0" lvl="0" marL="0" rtl="0" algn="l">
              <a:lnSpc>
                <a:spcPct val="115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Clr>
                <a:schemeClr val="dk1"/>
              </a:buClr>
              <a:buSzPts val="1100"/>
              <a:buFont typeface="Arial"/>
              <a:buNone/>
            </a:pPr>
            <a:r>
              <a:t/>
            </a:r>
            <a:endParaRPr sz="1000">
              <a:solidFill>
                <a:srgbClr val="434343"/>
              </a:solidFill>
              <a:highlight>
                <a:srgbClr val="FFFFFF"/>
              </a:highlight>
            </a:endParaRPr>
          </a:p>
        </p:txBody>
      </p:sp>
      <p:sp>
        <p:nvSpPr>
          <p:cNvPr id="417" name="Google Shape;417;p24"/>
          <p:cNvSpPr txBox="1"/>
          <p:nvPr/>
        </p:nvSpPr>
        <p:spPr>
          <a:xfrm>
            <a:off x="5505150" y="2293975"/>
            <a:ext cx="2603700" cy="1255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Tillåt din idé att ändras under resans gång. Styrkan i testfasen är att du fortfarande kan gå tillbaka och göra justeringar innan du tar nästa steg i utvecklingen.</a:t>
            </a:r>
            <a:endParaRPr b="1" sz="1000">
              <a:solidFill>
                <a:schemeClr val="dk1"/>
              </a:solidFill>
            </a:endParaRPr>
          </a:p>
        </p:txBody>
      </p:sp>
      <p:pic>
        <p:nvPicPr>
          <p:cNvPr id="418" name="Google Shape;418;p24"/>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419" name="Google Shape;419;p24"/>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420" name="Google Shape;420;p24"/>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421" name="Google Shape;421;p24"/>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pic>
        <p:nvPicPr>
          <p:cNvPr id="422" name="Google Shape;422;p24"/>
          <p:cNvPicPr preferRelativeResize="0"/>
          <p:nvPr/>
        </p:nvPicPr>
        <p:blipFill>
          <a:blip r:embed="rId4">
            <a:alphaModFix/>
          </a:blip>
          <a:stretch>
            <a:fillRect/>
          </a:stretch>
        </p:blipFill>
        <p:spPr>
          <a:xfrm>
            <a:off x="6210576" y="698825"/>
            <a:ext cx="1919049" cy="18836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7">
  <p:cSld name="TITLE_AND_BODY_67">
    <p:spTree>
      <p:nvGrpSpPr>
        <p:cNvPr id="423" name="Shape 423"/>
        <p:cNvGrpSpPr/>
        <p:nvPr/>
      </p:nvGrpSpPr>
      <p:grpSpPr>
        <a:xfrm>
          <a:off x="0" y="0"/>
          <a:ext cx="0" cy="0"/>
          <a:chOff x="0" y="0"/>
          <a:chExt cx="0" cy="0"/>
        </a:xfrm>
      </p:grpSpPr>
      <p:sp>
        <p:nvSpPr>
          <p:cNvPr id="424" name="Google Shape;42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425" name="Google Shape;425;p2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426" name="Google Shape;426;p2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427" name="Google Shape;427;p2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a:solidFill>
                  <a:srgbClr val="434343"/>
                </a:solidFill>
              </a:rPr>
              <a:t>Övning 2</a:t>
            </a:r>
            <a:endParaRPr b="1">
              <a:solidFill>
                <a:srgbClr val="434343"/>
              </a:solidFill>
            </a:endParaRPr>
          </a:p>
        </p:txBody>
      </p:sp>
      <p:sp>
        <p:nvSpPr>
          <p:cNvPr id="428" name="Google Shape;428;p25"/>
          <p:cNvSpPr txBox="1"/>
          <p:nvPr/>
        </p:nvSpPr>
        <p:spPr>
          <a:xfrm>
            <a:off x="357200" y="1300750"/>
            <a:ext cx="2562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Anteckna både positiva &amp; negativa kommentarer och fokusera på specifika detaljer och reaktioner.</a:t>
            </a:r>
            <a:endParaRPr sz="1100">
              <a:solidFill>
                <a:srgbClr val="666666"/>
              </a:solidFill>
              <a:latin typeface="Caveat"/>
              <a:ea typeface="Caveat"/>
              <a:cs typeface="Caveat"/>
              <a:sym typeface="Caveat"/>
            </a:endParaRPr>
          </a:p>
        </p:txBody>
      </p:sp>
      <p:cxnSp>
        <p:nvCxnSpPr>
          <p:cNvPr id="429" name="Google Shape;429;p25"/>
          <p:cNvCxnSpPr>
            <a:stCxn id="428" idx="3"/>
          </p:cNvCxnSpPr>
          <p:nvPr/>
        </p:nvCxnSpPr>
        <p:spPr>
          <a:xfrm flipH="1">
            <a:off x="2260700" y="1476400"/>
            <a:ext cx="659400" cy="765000"/>
          </a:xfrm>
          <a:prstGeom prst="curvedConnector4">
            <a:avLst>
              <a:gd fmla="val -36112" name="adj1"/>
              <a:gd fmla="val 61480" name="adj2"/>
            </a:avLst>
          </a:prstGeom>
          <a:noFill/>
          <a:ln cap="flat" cmpd="sng" w="9525">
            <a:solidFill>
              <a:srgbClr val="666666"/>
            </a:solidFill>
            <a:prstDash val="solid"/>
            <a:round/>
            <a:headEnd len="med" w="med" type="none"/>
            <a:tailEnd len="med" w="med" type="stealth"/>
          </a:ln>
        </p:spPr>
      </p:cxnSp>
      <p:sp>
        <p:nvSpPr>
          <p:cNvPr id="430" name="Google Shape;430;p25"/>
          <p:cNvSpPr/>
          <p:nvPr/>
        </p:nvSpPr>
        <p:spPr>
          <a:xfrm>
            <a:off x="1267450"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31" name="Google Shape;431;p25"/>
          <p:cNvSpPr/>
          <p:nvPr/>
        </p:nvSpPr>
        <p:spPr>
          <a:xfrm>
            <a:off x="3346375"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32" name="Google Shape;432;p25"/>
          <p:cNvSpPr/>
          <p:nvPr/>
        </p:nvSpPr>
        <p:spPr>
          <a:xfrm>
            <a:off x="5421100"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33" name="Google Shape;433;p25"/>
          <p:cNvSpPr txBox="1"/>
          <p:nvPr/>
        </p:nvSpPr>
        <p:spPr>
          <a:xfrm>
            <a:off x="456400" y="528413"/>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FRÅGEGUIDE TILL TRIGGERMATERIAL</a:t>
            </a:r>
            <a:endParaRPr b="1" sz="2400">
              <a:solidFill>
                <a:schemeClr val="dk2"/>
              </a:solidFill>
            </a:endParaRPr>
          </a:p>
        </p:txBody>
      </p:sp>
      <p:sp>
        <p:nvSpPr>
          <p:cNvPr id="434" name="Google Shape;434;p25"/>
          <p:cNvSpPr txBox="1"/>
          <p:nvPr/>
        </p:nvSpPr>
        <p:spPr>
          <a:xfrm>
            <a:off x="1288626"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FÖRE</a:t>
            </a:r>
            <a:endParaRPr b="1" sz="1000">
              <a:solidFill>
                <a:srgbClr val="434343"/>
              </a:solidFill>
            </a:endParaRPr>
          </a:p>
        </p:txBody>
      </p:sp>
      <p:sp>
        <p:nvSpPr>
          <p:cNvPr id="435" name="Google Shape;435;p25"/>
          <p:cNvSpPr txBox="1"/>
          <p:nvPr/>
        </p:nvSpPr>
        <p:spPr>
          <a:xfrm>
            <a:off x="3346384"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UNDER</a:t>
            </a:r>
            <a:endParaRPr b="1" sz="1000">
              <a:solidFill>
                <a:srgbClr val="434343"/>
              </a:solidFill>
            </a:endParaRPr>
          </a:p>
        </p:txBody>
      </p:sp>
      <p:sp>
        <p:nvSpPr>
          <p:cNvPr id="436" name="Google Shape;436;p25"/>
          <p:cNvSpPr txBox="1"/>
          <p:nvPr/>
        </p:nvSpPr>
        <p:spPr>
          <a:xfrm>
            <a:off x="5421487"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EFTER</a:t>
            </a:r>
            <a:endParaRPr b="1" sz="1000">
              <a:solidFill>
                <a:srgbClr val="434343"/>
              </a:solidFill>
            </a:endParaRPr>
          </a:p>
        </p:txBody>
      </p:sp>
      <p:sp>
        <p:nvSpPr>
          <p:cNvPr id="437" name="Google Shape;437;p25"/>
          <p:cNvSpPr/>
          <p:nvPr/>
        </p:nvSpPr>
        <p:spPr>
          <a:xfrm>
            <a:off x="357200" y="2001713"/>
            <a:ext cx="862200" cy="214800"/>
          </a:xfrm>
          <a:prstGeom prst="homePlate">
            <a:avLst>
              <a:gd fmla="val 50000"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700">
                <a:solidFill>
                  <a:schemeClr val="lt1"/>
                </a:solidFill>
              </a:rPr>
              <a:t>INTRO</a:t>
            </a:r>
            <a:endParaRPr/>
          </a:p>
        </p:txBody>
      </p:sp>
      <p:sp>
        <p:nvSpPr>
          <p:cNvPr id="438" name="Google Shape;438;p25"/>
          <p:cNvSpPr/>
          <p:nvPr/>
        </p:nvSpPr>
        <p:spPr>
          <a:xfrm>
            <a:off x="7496600" y="2001713"/>
            <a:ext cx="863100" cy="214800"/>
          </a:xfrm>
          <a:prstGeom prst="homePlate">
            <a:avLst>
              <a:gd fmla="val 50000"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lt1"/>
              </a:solidFill>
            </a:endParaRPr>
          </a:p>
          <a:p>
            <a:pPr indent="0" lvl="0" marL="0" rtl="0" algn="ctr">
              <a:spcBef>
                <a:spcPts val="0"/>
              </a:spcBef>
              <a:spcAft>
                <a:spcPts val="0"/>
              </a:spcAft>
              <a:buNone/>
            </a:pPr>
            <a:r>
              <a:rPr b="1" lang="sv" sz="700">
                <a:solidFill>
                  <a:schemeClr val="lt1"/>
                </a:solidFill>
              </a:rPr>
              <a:t>OUTRO</a:t>
            </a:r>
            <a:endParaRPr b="1" sz="700">
              <a:solidFill>
                <a:schemeClr val="lt1"/>
              </a:solidFill>
            </a:endParaRPr>
          </a:p>
          <a:p>
            <a:pPr indent="0" lvl="0" marL="0" rtl="0" algn="ctr">
              <a:spcBef>
                <a:spcPts val="0"/>
              </a:spcBef>
              <a:spcAft>
                <a:spcPts val="0"/>
              </a:spcAft>
              <a:buNone/>
            </a:pPr>
            <a:r>
              <a:t/>
            </a:r>
            <a:endParaRPr b="1" sz="700">
              <a:solidFill>
                <a:schemeClr val="lt1"/>
              </a:solidFill>
            </a:endParaRPr>
          </a:p>
        </p:txBody>
      </p:sp>
      <p:pic>
        <p:nvPicPr>
          <p:cNvPr id="439" name="Google Shape;439;p2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440" name="Google Shape;440;p25"/>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441" name="Google Shape;441;p25"/>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442" name="Google Shape;442;p25"/>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6">
  <p:cSld name="TITLE_AND_BODY_66">
    <p:spTree>
      <p:nvGrpSpPr>
        <p:cNvPr id="443" name="Shape 443"/>
        <p:cNvGrpSpPr/>
        <p:nvPr/>
      </p:nvGrpSpPr>
      <p:grpSpPr>
        <a:xfrm>
          <a:off x="0" y="0"/>
          <a:ext cx="0" cy="0"/>
          <a:chOff x="0" y="0"/>
          <a:chExt cx="0" cy="0"/>
        </a:xfrm>
      </p:grpSpPr>
      <p:sp>
        <p:nvSpPr>
          <p:cNvPr id="444" name="Google Shape;444;p26"/>
          <p:cNvSpPr/>
          <p:nvPr/>
        </p:nvSpPr>
        <p:spPr>
          <a:xfrm>
            <a:off x="1267450"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45" name="Google Shape;445;p26"/>
          <p:cNvSpPr/>
          <p:nvPr/>
        </p:nvSpPr>
        <p:spPr>
          <a:xfrm>
            <a:off x="3346375"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46" name="Google Shape;446;p26"/>
          <p:cNvSpPr/>
          <p:nvPr/>
        </p:nvSpPr>
        <p:spPr>
          <a:xfrm>
            <a:off x="5421100" y="2369300"/>
            <a:ext cx="1981500" cy="17640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447" name="Google Shape;44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448" name="Google Shape;448;p26"/>
          <p:cNvSpPr txBox="1"/>
          <p:nvPr/>
        </p:nvSpPr>
        <p:spPr>
          <a:xfrm>
            <a:off x="6207400" y="4837175"/>
            <a:ext cx="25746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449" name="Google Shape;449;p2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450" name="Google Shape;450;p26"/>
          <p:cNvSpPr txBox="1"/>
          <p:nvPr/>
        </p:nvSpPr>
        <p:spPr>
          <a:xfrm>
            <a:off x="456400" y="528413"/>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FRÅGEGUIDE TILL TRIGGERMATERIAL</a:t>
            </a:r>
            <a:endParaRPr b="1" sz="2400">
              <a:solidFill>
                <a:schemeClr val="dk2"/>
              </a:solidFill>
            </a:endParaRPr>
          </a:p>
        </p:txBody>
      </p:sp>
      <p:sp>
        <p:nvSpPr>
          <p:cNvPr id="451" name="Google Shape;451;p2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452" name="Google Shape;452;p26"/>
          <p:cNvSpPr txBox="1"/>
          <p:nvPr/>
        </p:nvSpPr>
        <p:spPr>
          <a:xfrm>
            <a:off x="1288626"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FÖRE</a:t>
            </a:r>
            <a:endParaRPr b="1" sz="1000">
              <a:solidFill>
                <a:srgbClr val="434343"/>
              </a:solidFill>
            </a:endParaRPr>
          </a:p>
        </p:txBody>
      </p:sp>
      <p:sp>
        <p:nvSpPr>
          <p:cNvPr id="453" name="Google Shape;453;p26"/>
          <p:cNvSpPr txBox="1"/>
          <p:nvPr/>
        </p:nvSpPr>
        <p:spPr>
          <a:xfrm>
            <a:off x="3346384"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UNDER</a:t>
            </a:r>
            <a:endParaRPr b="1" sz="1000">
              <a:solidFill>
                <a:srgbClr val="434343"/>
              </a:solidFill>
            </a:endParaRPr>
          </a:p>
        </p:txBody>
      </p:sp>
      <p:sp>
        <p:nvSpPr>
          <p:cNvPr id="454" name="Google Shape;454;p26"/>
          <p:cNvSpPr txBox="1"/>
          <p:nvPr/>
        </p:nvSpPr>
        <p:spPr>
          <a:xfrm>
            <a:off x="5421487" y="1964075"/>
            <a:ext cx="978300" cy="29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EFTER</a:t>
            </a:r>
            <a:endParaRPr b="1" sz="1000">
              <a:solidFill>
                <a:srgbClr val="434343"/>
              </a:solidFill>
            </a:endParaRPr>
          </a:p>
        </p:txBody>
      </p:sp>
      <p:sp>
        <p:nvSpPr>
          <p:cNvPr id="455" name="Google Shape;455;p26"/>
          <p:cNvSpPr/>
          <p:nvPr/>
        </p:nvSpPr>
        <p:spPr>
          <a:xfrm>
            <a:off x="357200" y="2001713"/>
            <a:ext cx="862200" cy="214800"/>
          </a:xfrm>
          <a:prstGeom prst="homePlate">
            <a:avLst>
              <a:gd fmla="val 50000"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700">
                <a:solidFill>
                  <a:schemeClr val="lt1"/>
                </a:solidFill>
              </a:rPr>
              <a:t>INTRO</a:t>
            </a:r>
            <a:endParaRPr/>
          </a:p>
        </p:txBody>
      </p:sp>
      <p:sp>
        <p:nvSpPr>
          <p:cNvPr id="456" name="Google Shape;456;p26"/>
          <p:cNvSpPr/>
          <p:nvPr/>
        </p:nvSpPr>
        <p:spPr>
          <a:xfrm>
            <a:off x="7496600" y="2001713"/>
            <a:ext cx="863100" cy="214800"/>
          </a:xfrm>
          <a:prstGeom prst="homePlate">
            <a:avLst>
              <a:gd fmla="val 50000" name="adj"/>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chemeClr val="lt1"/>
              </a:solidFill>
            </a:endParaRPr>
          </a:p>
          <a:p>
            <a:pPr indent="0" lvl="0" marL="0" rtl="0" algn="ctr">
              <a:spcBef>
                <a:spcPts val="0"/>
              </a:spcBef>
              <a:spcAft>
                <a:spcPts val="0"/>
              </a:spcAft>
              <a:buNone/>
            </a:pPr>
            <a:r>
              <a:rPr b="1" lang="sv" sz="700">
                <a:solidFill>
                  <a:schemeClr val="lt1"/>
                </a:solidFill>
              </a:rPr>
              <a:t>OUTRO</a:t>
            </a:r>
            <a:endParaRPr b="1" sz="700">
              <a:solidFill>
                <a:schemeClr val="lt1"/>
              </a:solidFill>
            </a:endParaRPr>
          </a:p>
          <a:p>
            <a:pPr indent="0" lvl="0" marL="0" rtl="0" algn="ctr">
              <a:spcBef>
                <a:spcPts val="0"/>
              </a:spcBef>
              <a:spcAft>
                <a:spcPts val="0"/>
              </a:spcAft>
              <a:buNone/>
            </a:pPr>
            <a:r>
              <a:t/>
            </a:r>
            <a:endParaRPr b="1" sz="700">
              <a:solidFill>
                <a:schemeClr val="lt1"/>
              </a:solidFill>
            </a:endParaRPr>
          </a:p>
        </p:txBody>
      </p:sp>
      <p:sp>
        <p:nvSpPr>
          <p:cNvPr id="457" name="Google Shape;457;p26"/>
          <p:cNvSpPr txBox="1"/>
          <p:nvPr/>
        </p:nvSpPr>
        <p:spPr>
          <a:xfrm>
            <a:off x="359325" y="1307063"/>
            <a:ext cx="23853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ger vi exempel på frågeställningar som du kan inspireras av när du skapar din egen guide</a:t>
            </a:r>
            <a:endParaRPr sz="1100">
              <a:solidFill>
                <a:srgbClr val="666666"/>
              </a:solidFill>
              <a:latin typeface="Caveat"/>
              <a:ea typeface="Caveat"/>
              <a:cs typeface="Caveat"/>
              <a:sym typeface="Caveat"/>
            </a:endParaRPr>
          </a:p>
        </p:txBody>
      </p:sp>
      <p:cxnSp>
        <p:nvCxnSpPr>
          <p:cNvPr id="458" name="Google Shape;458;p26"/>
          <p:cNvCxnSpPr>
            <a:stCxn id="457" idx="3"/>
          </p:cNvCxnSpPr>
          <p:nvPr/>
        </p:nvCxnSpPr>
        <p:spPr>
          <a:xfrm flipH="1">
            <a:off x="2260725" y="1482713"/>
            <a:ext cx="483900" cy="758700"/>
          </a:xfrm>
          <a:prstGeom prst="curvedConnector4">
            <a:avLst>
              <a:gd fmla="val -49210" name="adj1"/>
              <a:gd fmla="val 61576" name="adj2"/>
            </a:avLst>
          </a:prstGeom>
          <a:noFill/>
          <a:ln cap="flat" cmpd="sng" w="9525">
            <a:solidFill>
              <a:srgbClr val="666666"/>
            </a:solidFill>
            <a:prstDash val="solid"/>
            <a:round/>
            <a:headEnd len="med" w="med" type="none"/>
            <a:tailEnd len="med" w="med" type="stealth"/>
          </a:ln>
        </p:spPr>
      </p:cxnSp>
      <p:sp>
        <p:nvSpPr>
          <p:cNvPr id="459" name="Google Shape;459;p26"/>
          <p:cNvSpPr/>
          <p:nvPr/>
        </p:nvSpPr>
        <p:spPr>
          <a:xfrm>
            <a:off x="1393150" y="24027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Här ser du…</a:t>
            </a:r>
            <a:r>
              <a:rPr i="1" lang="sv" sz="800">
                <a:solidFill>
                  <a:schemeClr val="dk1"/>
                </a:solidFill>
              </a:rPr>
              <a:t>(beskriv trigger- materialet)</a:t>
            </a:r>
            <a:endParaRPr sz="800">
              <a:solidFill>
                <a:schemeClr val="dk1"/>
              </a:solidFill>
            </a:endParaRPr>
          </a:p>
        </p:txBody>
      </p:sp>
      <p:sp>
        <p:nvSpPr>
          <p:cNvPr id="460" name="Google Shape;460;p26"/>
          <p:cNvSpPr/>
          <p:nvPr/>
        </p:nvSpPr>
        <p:spPr>
          <a:xfrm>
            <a:off x="1393050" y="32663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Hur skulle det fungera för dig? Varför? På vilket sätt?</a:t>
            </a:r>
            <a:endParaRPr sz="800">
              <a:solidFill>
                <a:schemeClr val="dk1"/>
              </a:solidFill>
            </a:endParaRPr>
          </a:p>
        </p:txBody>
      </p:sp>
      <p:sp>
        <p:nvSpPr>
          <p:cNvPr id="461" name="Google Shape;461;p26"/>
          <p:cNvSpPr/>
          <p:nvPr/>
        </p:nvSpPr>
        <p:spPr>
          <a:xfrm>
            <a:off x="2309150" y="24027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Vad tänker du om det här? Bra/dåligt?</a:t>
            </a:r>
            <a:endParaRPr sz="800">
              <a:solidFill>
                <a:schemeClr val="dk1"/>
              </a:solidFill>
            </a:endParaRPr>
          </a:p>
        </p:txBody>
      </p:sp>
      <p:sp>
        <p:nvSpPr>
          <p:cNvPr id="462" name="Google Shape;462;p26"/>
          <p:cNvSpPr/>
          <p:nvPr/>
        </p:nvSpPr>
        <p:spPr>
          <a:xfrm>
            <a:off x="2309150" y="32663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Vilken information var viktig för dig? Saknas något?</a:t>
            </a:r>
            <a:endParaRPr sz="800">
              <a:solidFill>
                <a:schemeClr val="dk1"/>
              </a:solidFill>
            </a:endParaRPr>
          </a:p>
        </p:txBody>
      </p:sp>
      <p:sp>
        <p:nvSpPr>
          <p:cNvPr id="463" name="Google Shape;463;p26"/>
          <p:cNvSpPr/>
          <p:nvPr/>
        </p:nvSpPr>
        <p:spPr>
          <a:xfrm>
            <a:off x="3459325" y="24027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Hur sökte du denna typ av info senast? Utmaningar här?</a:t>
            </a:r>
            <a:endParaRPr sz="800">
              <a:solidFill>
                <a:schemeClr val="dk1"/>
              </a:solidFill>
            </a:endParaRPr>
          </a:p>
        </p:txBody>
      </p:sp>
      <p:sp>
        <p:nvSpPr>
          <p:cNvPr id="464" name="Google Shape;464;p26"/>
          <p:cNvSpPr/>
          <p:nvPr/>
        </p:nvSpPr>
        <p:spPr>
          <a:xfrm>
            <a:off x="3470088" y="32663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Hade denna lösning hjälpt dig i denna fas?</a:t>
            </a:r>
            <a:endParaRPr sz="800">
              <a:solidFill>
                <a:schemeClr val="dk1"/>
              </a:solidFill>
            </a:endParaRPr>
          </a:p>
        </p:txBody>
      </p:sp>
      <p:sp>
        <p:nvSpPr>
          <p:cNvPr id="465" name="Google Shape;465;p26"/>
          <p:cNvSpPr/>
          <p:nvPr/>
        </p:nvSpPr>
        <p:spPr>
          <a:xfrm>
            <a:off x="4378813" y="24027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Vilka tre saker är viktigast här?</a:t>
            </a:r>
            <a:endParaRPr sz="800">
              <a:solidFill>
                <a:schemeClr val="dk1"/>
              </a:solidFill>
            </a:endParaRPr>
          </a:p>
        </p:txBody>
      </p:sp>
      <p:sp>
        <p:nvSpPr>
          <p:cNvPr id="466" name="Google Shape;466;p26"/>
          <p:cNvSpPr/>
          <p:nvPr/>
        </p:nvSpPr>
        <p:spPr>
          <a:xfrm>
            <a:off x="4384200" y="3266313"/>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Vad förväntar du dig för information om du klickar här?</a:t>
            </a:r>
            <a:endParaRPr sz="800">
              <a:solidFill>
                <a:schemeClr val="dk1"/>
              </a:solidFill>
            </a:endParaRPr>
          </a:p>
        </p:txBody>
      </p:sp>
      <p:sp>
        <p:nvSpPr>
          <p:cNvPr id="467" name="Google Shape;467;p26"/>
          <p:cNvSpPr/>
          <p:nvPr/>
        </p:nvSpPr>
        <p:spPr>
          <a:xfrm>
            <a:off x="5548075" y="24062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Dök det upp frågor i denna fas?</a:t>
            </a:r>
            <a:endParaRPr sz="800">
              <a:solidFill>
                <a:schemeClr val="dk1"/>
              </a:solidFill>
            </a:endParaRPr>
          </a:p>
        </p:txBody>
      </p:sp>
      <p:sp>
        <p:nvSpPr>
          <p:cNvPr id="468" name="Google Shape;468;p26"/>
          <p:cNvSpPr/>
          <p:nvPr/>
        </p:nvSpPr>
        <p:spPr>
          <a:xfrm>
            <a:off x="5542163" y="32698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Hur önskar du få informa- tionen och när?</a:t>
            </a:r>
            <a:endParaRPr sz="800">
              <a:solidFill>
                <a:schemeClr val="dk1"/>
              </a:solidFill>
            </a:endParaRPr>
          </a:p>
        </p:txBody>
      </p:sp>
      <p:sp>
        <p:nvSpPr>
          <p:cNvPr id="469" name="Google Shape;469;p26"/>
          <p:cNvSpPr/>
          <p:nvPr/>
        </p:nvSpPr>
        <p:spPr>
          <a:xfrm>
            <a:off x="6460950" y="2406238"/>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Vad tänker du om du skulle fått ett sådant här meddelande?</a:t>
            </a:r>
            <a:endParaRPr sz="800">
              <a:solidFill>
                <a:schemeClr val="dk1"/>
              </a:solidFill>
            </a:endParaRPr>
          </a:p>
        </p:txBody>
      </p:sp>
      <p:sp>
        <p:nvSpPr>
          <p:cNvPr id="470" name="Google Shape;470;p26"/>
          <p:cNvSpPr/>
          <p:nvPr/>
        </p:nvSpPr>
        <p:spPr>
          <a:xfrm>
            <a:off x="6460950" y="3269851"/>
            <a:ext cx="826500" cy="826500"/>
          </a:xfrm>
          <a:prstGeom prst="rect">
            <a:avLst/>
          </a:prstGeom>
          <a:solidFill>
            <a:srgbClr val="BBC7CD"/>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Önskar du annan kanal för denna information?</a:t>
            </a:r>
            <a:endParaRPr sz="800">
              <a:solidFill>
                <a:schemeClr val="dk1"/>
              </a:solidFill>
            </a:endParaRPr>
          </a:p>
        </p:txBody>
      </p:sp>
      <p:sp>
        <p:nvSpPr>
          <p:cNvPr id="471" name="Google Shape;471;p26"/>
          <p:cNvSpPr/>
          <p:nvPr/>
        </p:nvSpPr>
        <p:spPr>
          <a:xfrm>
            <a:off x="351925" y="2369288"/>
            <a:ext cx="826500" cy="826500"/>
          </a:xfrm>
          <a:prstGeom prst="rect">
            <a:avLst/>
          </a:prstGeom>
          <a:solidFill>
            <a:schemeClr val="lt1"/>
          </a:solidFill>
          <a:ln cap="flat" cmpd="sng" w="9525">
            <a:solidFill>
              <a:srgbClr val="000000"/>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Beskriv den senaste gång som du…</a:t>
            </a:r>
            <a:endParaRPr sz="800">
              <a:solidFill>
                <a:schemeClr val="dk1"/>
              </a:solidFill>
            </a:endParaRPr>
          </a:p>
        </p:txBody>
      </p:sp>
      <p:sp>
        <p:nvSpPr>
          <p:cNvPr id="472" name="Google Shape;472;p26"/>
          <p:cNvSpPr/>
          <p:nvPr/>
        </p:nvSpPr>
        <p:spPr>
          <a:xfrm>
            <a:off x="351925" y="3306788"/>
            <a:ext cx="826500" cy="826500"/>
          </a:xfrm>
          <a:prstGeom prst="rect">
            <a:avLst/>
          </a:prstGeom>
          <a:solidFill>
            <a:schemeClr val="lt1"/>
          </a:solidFill>
          <a:ln cap="flat" cmpd="sng" w="9525">
            <a:solidFill>
              <a:srgbClr val="000000"/>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Vad funkade bra / dåligt?</a:t>
            </a:r>
            <a:endParaRPr sz="800">
              <a:solidFill>
                <a:schemeClr val="dk1"/>
              </a:solidFill>
            </a:endParaRPr>
          </a:p>
        </p:txBody>
      </p:sp>
      <p:sp>
        <p:nvSpPr>
          <p:cNvPr id="473" name="Google Shape;473;p26"/>
          <p:cNvSpPr/>
          <p:nvPr/>
        </p:nvSpPr>
        <p:spPr>
          <a:xfrm>
            <a:off x="7495825" y="2369288"/>
            <a:ext cx="826500" cy="826500"/>
          </a:xfrm>
          <a:prstGeom prst="rect">
            <a:avLst/>
          </a:prstGeom>
          <a:solidFill>
            <a:schemeClr val="lt1"/>
          </a:solidFill>
          <a:ln cap="flat" cmpd="sng" w="9525">
            <a:solidFill>
              <a:srgbClr val="000000"/>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Vad tycker du är det viktigaste vi pratat om idag?</a:t>
            </a:r>
            <a:endParaRPr sz="800">
              <a:solidFill>
                <a:schemeClr val="dk1"/>
              </a:solidFill>
            </a:endParaRPr>
          </a:p>
        </p:txBody>
      </p:sp>
      <p:sp>
        <p:nvSpPr>
          <p:cNvPr id="474" name="Google Shape;474;p26"/>
          <p:cNvSpPr/>
          <p:nvPr/>
        </p:nvSpPr>
        <p:spPr>
          <a:xfrm>
            <a:off x="7495825" y="3306788"/>
            <a:ext cx="826500" cy="826500"/>
          </a:xfrm>
          <a:prstGeom prst="rect">
            <a:avLst/>
          </a:prstGeom>
          <a:solidFill>
            <a:schemeClr val="lt1"/>
          </a:solidFill>
          <a:ln cap="flat" cmpd="sng" w="9525">
            <a:solidFill>
              <a:srgbClr val="000000"/>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Något annat du vill skicka med för att förbättra x?</a:t>
            </a:r>
            <a:endParaRPr sz="800">
              <a:solidFill>
                <a:schemeClr val="dk1"/>
              </a:solidFill>
            </a:endParaRPr>
          </a:p>
        </p:txBody>
      </p:sp>
      <p:pic>
        <p:nvPicPr>
          <p:cNvPr id="475" name="Google Shape;475;p2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476" name="Google Shape;476;p26"/>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477" name="Google Shape;477;p26"/>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478" name="Google Shape;478;p26"/>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5">
  <p:cSld name="TITLE_AND_BODY_65">
    <p:spTree>
      <p:nvGrpSpPr>
        <p:cNvPr id="479" name="Shape 479"/>
        <p:cNvGrpSpPr/>
        <p:nvPr/>
      </p:nvGrpSpPr>
      <p:grpSpPr>
        <a:xfrm>
          <a:off x="0" y="0"/>
          <a:ext cx="0" cy="0"/>
          <a:chOff x="0" y="0"/>
          <a:chExt cx="0" cy="0"/>
        </a:xfrm>
      </p:grpSpPr>
      <p:sp>
        <p:nvSpPr>
          <p:cNvPr id="480" name="Google Shape;48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481" name="Google Shape;481;p2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482" name="Google Shape;482;p27"/>
          <p:cNvSpPr txBox="1"/>
          <p:nvPr/>
        </p:nvSpPr>
        <p:spPr>
          <a:xfrm>
            <a:off x="456400" y="5282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FRÅGEGUIDE TILL TRIGGERMATERIAL</a:t>
            </a:r>
            <a:endParaRPr b="1" sz="2400">
              <a:solidFill>
                <a:schemeClr val="dk2"/>
              </a:solidFill>
            </a:endParaRPr>
          </a:p>
        </p:txBody>
      </p:sp>
      <p:sp>
        <p:nvSpPr>
          <p:cNvPr id="483" name="Google Shape;483;p2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a:t>
            </a:r>
            <a:endParaRPr b="1">
              <a:solidFill>
                <a:srgbClr val="434343"/>
              </a:solidFill>
            </a:endParaRPr>
          </a:p>
        </p:txBody>
      </p:sp>
      <p:sp>
        <p:nvSpPr>
          <p:cNvPr id="484" name="Google Shape;484;p27"/>
          <p:cNvSpPr txBox="1"/>
          <p:nvPr/>
        </p:nvSpPr>
        <p:spPr>
          <a:xfrm>
            <a:off x="5991225" y="1020888"/>
            <a:ext cx="23853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kan du definera &amp; förtydliga vad du ska fokusera på i intervjuerna.  </a:t>
            </a:r>
            <a:endParaRPr sz="1100">
              <a:solidFill>
                <a:srgbClr val="666666"/>
              </a:solidFill>
              <a:latin typeface="Caveat"/>
              <a:ea typeface="Caveat"/>
              <a:cs typeface="Caveat"/>
              <a:sym typeface="Caveat"/>
            </a:endParaRPr>
          </a:p>
        </p:txBody>
      </p:sp>
      <p:cxnSp>
        <p:nvCxnSpPr>
          <p:cNvPr id="485" name="Google Shape;485;p27"/>
          <p:cNvCxnSpPr>
            <a:stCxn id="484" idx="3"/>
          </p:cNvCxnSpPr>
          <p:nvPr/>
        </p:nvCxnSpPr>
        <p:spPr>
          <a:xfrm flipH="1">
            <a:off x="7962825" y="1196538"/>
            <a:ext cx="413700" cy="471000"/>
          </a:xfrm>
          <a:prstGeom prst="curvedConnector4">
            <a:avLst>
              <a:gd fmla="val -57560" name="adj1"/>
              <a:gd fmla="val 68646" name="adj2"/>
            </a:avLst>
          </a:prstGeom>
          <a:noFill/>
          <a:ln cap="flat" cmpd="sng" w="9525">
            <a:solidFill>
              <a:srgbClr val="666666"/>
            </a:solidFill>
            <a:prstDash val="solid"/>
            <a:round/>
            <a:headEnd len="med" w="med" type="none"/>
            <a:tailEnd len="med" w="med" type="stealth"/>
          </a:ln>
        </p:spPr>
      </p:cxnSp>
      <p:sp>
        <p:nvSpPr>
          <p:cNvPr id="486" name="Google Shape;486;p27"/>
          <p:cNvSpPr txBox="1"/>
          <p:nvPr/>
        </p:nvSpPr>
        <p:spPr>
          <a:xfrm>
            <a:off x="459450" y="1525579"/>
            <a:ext cx="3883800" cy="4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sv" sz="1000">
                <a:solidFill>
                  <a:srgbClr val="434343"/>
                </a:solidFill>
              </a:rPr>
              <a:t>VILKET/VILKA PROBLEM LÖSER PROTOTYPEN?</a:t>
            </a:r>
            <a:endParaRPr b="1" sz="1000">
              <a:solidFill>
                <a:srgbClr val="434343"/>
              </a:solidFill>
            </a:endParaRPr>
          </a:p>
        </p:txBody>
      </p:sp>
      <p:sp>
        <p:nvSpPr>
          <p:cNvPr id="487" name="Google Shape;487;p27"/>
          <p:cNvSpPr txBox="1"/>
          <p:nvPr/>
        </p:nvSpPr>
        <p:spPr>
          <a:xfrm>
            <a:off x="4330798" y="1525579"/>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VAD VILL DU FÖRSTÅ BÄTTRE I INTERVJUN?</a:t>
            </a:r>
            <a:endParaRPr b="1" sz="1000">
              <a:solidFill>
                <a:srgbClr val="434343"/>
              </a:solidFill>
            </a:endParaRPr>
          </a:p>
        </p:txBody>
      </p:sp>
      <p:sp>
        <p:nvSpPr>
          <p:cNvPr id="488" name="Google Shape;488;p27"/>
          <p:cNvSpPr txBox="1"/>
          <p:nvPr/>
        </p:nvSpPr>
        <p:spPr>
          <a:xfrm>
            <a:off x="463950" y="2981968"/>
            <a:ext cx="3883800" cy="2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sv" sz="1000">
                <a:solidFill>
                  <a:srgbClr val="434343"/>
                </a:solidFill>
              </a:rPr>
              <a:t>VILKA BEHOV/UTMANINGAR MÖTER PROTOTYPEN?</a:t>
            </a:r>
            <a:endParaRPr b="1" sz="1000">
              <a:solidFill>
                <a:srgbClr val="434343"/>
              </a:solidFill>
            </a:endParaRPr>
          </a:p>
        </p:txBody>
      </p:sp>
      <p:sp>
        <p:nvSpPr>
          <p:cNvPr id="489" name="Google Shape;489;p27"/>
          <p:cNvSpPr txBox="1"/>
          <p:nvPr/>
        </p:nvSpPr>
        <p:spPr>
          <a:xfrm>
            <a:off x="4330800" y="2839093"/>
            <a:ext cx="3883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VILKA DELAR AV PROTOTYPEN ÄR VIKTIGAST ATT FOKUSERA PÅ?</a:t>
            </a:r>
            <a:endParaRPr b="1" sz="1000">
              <a:solidFill>
                <a:srgbClr val="434343"/>
              </a:solidFill>
            </a:endParaRPr>
          </a:p>
        </p:txBody>
      </p:sp>
      <p:pic>
        <p:nvPicPr>
          <p:cNvPr id="490" name="Google Shape;490;p2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491" name="Google Shape;491;p27"/>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492" name="Google Shape;492;p27"/>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493" name="Google Shape;493;p27"/>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494" name="Google Shape;494;p2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4">
  <p:cSld name="TITLE_AND_BODY_64">
    <p:spTree>
      <p:nvGrpSpPr>
        <p:cNvPr id="495" name="Shape 495"/>
        <p:cNvGrpSpPr/>
        <p:nvPr/>
      </p:nvGrpSpPr>
      <p:grpSpPr>
        <a:xfrm>
          <a:off x="0" y="0"/>
          <a:ext cx="0" cy="0"/>
          <a:chOff x="0" y="0"/>
          <a:chExt cx="0" cy="0"/>
        </a:xfrm>
      </p:grpSpPr>
      <p:sp>
        <p:nvSpPr>
          <p:cNvPr id="496" name="Google Shape;496;p28"/>
          <p:cNvSpPr/>
          <p:nvPr/>
        </p:nvSpPr>
        <p:spPr>
          <a:xfrm>
            <a:off x="5237102" y="1364125"/>
            <a:ext cx="3139800" cy="3114900"/>
          </a:xfrm>
          <a:prstGeom prst="ellipse">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498" name="Google Shape;498;p2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499" name="Google Shape;499;p2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500" name="Google Shape;500;p28"/>
          <p:cNvSpPr txBox="1"/>
          <p:nvPr/>
        </p:nvSpPr>
        <p:spPr>
          <a:xfrm>
            <a:off x="456400" y="525425"/>
            <a:ext cx="82344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 FRÅGEGUIDE TILL TRIGGERMATERIAL</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30 min</a:t>
            </a:r>
            <a:endParaRPr b="1" i="1">
              <a:solidFill>
                <a:schemeClr val="dk2"/>
              </a:solidFill>
            </a:endParaRPr>
          </a:p>
        </p:txBody>
      </p:sp>
      <p:sp>
        <p:nvSpPr>
          <p:cNvPr id="501" name="Google Shape;501;p2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502" name="Google Shape;502;p28"/>
          <p:cNvSpPr txBox="1"/>
          <p:nvPr/>
        </p:nvSpPr>
        <p:spPr>
          <a:xfrm>
            <a:off x="456400" y="1291850"/>
            <a:ext cx="43992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skapa en guide som hjälper dig att få ut så mkt som möjligt att användartesterna.</a:t>
            </a:r>
            <a:br>
              <a:rPr lang="sv" sz="1000">
                <a:solidFill>
                  <a:srgbClr val="434343"/>
                </a:solidFill>
                <a:highlight>
                  <a:schemeClr val="lt1"/>
                </a:highlight>
              </a:rPr>
            </a:br>
            <a:endParaRPr b="1" i="1" sz="1000">
              <a:solidFill>
                <a:srgbClr val="434343"/>
              </a:solidFill>
              <a:highlight>
                <a:schemeClr val="lt1"/>
              </a:highlight>
            </a:endParaRPr>
          </a:p>
          <a:p>
            <a:pPr indent="0" lvl="0" marL="0" rtl="0" algn="l">
              <a:lnSpc>
                <a:spcPct val="115000"/>
              </a:lnSpc>
              <a:spcBef>
                <a:spcPts val="1600"/>
              </a:spcBef>
              <a:spcAft>
                <a:spcPts val="0"/>
              </a:spcAft>
              <a:buNone/>
            </a:pPr>
            <a:br>
              <a:rPr lang="sv" sz="1000">
                <a:solidFill>
                  <a:srgbClr val="434343"/>
                </a:solidFill>
                <a:highlight>
                  <a:schemeClr val="lt1"/>
                </a:highlight>
              </a:rPr>
            </a:b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rgbClr val="FFFFFF"/>
                </a:highlight>
              </a:rPr>
              <a:t>Definiera och skriv ner vad vad konceptidén löser för problem samt vilka behov/utmaningar den möter. Fundera på vad det är för delar/aspekter av </a:t>
            </a:r>
            <a:r>
              <a:rPr lang="sv" sz="1000">
                <a:solidFill>
                  <a:srgbClr val="434343"/>
                </a:solidFill>
                <a:highlight>
                  <a:schemeClr val="lt1"/>
                </a:highlight>
              </a:rPr>
              <a:t>konceptidén</a:t>
            </a:r>
            <a:r>
              <a:rPr lang="sv" sz="1000">
                <a:solidFill>
                  <a:srgbClr val="434343"/>
                </a:solidFill>
                <a:highlight>
                  <a:srgbClr val="FFFFFF"/>
                </a:highlight>
              </a:rPr>
              <a:t> du vill förstå bättre i intervjun.</a:t>
            </a:r>
            <a:endParaRPr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2.</a:t>
            </a:r>
            <a:r>
              <a:rPr lang="sv" sz="1000">
                <a:solidFill>
                  <a:srgbClr val="434343"/>
                </a:solidFill>
                <a:highlight>
                  <a:srgbClr val="FFFFFF"/>
                </a:highlight>
              </a:rPr>
              <a:t> Utifrån föregående övning fundera på på vilka nyckelfrågor du behöver vi få svar på under testet och vilka du vill prata med. Vi rekommenderar att börja med att boka in ca 5 personer. </a:t>
            </a:r>
            <a:endParaRPr sz="1000">
              <a:solidFill>
                <a:srgbClr val="434343"/>
              </a:solidFill>
              <a:highlight>
                <a:srgbClr val="FFFFFF"/>
              </a:highlight>
            </a:endParaRPr>
          </a:p>
          <a:p>
            <a:pPr indent="0" lvl="0" marL="0" rtl="0" algn="l">
              <a:lnSpc>
                <a:spcPct val="115000"/>
              </a:lnSpc>
              <a:spcBef>
                <a:spcPts val="1600"/>
              </a:spcBef>
              <a:spcAft>
                <a:spcPts val="1600"/>
              </a:spcAft>
              <a:buNone/>
            </a:pPr>
            <a:r>
              <a:rPr b="1" lang="sv" sz="1000">
                <a:solidFill>
                  <a:srgbClr val="434343"/>
                </a:solidFill>
                <a:highlight>
                  <a:srgbClr val="FFFFFF"/>
                </a:highlight>
              </a:rPr>
              <a:t>3. </a:t>
            </a:r>
            <a:r>
              <a:rPr lang="sv" sz="1000">
                <a:solidFill>
                  <a:srgbClr val="434343"/>
                </a:solidFill>
                <a:highlight>
                  <a:srgbClr val="FFFFFF"/>
                </a:highlight>
              </a:rPr>
              <a:t>Skriv dina frågeställningar till guiden. Inled med öppna frågor såsom “Beskriv den senaste gången som du åkte med kollektivtrafiken”. När personen du intervjuar bekantat sig med ämnet kan du visa ditt material och ställa utforskande frågor om det. </a:t>
            </a:r>
            <a:endParaRPr sz="1000">
              <a:solidFill>
                <a:srgbClr val="434343"/>
              </a:solidFill>
              <a:highlight>
                <a:srgbClr val="FFFFFF"/>
              </a:highlight>
            </a:endParaRPr>
          </a:p>
        </p:txBody>
      </p:sp>
      <p:sp>
        <p:nvSpPr>
          <p:cNvPr id="503" name="Google Shape;503;p28"/>
          <p:cNvSpPr txBox="1"/>
          <p:nvPr/>
        </p:nvSpPr>
        <p:spPr>
          <a:xfrm>
            <a:off x="5554750" y="2381275"/>
            <a:ext cx="2391000" cy="108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a:t>
            </a:r>
            <a:r>
              <a:rPr lang="sv" sz="1000">
                <a:solidFill>
                  <a:schemeClr val="dk1"/>
                </a:solidFill>
              </a:rPr>
              <a:t> </a:t>
            </a:r>
            <a:br>
              <a:rPr lang="sv" sz="1000">
                <a:solidFill>
                  <a:schemeClr val="dk1"/>
                </a:solidFill>
              </a:rPr>
            </a:br>
            <a:r>
              <a:rPr lang="sv" sz="1000">
                <a:solidFill>
                  <a:schemeClr val="dk1"/>
                </a:solidFill>
              </a:rPr>
              <a:t>Undvik att "sälja in" dina konceptidéer med dina intervjufrågor utan försök att hålla dem öppna och neutrala.</a:t>
            </a:r>
            <a:endParaRPr b="1" sz="1000">
              <a:solidFill>
                <a:schemeClr val="dk1"/>
              </a:solidFill>
            </a:endParaRPr>
          </a:p>
        </p:txBody>
      </p:sp>
      <p:pic>
        <p:nvPicPr>
          <p:cNvPr id="504" name="Google Shape;504;p2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505" name="Google Shape;505;p28"/>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506" name="Google Shape;506;p28"/>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507" name="Google Shape;507;p28"/>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pic>
        <p:nvPicPr>
          <p:cNvPr id="508" name="Google Shape;508;p28"/>
          <p:cNvPicPr preferRelativeResize="0"/>
          <p:nvPr/>
        </p:nvPicPr>
        <p:blipFill>
          <a:blip r:embed="rId4">
            <a:alphaModFix/>
          </a:blip>
          <a:stretch>
            <a:fillRect/>
          </a:stretch>
        </p:blipFill>
        <p:spPr>
          <a:xfrm flipH="1">
            <a:off x="6522674" y="1148000"/>
            <a:ext cx="2065076" cy="190182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3">
  <p:cSld name="TITLE_AND_BODY_63">
    <p:spTree>
      <p:nvGrpSpPr>
        <p:cNvPr id="509" name="Shape 509"/>
        <p:cNvGrpSpPr/>
        <p:nvPr/>
      </p:nvGrpSpPr>
      <p:grpSpPr>
        <a:xfrm>
          <a:off x="0" y="0"/>
          <a:ext cx="0" cy="0"/>
          <a:chOff x="0" y="0"/>
          <a:chExt cx="0" cy="0"/>
        </a:xfrm>
      </p:grpSpPr>
      <p:sp>
        <p:nvSpPr>
          <p:cNvPr id="510" name="Google Shape;510;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511" name="Google Shape;511;p2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512" name="Google Shape;512;p2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513" name="Google Shape;513;p2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a:t>
            </a:r>
            <a:endParaRPr b="1">
              <a:solidFill>
                <a:srgbClr val="434343"/>
              </a:solidFill>
            </a:endParaRPr>
          </a:p>
        </p:txBody>
      </p:sp>
      <p:sp>
        <p:nvSpPr>
          <p:cNvPr id="514" name="Google Shape;514;p29"/>
          <p:cNvSpPr txBox="1"/>
          <p:nvPr/>
        </p:nvSpPr>
        <p:spPr>
          <a:xfrm>
            <a:off x="431787" y="14167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FÖRE</a:t>
            </a:r>
            <a:endParaRPr b="1" sz="1100">
              <a:solidFill>
                <a:srgbClr val="434343"/>
              </a:solidFill>
            </a:endParaRPr>
          </a:p>
        </p:txBody>
      </p:sp>
      <p:sp>
        <p:nvSpPr>
          <p:cNvPr id="515" name="Google Shape;515;p29"/>
          <p:cNvSpPr txBox="1"/>
          <p:nvPr/>
        </p:nvSpPr>
        <p:spPr>
          <a:xfrm>
            <a:off x="3099200" y="14167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UNDER</a:t>
            </a:r>
            <a:endParaRPr b="1" sz="1100">
              <a:solidFill>
                <a:srgbClr val="434343"/>
              </a:solidFill>
            </a:endParaRPr>
          </a:p>
        </p:txBody>
      </p:sp>
      <p:sp>
        <p:nvSpPr>
          <p:cNvPr id="516" name="Google Shape;516;p29"/>
          <p:cNvSpPr txBox="1"/>
          <p:nvPr/>
        </p:nvSpPr>
        <p:spPr>
          <a:xfrm>
            <a:off x="5728089" y="14167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EFTER</a:t>
            </a:r>
            <a:endParaRPr b="1" sz="1100">
              <a:solidFill>
                <a:srgbClr val="434343"/>
              </a:solidFill>
            </a:endParaRPr>
          </a:p>
        </p:txBody>
      </p:sp>
      <p:sp>
        <p:nvSpPr>
          <p:cNvPr id="517" name="Google Shape;517;p29"/>
          <p:cNvSpPr/>
          <p:nvPr/>
        </p:nvSpPr>
        <p:spPr>
          <a:xfrm>
            <a:off x="543725" y="1685575"/>
            <a:ext cx="2497200" cy="25176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18" name="Google Shape;518;p29"/>
          <p:cNvSpPr/>
          <p:nvPr/>
        </p:nvSpPr>
        <p:spPr>
          <a:xfrm>
            <a:off x="3184100" y="1685575"/>
            <a:ext cx="2497200" cy="25176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19" name="Google Shape;519;p29"/>
          <p:cNvSpPr/>
          <p:nvPr/>
        </p:nvSpPr>
        <p:spPr>
          <a:xfrm>
            <a:off x="5824475" y="1685575"/>
            <a:ext cx="2497200" cy="25176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20" name="Google Shape;520;p29"/>
          <p:cNvSpPr txBox="1"/>
          <p:nvPr/>
        </p:nvSpPr>
        <p:spPr>
          <a:xfrm>
            <a:off x="5936525" y="864125"/>
            <a:ext cx="21021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Den här mallen kan vara användbar om du vill undersöka en process eller flöde</a:t>
            </a:r>
            <a:endParaRPr sz="1100">
              <a:solidFill>
                <a:srgbClr val="666666"/>
              </a:solidFill>
              <a:latin typeface="Caveat"/>
              <a:ea typeface="Caveat"/>
              <a:cs typeface="Caveat"/>
              <a:sym typeface="Caveat"/>
            </a:endParaRPr>
          </a:p>
        </p:txBody>
      </p:sp>
      <p:cxnSp>
        <p:nvCxnSpPr>
          <p:cNvPr id="521" name="Google Shape;521;p29"/>
          <p:cNvCxnSpPr>
            <a:stCxn id="520" idx="3"/>
          </p:cNvCxnSpPr>
          <p:nvPr/>
        </p:nvCxnSpPr>
        <p:spPr>
          <a:xfrm flipH="1">
            <a:off x="7582025" y="1039775"/>
            <a:ext cx="456600" cy="566700"/>
          </a:xfrm>
          <a:prstGeom prst="curvedConnector4">
            <a:avLst>
              <a:gd fmla="val -52152" name="adj1"/>
              <a:gd fmla="val 65498" name="adj2"/>
            </a:avLst>
          </a:prstGeom>
          <a:noFill/>
          <a:ln cap="flat" cmpd="sng" w="9525">
            <a:solidFill>
              <a:srgbClr val="666666"/>
            </a:solidFill>
            <a:prstDash val="solid"/>
            <a:round/>
            <a:headEnd len="med" w="med" type="none"/>
            <a:tailEnd len="med" w="med" type="stealth"/>
          </a:ln>
        </p:spPr>
      </p:cxnSp>
      <p:sp>
        <p:nvSpPr>
          <p:cNvPr id="522" name="Google Shape;522;p29"/>
          <p:cNvSpPr txBox="1"/>
          <p:nvPr/>
        </p:nvSpPr>
        <p:spPr>
          <a:xfrm>
            <a:off x="456400" y="525425"/>
            <a:ext cx="8234400" cy="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SKAPA TRIGGERMATERIAL </a:t>
            </a:r>
            <a:endParaRPr b="1" sz="2400">
              <a:solidFill>
                <a:schemeClr val="dk2"/>
              </a:solidFill>
            </a:endParaRPr>
          </a:p>
        </p:txBody>
      </p:sp>
      <p:pic>
        <p:nvPicPr>
          <p:cNvPr id="523" name="Google Shape;523;p2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524" name="Google Shape;524;p29"/>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525" name="Google Shape;525;p29"/>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526" name="Google Shape;526;p29"/>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2">
  <p:cSld name="TITLE_AND_BODY_62">
    <p:spTree>
      <p:nvGrpSpPr>
        <p:cNvPr id="527" name="Shape 527"/>
        <p:cNvGrpSpPr/>
        <p:nvPr/>
      </p:nvGrpSpPr>
      <p:grpSpPr>
        <a:xfrm>
          <a:off x="0" y="0"/>
          <a:ext cx="0" cy="0"/>
          <a:chOff x="0" y="0"/>
          <a:chExt cx="0" cy="0"/>
        </a:xfrm>
      </p:grpSpPr>
      <p:sp>
        <p:nvSpPr>
          <p:cNvPr id="528" name="Google Shape;52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529" name="Google Shape;529;p3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530" name="Google Shape;530;p3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a:t>
            </a:r>
            <a:endParaRPr b="1">
              <a:solidFill>
                <a:srgbClr val="434343"/>
              </a:solidFill>
            </a:endParaRPr>
          </a:p>
        </p:txBody>
      </p:sp>
      <p:sp>
        <p:nvSpPr>
          <p:cNvPr id="531" name="Google Shape;531;p30"/>
          <p:cNvSpPr txBox="1"/>
          <p:nvPr/>
        </p:nvSpPr>
        <p:spPr>
          <a:xfrm>
            <a:off x="456412" y="1406603"/>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sv" sz="1100">
                <a:solidFill>
                  <a:srgbClr val="434343"/>
                </a:solidFill>
              </a:rPr>
              <a:t>IDÉFÖRSLAG </a:t>
            </a:r>
            <a:endParaRPr b="1" sz="1100">
              <a:solidFill>
                <a:srgbClr val="434343"/>
              </a:solidFill>
            </a:endParaRPr>
          </a:p>
        </p:txBody>
      </p:sp>
      <p:sp>
        <p:nvSpPr>
          <p:cNvPr id="532" name="Google Shape;532;p30"/>
          <p:cNvSpPr/>
          <p:nvPr/>
        </p:nvSpPr>
        <p:spPr>
          <a:xfrm>
            <a:off x="543725" y="1685575"/>
            <a:ext cx="79866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33" name="Google Shape;533;p30"/>
          <p:cNvSpPr txBox="1"/>
          <p:nvPr/>
        </p:nvSpPr>
        <p:spPr>
          <a:xfrm>
            <a:off x="5302275" y="669550"/>
            <a:ext cx="26598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Den här mallen kan vara användbar om du vill specifika funktioner eller information.</a:t>
            </a:r>
            <a:endParaRPr sz="1100">
              <a:solidFill>
                <a:srgbClr val="666666"/>
              </a:solidFill>
              <a:latin typeface="Caveat"/>
              <a:ea typeface="Caveat"/>
              <a:cs typeface="Caveat"/>
              <a:sym typeface="Caveat"/>
            </a:endParaRPr>
          </a:p>
          <a:p>
            <a:pPr indent="0" lvl="0" marL="0" rtl="0" algn="l">
              <a:spcBef>
                <a:spcPts val="0"/>
              </a:spcBef>
              <a:spcAft>
                <a:spcPts val="0"/>
              </a:spcAft>
              <a:buNone/>
            </a:pPr>
            <a:r>
              <a:rPr lang="sv" sz="1100">
                <a:solidFill>
                  <a:srgbClr val="666666"/>
                </a:solidFill>
                <a:latin typeface="Caveat"/>
                <a:ea typeface="Caveat"/>
                <a:cs typeface="Caveat"/>
                <a:sym typeface="Caveat"/>
              </a:rPr>
              <a:t>Kopiera gärna denna om du vill skissa upp fler idéer.</a:t>
            </a:r>
            <a:endParaRPr sz="1100">
              <a:solidFill>
                <a:srgbClr val="666666"/>
              </a:solidFill>
              <a:latin typeface="Caveat"/>
              <a:ea typeface="Caveat"/>
              <a:cs typeface="Caveat"/>
              <a:sym typeface="Caveat"/>
            </a:endParaRPr>
          </a:p>
        </p:txBody>
      </p:sp>
      <p:cxnSp>
        <p:nvCxnSpPr>
          <p:cNvPr id="534" name="Google Shape;534;p30"/>
          <p:cNvCxnSpPr>
            <a:stCxn id="533" idx="3"/>
          </p:cNvCxnSpPr>
          <p:nvPr/>
        </p:nvCxnSpPr>
        <p:spPr>
          <a:xfrm flipH="1">
            <a:off x="7429575" y="845200"/>
            <a:ext cx="532500" cy="731700"/>
          </a:xfrm>
          <a:prstGeom prst="curvedConnector4">
            <a:avLst>
              <a:gd fmla="val -44718" name="adj1"/>
              <a:gd fmla="val 62003" name="adj2"/>
            </a:avLst>
          </a:prstGeom>
          <a:noFill/>
          <a:ln cap="flat" cmpd="sng" w="9525">
            <a:solidFill>
              <a:srgbClr val="666666"/>
            </a:solidFill>
            <a:prstDash val="solid"/>
            <a:round/>
            <a:headEnd len="med" w="med" type="none"/>
            <a:tailEnd len="med" w="med" type="stealth"/>
          </a:ln>
        </p:spPr>
      </p:cxnSp>
      <p:sp>
        <p:nvSpPr>
          <p:cNvPr id="535" name="Google Shape;535;p30"/>
          <p:cNvSpPr txBox="1"/>
          <p:nvPr/>
        </p:nvSpPr>
        <p:spPr>
          <a:xfrm>
            <a:off x="456400" y="525425"/>
            <a:ext cx="8234400" cy="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SKAPA TRIGGERMATERIAL </a:t>
            </a:r>
            <a:endParaRPr b="1" sz="2400">
              <a:solidFill>
                <a:schemeClr val="dk2"/>
              </a:solidFill>
            </a:endParaRPr>
          </a:p>
        </p:txBody>
      </p:sp>
      <p:pic>
        <p:nvPicPr>
          <p:cNvPr id="536" name="Google Shape;536;p3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537" name="Google Shape;537;p30"/>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538" name="Google Shape;538;p30"/>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539" name="Google Shape;539;p30"/>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540" name="Google Shape;540;p3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32" name="Google Shape;32;p4"/>
          <p:cNvPicPr preferRelativeResize="0"/>
          <p:nvPr/>
        </p:nvPicPr>
        <p:blipFill>
          <a:blip r:embed="rId2">
            <a:alphaModFix/>
          </a:blip>
          <a:stretch>
            <a:fillRect/>
          </a:stretch>
        </p:blipFill>
        <p:spPr>
          <a:xfrm>
            <a:off x="8227225" y="4433975"/>
            <a:ext cx="453800" cy="453800"/>
          </a:xfrm>
          <a:prstGeom prst="rect">
            <a:avLst/>
          </a:prstGeom>
          <a:noFill/>
          <a:ln>
            <a:noFill/>
          </a:ln>
        </p:spPr>
      </p:pic>
      <p:cxnSp>
        <p:nvCxnSpPr>
          <p:cNvPr id="33" name="Google Shape;33;p4"/>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34" name="Google Shape;34;p4"/>
          <p:cNvSpPr/>
          <p:nvPr/>
        </p:nvSpPr>
        <p:spPr>
          <a:xfrm>
            <a:off x="281100" y="3434750"/>
            <a:ext cx="1392000" cy="79500"/>
          </a:xfrm>
          <a:prstGeom prst="rect">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 name="Google Shape;35;p4"/>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36" name="Google Shape;36;p4"/>
          <p:cNvSpPr/>
          <p:nvPr/>
        </p:nvSpPr>
        <p:spPr>
          <a:xfrm>
            <a:off x="171906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 name="Google Shape;37;p4"/>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38" name="Google Shape;38;p4"/>
          <p:cNvSpPr/>
          <p:nvPr/>
        </p:nvSpPr>
        <p:spPr>
          <a:xfrm>
            <a:off x="3157038"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 name="Google Shape;39;p4"/>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40" name="Google Shape;40;p4"/>
          <p:cNvSpPr/>
          <p:nvPr/>
        </p:nvSpPr>
        <p:spPr>
          <a:xfrm>
            <a:off x="459501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 name="Google Shape;41;p4"/>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42" name="Google Shape;42;p4"/>
          <p:cNvSpPr/>
          <p:nvPr/>
        </p:nvSpPr>
        <p:spPr>
          <a:xfrm>
            <a:off x="6032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 name="Google Shape;43;p4"/>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44" name="Google Shape;44;p4"/>
          <p:cNvSpPr/>
          <p:nvPr/>
        </p:nvSpPr>
        <p:spPr>
          <a:xfrm>
            <a:off x="7470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 name="Google Shape;45;p4"/>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46" name="Google Shape;46;p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47" name="Google Shape;47;p4"/>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1: RINGA IN</a:t>
            </a:r>
            <a:endParaRPr sz="1700">
              <a:solidFill>
                <a:schemeClr val="dk2"/>
              </a:solidFill>
            </a:endParaRPr>
          </a:p>
        </p:txBody>
      </p:sp>
      <p:sp>
        <p:nvSpPr>
          <p:cNvPr id="48" name="Google Shape;48;p4"/>
          <p:cNvSpPr txBox="1"/>
          <p:nvPr/>
        </p:nvSpPr>
        <p:spPr>
          <a:xfrm>
            <a:off x="195772" y="3405613"/>
            <a:ext cx="16494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sv" sz="1000">
                <a:solidFill>
                  <a:schemeClr val="dk2"/>
                </a:solidFill>
              </a:rPr>
              <a:t>Övningar: </a:t>
            </a:r>
            <a:endParaRPr b="1" sz="1000">
              <a:solidFill>
                <a:schemeClr val="dk2"/>
              </a:solidFill>
            </a:endParaRPr>
          </a:p>
          <a:p>
            <a:pPr indent="0" lvl="0" marL="0" marR="0" rtl="0" algn="l">
              <a:lnSpc>
                <a:spcPct val="115000"/>
              </a:lnSpc>
              <a:spcBef>
                <a:spcPts val="0"/>
              </a:spcBef>
              <a:spcAft>
                <a:spcPts val="0"/>
              </a:spcAft>
              <a:buNone/>
            </a:pPr>
            <a:r>
              <a:rPr b="1" lang="sv" sz="1000">
                <a:solidFill>
                  <a:schemeClr val="dk2"/>
                </a:solidFill>
              </a:rPr>
              <a:t>1. </a:t>
            </a:r>
            <a:r>
              <a:rPr lang="sv" sz="1000">
                <a:solidFill>
                  <a:schemeClr val="dk2"/>
                </a:solidFill>
              </a:rPr>
              <a:t>Problemformulering</a:t>
            </a:r>
            <a:br>
              <a:rPr lang="sv" sz="1000">
                <a:solidFill>
                  <a:schemeClr val="dk2"/>
                </a:solidFill>
              </a:rPr>
            </a:br>
            <a:r>
              <a:rPr b="1" lang="sv" sz="1000">
                <a:solidFill>
                  <a:schemeClr val="dk2"/>
                </a:solidFill>
              </a:rPr>
              <a:t>2.</a:t>
            </a:r>
            <a:r>
              <a:rPr lang="sv" sz="1000">
                <a:solidFill>
                  <a:schemeClr val="dk2"/>
                </a:solidFill>
              </a:rPr>
              <a:t> Identifiera användaren</a:t>
            </a:r>
            <a:br>
              <a:rPr lang="sv" sz="1000">
                <a:solidFill>
                  <a:schemeClr val="dk2"/>
                </a:solidFill>
              </a:rPr>
            </a:br>
            <a:r>
              <a:rPr b="1" lang="sv" sz="1000">
                <a:solidFill>
                  <a:schemeClr val="dk2"/>
                </a:solidFill>
              </a:rPr>
              <a:t>3.</a:t>
            </a:r>
            <a:r>
              <a:rPr lang="sv" sz="1000">
                <a:solidFill>
                  <a:schemeClr val="dk2"/>
                </a:solidFill>
              </a:rPr>
              <a:t> Researchplan</a:t>
            </a:r>
            <a:br>
              <a:rPr lang="sv" sz="1000">
                <a:solidFill>
                  <a:schemeClr val="dk2"/>
                </a:solidFill>
              </a:rPr>
            </a:br>
            <a:r>
              <a:rPr b="1" lang="sv" sz="1000">
                <a:solidFill>
                  <a:schemeClr val="dk2"/>
                </a:solidFill>
              </a:rPr>
              <a:t>4.</a:t>
            </a:r>
            <a:r>
              <a:rPr lang="sv" sz="1000">
                <a:solidFill>
                  <a:schemeClr val="dk2"/>
                </a:solidFill>
              </a:rPr>
              <a:t> Reflektion</a:t>
            </a:r>
            <a:endParaRPr sz="1500">
              <a:solidFill>
                <a:schemeClr val="dk2"/>
              </a:solidFill>
            </a:endParaRPr>
          </a:p>
        </p:txBody>
      </p:sp>
      <p:sp>
        <p:nvSpPr>
          <p:cNvPr id="49" name="Google Shape;49;p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50" name="Google Shape;50;p4"/>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1">
  <p:cSld name="TITLE_AND_BODY_61">
    <p:spTree>
      <p:nvGrpSpPr>
        <p:cNvPr id="541" name="Shape 541"/>
        <p:cNvGrpSpPr/>
        <p:nvPr/>
      </p:nvGrpSpPr>
      <p:grpSpPr>
        <a:xfrm>
          <a:off x="0" y="0"/>
          <a:ext cx="0" cy="0"/>
          <a:chOff x="0" y="0"/>
          <a:chExt cx="0" cy="0"/>
        </a:xfrm>
      </p:grpSpPr>
      <p:sp>
        <p:nvSpPr>
          <p:cNvPr id="542" name="Google Shape;54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543" name="Google Shape;543;p3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544" name="Google Shape;544;p3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545" name="Google Shape;545;p31"/>
          <p:cNvSpPr/>
          <p:nvPr/>
        </p:nvSpPr>
        <p:spPr>
          <a:xfrm>
            <a:off x="5824475" y="1562100"/>
            <a:ext cx="2497200" cy="27720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46" name="Google Shape;546;p31"/>
          <p:cNvSpPr/>
          <p:nvPr/>
        </p:nvSpPr>
        <p:spPr>
          <a:xfrm>
            <a:off x="3184100" y="1562100"/>
            <a:ext cx="2497200" cy="27720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547" name="Google Shape;547;p31"/>
          <p:cNvSpPr txBox="1"/>
          <p:nvPr/>
        </p:nvSpPr>
        <p:spPr>
          <a:xfrm>
            <a:off x="444102" y="1277525"/>
            <a:ext cx="22596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EXEMPEL IDÉFÖRSLAG 2</a:t>
            </a:r>
            <a:endParaRPr b="1" sz="1100">
              <a:solidFill>
                <a:srgbClr val="434343"/>
              </a:solidFill>
            </a:endParaRPr>
          </a:p>
        </p:txBody>
      </p:sp>
      <p:sp>
        <p:nvSpPr>
          <p:cNvPr id="548" name="Google Shape;548;p31"/>
          <p:cNvSpPr/>
          <p:nvPr/>
        </p:nvSpPr>
        <p:spPr>
          <a:xfrm>
            <a:off x="543725" y="1562100"/>
            <a:ext cx="2497200" cy="27720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pic>
        <p:nvPicPr>
          <p:cNvPr id="549" name="Google Shape;549;p31"/>
          <p:cNvPicPr preferRelativeResize="0"/>
          <p:nvPr/>
        </p:nvPicPr>
        <p:blipFill rotWithShape="1">
          <a:blip r:embed="rId3">
            <a:alphaModFix/>
          </a:blip>
          <a:srcRect b="25802" l="0" r="55412" t="12128"/>
          <a:stretch/>
        </p:blipFill>
        <p:spPr>
          <a:xfrm>
            <a:off x="1560775" y="2036625"/>
            <a:ext cx="1480152" cy="1737276"/>
          </a:xfrm>
          <a:prstGeom prst="rect">
            <a:avLst/>
          </a:prstGeom>
          <a:noFill/>
          <a:ln>
            <a:noFill/>
          </a:ln>
        </p:spPr>
      </p:pic>
      <p:pic>
        <p:nvPicPr>
          <p:cNvPr id="550" name="Google Shape;550;p31"/>
          <p:cNvPicPr preferRelativeResize="0"/>
          <p:nvPr/>
        </p:nvPicPr>
        <p:blipFill rotWithShape="1">
          <a:blip r:embed="rId3">
            <a:alphaModFix/>
          </a:blip>
          <a:srcRect b="25802" l="0" r="55412" t="12128"/>
          <a:stretch/>
        </p:blipFill>
        <p:spPr>
          <a:xfrm>
            <a:off x="6810407" y="2036675"/>
            <a:ext cx="1480140" cy="1737209"/>
          </a:xfrm>
          <a:prstGeom prst="rect">
            <a:avLst/>
          </a:prstGeom>
          <a:noFill/>
          <a:ln>
            <a:noFill/>
          </a:ln>
        </p:spPr>
      </p:pic>
      <p:sp>
        <p:nvSpPr>
          <p:cNvPr id="551" name="Google Shape;551;p3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 2</a:t>
            </a:r>
            <a:endParaRPr b="1">
              <a:solidFill>
                <a:srgbClr val="434343"/>
              </a:solidFill>
            </a:endParaRPr>
          </a:p>
        </p:txBody>
      </p:sp>
      <p:sp>
        <p:nvSpPr>
          <p:cNvPr id="552" name="Google Shape;552;p31"/>
          <p:cNvSpPr txBox="1"/>
          <p:nvPr/>
        </p:nvSpPr>
        <p:spPr>
          <a:xfrm>
            <a:off x="546512" y="14929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FÖRE</a:t>
            </a:r>
            <a:endParaRPr b="1" sz="1000">
              <a:solidFill>
                <a:srgbClr val="434343"/>
              </a:solidFill>
            </a:endParaRPr>
          </a:p>
        </p:txBody>
      </p:sp>
      <p:sp>
        <p:nvSpPr>
          <p:cNvPr id="553" name="Google Shape;553;p31"/>
          <p:cNvSpPr txBox="1"/>
          <p:nvPr/>
        </p:nvSpPr>
        <p:spPr>
          <a:xfrm>
            <a:off x="3175400" y="14929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UNDER</a:t>
            </a:r>
            <a:endParaRPr b="1" sz="1000">
              <a:solidFill>
                <a:srgbClr val="434343"/>
              </a:solidFill>
            </a:endParaRPr>
          </a:p>
        </p:txBody>
      </p:sp>
      <p:sp>
        <p:nvSpPr>
          <p:cNvPr id="554" name="Google Shape;554;p31"/>
          <p:cNvSpPr txBox="1"/>
          <p:nvPr/>
        </p:nvSpPr>
        <p:spPr>
          <a:xfrm>
            <a:off x="5804289" y="1492928"/>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EFTER</a:t>
            </a:r>
            <a:endParaRPr b="1" sz="1000">
              <a:solidFill>
                <a:srgbClr val="434343"/>
              </a:solidFill>
            </a:endParaRPr>
          </a:p>
        </p:txBody>
      </p:sp>
      <p:sp>
        <p:nvSpPr>
          <p:cNvPr id="555" name="Google Shape;555;p31"/>
          <p:cNvSpPr txBox="1"/>
          <p:nvPr/>
        </p:nvSpPr>
        <p:spPr>
          <a:xfrm>
            <a:off x="5935975" y="756675"/>
            <a:ext cx="22824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Exemplet visar idé på personifierad information i form av push-notiser i mobilen </a:t>
            </a:r>
            <a:endParaRPr sz="1100">
              <a:solidFill>
                <a:srgbClr val="666666"/>
              </a:solidFill>
              <a:latin typeface="Caveat"/>
              <a:ea typeface="Caveat"/>
              <a:cs typeface="Caveat"/>
              <a:sym typeface="Caveat"/>
            </a:endParaRPr>
          </a:p>
        </p:txBody>
      </p:sp>
      <p:cxnSp>
        <p:nvCxnSpPr>
          <p:cNvPr id="556" name="Google Shape;556;p31"/>
          <p:cNvCxnSpPr>
            <a:stCxn id="555" idx="3"/>
          </p:cNvCxnSpPr>
          <p:nvPr/>
        </p:nvCxnSpPr>
        <p:spPr>
          <a:xfrm flipH="1">
            <a:off x="7714975" y="932325"/>
            <a:ext cx="503400" cy="468000"/>
          </a:xfrm>
          <a:prstGeom prst="curvedConnector3">
            <a:avLst>
              <a:gd fmla="val -47303" name="adj1"/>
            </a:avLst>
          </a:prstGeom>
          <a:noFill/>
          <a:ln cap="flat" cmpd="sng" w="9525">
            <a:solidFill>
              <a:srgbClr val="666666"/>
            </a:solidFill>
            <a:prstDash val="solid"/>
            <a:round/>
            <a:headEnd len="med" w="med" type="none"/>
            <a:tailEnd len="med" w="med" type="stealth"/>
          </a:ln>
        </p:spPr>
      </p:cxnSp>
      <p:sp>
        <p:nvSpPr>
          <p:cNvPr id="557" name="Google Shape;557;p31"/>
          <p:cNvSpPr txBox="1"/>
          <p:nvPr/>
        </p:nvSpPr>
        <p:spPr>
          <a:xfrm>
            <a:off x="568125" y="1754500"/>
            <a:ext cx="2446800" cy="4719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i="1" lang="sv" sz="800">
                <a:solidFill>
                  <a:srgbClr val="434343"/>
                </a:solidFill>
              </a:rPr>
              <a:t>Push-notis om att avgången är inställd.</a:t>
            </a:r>
            <a:endParaRPr b="1" i="1" sz="800">
              <a:solidFill>
                <a:srgbClr val="434343"/>
              </a:solidFill>
            </a:endParaRPr>
          </a:p>
        </p:txBody>
      </p:sp>
      <p:sp>
        <p:nvSpPr>
          <p:cNvPr id="558" name="Google Shape;558;p31"/>
          <p:cNvSpPr/>
          <p:nvPr/>
        </p:nvSpPr>
        <p:spPr>
          <a:xfrm>
            <a:off x="646925" y="2396425"/>
            <a:ext cx="2317800" cy="577800"/>
          </a:xfrm>
          <a:prstGeom prst="flowChartAlternateProcess">
            <a:avLst/>
          </a:prstGeom>
          <a:solidFill>
            <a:srgbClr val="DE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 sz="800">
                <a:solidFill>
                  <a:schemeClr val="dk1"/>
                </a:solidFill>
              </a:rPr>
              <a:t>Pga ett planerat vägarbete är avgången med linje 270 kl. 9 från Värnamo är inställd. Hänvisning till nästa avgång kl. 9.30. </a:t>
            </a:r>
            <a:endParaRPr i="1" sz="800">
              <a:solidFill>
                <a:schemeClr val="dk1"/>
              </a:solidFill>
            </a:endParaRPr>
          </a:p>
        </p:txBody>
      </p:sp>
      <p:sp>
        <p:nvSpPr>
          <p:cNvPr id="559" name="Google Shape;559;p31"/>
          <p:cNvSpPr txBox="1"/>
          <p:nvPr/>
        </p:nvSpPr>
        <p:spPr>
          <a:xfrm>
            <a:off x="3234400" y="1739525"/>
            <a:ext cx="2446800" cy="5778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i="1" lang="sv" sz="800">
                <a:solidFill>
                  <a:srgbClr val="434343"/>
                </a:solidFill>
              </a:rPr>
              <a:t>Push-notis i appen med information om resegaranti och alternativa resvägar i fall av missad avgång vid byte.</a:t>
            </a:r>
            <a:endParaRPr b="1" i="1" sz="800">
              <a:solidFill>
                <a:srgbClr val="434343"/>
              </a:solidFill>
            </a:endParaRPr>
          </a:p>
        </p:txBody>
      </p:sp>
      <p:sp>
        <p:nvSpPr>
          <p:cNvPr id="560" name="Google Shape;560;p31"/>
          <p:cNvSpPr txBox="1"/>
          <p:nvPr/>
        </p:nvSpPr>
        <p:spPr>
          <a:xfrm>
            <a:off x="5826950" y="1739525"/>
            <a:ext cx="2497200" cy="471900"/>
          </a:xfrm>
          <a:prstGeom prst="rect">
            <a:avLst/>
          </a:prstGeom>
          <a:noFill/>
          <a:ln>
            <a:noFill/>
          </a:ln>
        </p:spPr>
        <p:txBody>
          <a:bodyPr anchorCtr="0" anchor="t" bIns="91425" lIns="91425" spcFirstLastPara="1" rIns="91425" wrap="square" tIns="91425">
            <a:normAutofit fontScale="92500"/>
          </a:bodyPr>
          <a:lstStyle/>
          <a:p>
            <a:pPr indent="0" lvl="0" marL="0" rtl="0" algn="l">
              <a:spcBef>
                <a:spcPts val="0"/>
              </a:spcBef>
              <a:spcAft>
                <a:spcPts val="0"/>
              </a:spcAft>
              <a:buNone/>
            </a:pPr>
            <a:r>
              <a:rPr b="1" i="1" lang="sv" sz="800">
                <a:solidFill>
                  <a:srgbClr val="434343"/>
                </a:solidFill>
              </a:rPr>
              <a:t>Push-notis om hur länge störningen pågår och hur du får ersättning för resan utifrån resegarantin.</a:t>
            </a:r>
            <a:endParaRPr b="1" i="1" sz="800">
              <a:solidFill>
                <a:srgbClr val="434343"/>
              </a:solidFill>
            </a:endParaRPr>
          </a:p>
        </p:txBody>
      </p:sp>
      <p:sp>
        <p:nvSpPr>
          <p:cNvPr id="561" name="Google Shape;561;p31"/>
          <p:cNvSpPr/>
          <p:nvPr/>
        </p:nvSpPr>
        <p:spPr>
          <a:xfrm>
            <a:off x="5935975" y="2457925"/>
            <a:ext cx="2282400" cy="676200"/>
          </a:xfrm>
          <a:prstGeom prst="flowChartAlternateProcess">
            <a:avLst/>
          </a:prstGeom>
          <a:solidFill>
            <a:srgbClr val="DE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 sz="800">
                <a:solidFill>
                  <a:schemeClr val="dk1"/>
                </a:solidFill>
              </a:rPr>
              <a:t>På grund av personalbrist kommer vägarbetet pågå t.o.m kl 15.00 i eftermiddag. För mer information om hur du får ersättning för din resa, vänligen besök vår hemsida (länk) eller sök i vår app (länk)</a:t>
            </a:r>
            <a:endParaRPr i="1" sz="800">
              <a:solidFill>
                <a:schemeClr val="dk1"/>
              </a:solidFill>
            </a:endParaRPr>
          </a:p>
        </p:txBody>
      </p:sp>
      <p:cxnSp>
        <p:nvCxnSpPr>
          <p:cNvPr id="562" name="Google Shape;562;p31"/>
          <p:cNvCxnSpPr/>
          <p:nvPr/>
        </p:nvCxnSpPr>
        <p:spPr>
          <a:xfrm>
            <a:off x="632450" y="4108675"/>
            <a:ext cx="7658100" cy="0"/>
          </a:xfrm>
          <a:prstGeom prst="straightConnector1">
            <a:avLst/>
          </a:prstGeom>
          <a:noFill/>
          <a:ln cap="flat" cmpd="sng" w="9525">
            <a:solidFill>
              <a:schemeClr val="dk2"/>
            </a:solidFill>
            <a:prstDash val="solid"/>
            <a:round/>
            <a:headEnd len="med" w="med" type="none"/>
            <a:tailEnd len="med" w="med" type="triangle"/>
          </a:ln>
        </p:spPr>
      </p:cxnSp>
      <p:sp>
        <p:nvSpPr>
          <p:cNvPr id="563" name="Google Shape;563;p31"/>
          <p:cNvSpPr/>
          <p:nvPr/>
        </p:nvSpPr>
        <p:spPr>
          <a:xfrm>
            <a:off x="1464725" y="3826525"/>
            <a:ext cx="826500" cy="4719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1"/>
                </a:solidFill>
              </a:rPr>
              <a:t>Kan inte följa störningar för hela min resa</a:t>
            </a:r>
            <a:endParaRPr sz="800">
              <a:solidFill>
                <a:schemeClr val="dk1"/>
              </a:solidFill>
            </a:endParaRPr>
          </a:p>
        </p:txBody>
      </p:sp>
      <p:grpSp>
        <p:nvGrpSpPr>
          <p:cNvPr id="564" name="Google Shape;564;p31"/>
          <p:cNvGrpSpPr/>
          <p:nvPr/>
        </p:nvGrpSpPr>
        <p:grpSpPr>
          <a:xfrm>
            <a:off x="2080126" y="3691430"/>
            <a:ext cx="360299" cy="224882"/>
            <a:chOff x="4866425" y="1376950"/>
            <a:chExt cx="2130684" cy="1422401"/>
          </a:xfrm>
        </p:grpSpPr>
        <p:sp>
          <p:nvSpPr>
            <p:cNvPr id="565" name="Google Shape;565;p31"/>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6" name="Google Shape;566;p31"/>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7" name="Google Shape;567;p31"/>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8" name="Google Shape;568;p31"/>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69" name="Google Shape;569;p31"/>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pic>
        <p:nvPicPr>
          <p:cNvPr id="570" name="Google Shape;570;p31"/>
          <p:cNvPicPr preferRelativeResize="0"/>
          <p:nvPr/>
        </p:nvPicPr>
        <p:blipFill rotWithShape="1">
          <a:blip r:embed="rId3">
            <a:alphaModFix/>
          </a:blip>
          <a:srcRect b="25802" l="0" r="55412" t="12128"/>
          <a:stretch/>
        </p:blipFill>
        <p:spPr>
          <a:xfrm>
            <a:off x="4130500" y="2036638"/>
            <a:ext cx="1480152" cy="1737276"/>
          </a:xfrm>
          <a:prstGeom prst="rect">
            <a:avLst/>
          </a:prstGeom>
          <a:noFill/>
          <a:ln>
            <a:noFill/>
          </a:ln>
        </p:spPr>
      </p:pic>
      <p:sp>
        <p:nvSpPr>
          <p:cNvPr id="571" name="Google Shape;571;p31"/>
          <p:cNvSpPr/>
          <p:nvPr/>
        </p:nvSpPr>
        <p:spPr>
          <a:xfrm>
            <a:off x="3257225" y="2422125"/>
            <a:ext cx="2317800" cy="762900"/>
          </a:xfrm>
          <a:prstGeom prst="flowChartAlternateProcess">
            <a:avLst/>
          </a:prstGeom>
          <a:solidFill>
            <a:srgbClr val="DE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 sz="800">
                <a:solidFill>
                  <a:schemeClr val="dk1"/>
                </a:solidFill>
              </a:rPr>
              <a:t>På grund av vägarbete har vi inställda avgångar på linje 270. Vi hänvisar till alternativa linjer; 272 och 276, som alternativ till din normala tur med linje 270. Vi påminner om att ni kan använda vår resegaranti. </a:t>
            </a:r>
            <a:endParaRPr i="1" sz="800">
              <a:solidFill>
                <a:schemeClr val="dk1"/>
              </a:solidFill>
            </a:endParaRPr>
          </a:p>
        </p:txBody>
      </p:sp>
      <p:sp>
        <p:nvSpPr>
          <p:cNvPr id="572" name="Google Shape;572;p31"/>
          <p:cNvSpPr/>
          <p:nvPr/>
        </p:nvSpPr>
        <p:spPr>
          <a:xfrm>
            <a:off x="4396100" y="3826525"/>
            <a:ext cx="1116900" cy="4719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1"/>
                </a:solidFill>
              </a:rPr>
              <a:t>Saknar info om inställda avgångar/ förseningar</a:t>
            </a:r>
            <a:endParaRPr sz="800">
              <a:solidFill>
                <a:schemeClr val="dk1"/>
              </a:solidFill>
            </a:endParaRPr>
          </a:p>
        </p:txBody>
      </p:sp>
      <p:sp>
        <p:nvSpPr>
          <p:cNvPr id="573" name="Google Shape;573;p31"/>
          <p:cNvSpPr/>
          <p:nvPr/>
        </p:nvSpPr>
        <p:spPr>
          <a:xfrm>
            <a:off x="6126425" y="3826523"/>
            <a:ext cx="826500" cy="4719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sv" sz="800">
                <a:solidFill>
                  <a:schemeClr val="dk1"/>
                </a:solidFill>
              </a:rPr>
              <a:t>Missade byte, blir försenad</a:t>
            </a:r>
            <a:endParaRPr sz="800">
              <a:solidFill>
                <a:schemeClr val="dk1"/>
              </a:solidFill>
            </a:endParaRPr>
          </a:p>
        </p:txBody>
      </p:sp>
      <p:sp>
        <p:nvSpPr>
          <p:cNvPr id="574" name="Google Shape;574;p31"/>
          <p:cNvSpPr/>
          <p:nvPr/>
        </p:nvSpPr>
        <p:spPr>
          <a:xfrm>
            <a:off x="3401925" y="3826533"/>
            <a:ext cx="826500" cy="4719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1"/>
                </a:solidFill>
              </a:rPr>
              <a:t>Ingen info om alternativa resvägar</a:t>
            </a:r>
            <a:endParaRPr sz="800">
              <a:solidFill>
                <a:schemeClr val="dk1"/>
              </a:solidFill>
            </a:endParaRPr>
          </a:p>
        </p:txBody>
      </p:sp>
      <p:grpSp>
        <p:nvGrpSpPr>
          <p:cNvPr id="575" name="Google Shape;575;p31"/>
          <p:cNvGrpSpPr/>
          <p:nvPr/>
        </p:nvGrpSpPr>
        <p:grpSpPr>
          <a:xfrm>
            <a:off x="3959601" y="3691430"/>
            <a:ext cx="360299" cy="224882"/>
            <a:chOff x="4866425" y="1376950"/>
            <a:chExt cx="2130684" cy="1422401"/>
          </a:xfrm>
        </p:grpSpPr>
        <p:sp>
          <p:nvSpPr>
            <p:cNvPr id="576" name="Google Shape;576;p31"/>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77" name="Google Shape;577;p31"/>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78" name="Google Shape;578;p31"/>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79" name="Google Shape;579;p31"/>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0" name="Google Shape;580;p31"/>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grpSp>
        <p:nvGrpSpPr>
          <p:cNvPr id="581" name="Google Shape;581;p31"/>
          <p:cNvGrpSpPr/>
          <p:nvPr/>
        </p:nvGrpSpPr>
        <p:grpSpPr>
          <a:xfrm>
            <a:off x="5238564" y="3691430"/>
            <a:ext cx="360299" cy="224882"/>
            <a:chOff x="4866425" y="1376950"/>
            <a:chExt cx="2130684" cy="1422401"/>
          </a:xfrm>
        </p:grpSpPr>
        <p:sp>
          <p:nvSpPr>
            <p:cNvPr id="582" name="Google Shape;582;p31"/>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3" name="Google Shape;583;p31"/>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4" name="Google Shape;584;p31"/>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5" name="Google Shape;585;p31"/>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6" name="Google Shape;586;p31"/>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grpSp>
        <p:nvGrpSpPr>
          <p:cNvPr id="587" name="Google Shape;587;p31"/>
          <p:cNvGrpSpPr/>
          <p:nvPr/>
        </p:nvGrpSpPr>
        <p:grpSpPr>
          <a:xfrm>
            <a:off x="6701076" y="3691430"/>
            <a:ext cx="360299" cy="224882"/>
            <a:chOff x="4866425" y="1376950"/>
            <a:chExt cx="2130684" cy="1422401"/>
          </a:xfrm>
        </p:grpSpPr>
        <p:sp>
          <p:nvSpPr>
            <p:cNvPr id="588" name="Google Shape;588;p31"/>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89" name="Google Shape;589;p31"/>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0" name="Google Shape;590;p31"/>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1" name="Google Shape;591;p31"/>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2" name="Google Shape;592;p31"/>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593" name="Google Shape;593;p31"/>
          <p:cNvSpPr txBox="1"/>
          <p:nvPr/>
        </p:nvSpPr>
        <p:spPr>
          <a:xfrm>
            <a:off x="480850" y="3885925"/>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Utmaningar</a:t>
            </a:r>
            <a:endParaRPr sz="1300">
              <a:solidFill>
                <a:schemeClr val="dk2"/>
              </a:solidFill>
            </a:endParaRPr>
          </a:p>
        </p:txBody>
      </p:sp>
      <p:sp>
        <p:nvSpPr>
          <p:cNvPr id="594" name="Google Shape;594;p31"/>
          <p:cNvSpPr/>
          <p:nvPr/>
        </p:nvSpPr>
        <p:spPr>
          <a:xfrm>
            <a:off x="7061375" y="3826523"/>
            <a:ext cx="826500" cy="4719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1"/>
                </a:solidFill>
              </a:rPr>
              <a:t>Oklart hur jag söker ersättning</a:t>
            </a:r>
            <a:endParaRPr sz="800">
              <a:solidFill>
                <a:schemeClr val="dk1"/>
              </a:solidFill>
            </a:endParaRPr>
          </a:p>
        </p:txBody>
      </p:sp>
      <p:grpSp>
        <p:nvGrpSpPr>
          <p:cNvPr id="595" name="Google Shape;595;p31"/>
          <p:cNvGrpSpPr/>
          <p:nvPr/>
        </p:nvGrpSpPr>
        <p:grpSpPr>
          <a:xfrm>
            <a:off x="7663101" y="3691430"/>
            <a:ext cx="360299" cy="224882"/>
            <a:chOff x="4866425" y="1376950"/>
            <a:chExt cx="2130684" cy="1422401"/>
          </a:xfrm>
        </p:grpSpPr>
        <p:sp>
          <p:nvSpPr>
            <p:cNvPr id="596" name="Google Shape;596;p31"/>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7" name="Google Shape;597;p31"/>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8" name="Google Shape;598;p31"/>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599" name="Google Shape;599;p31"/>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600" name="Google Shape;600;p31"/>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601" name="Google Shape;601;p31"/>
          <p:cNvSpPr txBox="1"/>
          <p:nvPr/>
        </p:nvSpPr>
        <p:spPr>
          <a:xfrm>
            <a:off x="456400" y="525425"/>
            <a:ext cx="8234400" cy="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SKAPA TRIGGERMATERIAL </a:t>
            </a:r>
            <a:endParaRPr b="1" sz="2400">
              <a:solidFill>
                <a:schemeClr val="dk2"/>
              </a:solidFill>
            </a:endParaRPr>
          </a:p>
        </p:txBody>
      </p:sp>
      <p:pic>
        <p:nvPicPr>
          <p:cNvPr id="602" name="Google Shape;602;p31"/>
          <p:cNvPicPr preferRelativeResize="0"/>
          <p:nvPr/>
        </p:nvPicPr>
        <p:blipFill rotWithShape="1">
          <a:blip r:embed="rId4">
            <a:alphaModFix/>
          </a:blip>
          <a:srcRect b="0" l="0" r="0" t="0"/>
          <a:stretch/>
        </p:blipFill>
        <p:spPr>
          <a:xfrm>
            <a:off x="7791450" y="0"/>
            <a:ext cx="1352551" cy="834450"/>
          </a:xfrm>
          <a:prstGeom prst="rect">
            <a:avLst/>
          </a:prstGeom>
          <a:noFill/>
          <a:ln>
            <a:noFill/>
          </a:ln>
        </p:spPr>
      </p:pic>
      <p:sp>
        <p:nvSpPr>
          <p:cNvPr id="603" name="Google Shape;603;p31"/>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604" name="Google Shape;604;p31"/>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605" name="Google Shape;605;p31"/>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0">
  <p:cSld name="TITLE_AND_BODY_60">
    <p:spTree>
      <p:nvGrpSpPr>
        <p:cNvPr id="606" name="Shape 606"/>
        <p:cNvGrpSpPr/>
        <p:nvPr/>
      </p:nvGrpSpPr>
      <p:grpSpPr>
        <a:xfrm>
          <a:off x="0" y="0"/>
          <a:ext cx="0" cy="0"/>
          <a:chOff x="0" y="0"/>
          <a:chExt cx="0" cy="0"/>
        </a:xfrm>
      </p:grpSpPr>
      <p:sp>
        <p:nvSpPr>
          <p:cNvPr id="607" name="Google Shape;60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08" name="Google Shape;608;p3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09" name="Google Shape;609;p3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610" name="Google Shape;610;p32"/>
          <p:cNvSpPr/>
          <p:nvPr/>
        </p:nvSpPr>
        <p:spPr>
          <a:xfrm>
            <a:off x="543725" y="1685575"/>
            <a:ext cx="37944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611" name="Google Shape;611;p32"/>
          <p:cNvSpPr/>
          <p:nvPr/>
        </p:nvSpPr>
        <p:spPr>
          <a:xfrm>
            <a:off x="4653963" y="1685575"/>
            <a:ext cx="37944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pic>
        <p:nvPicPr>
          <p:cNvPr id="612" name="Google Shape;612;p32"/>
          <p:cNvPicPr preferRelativeResize="0"/>
          <p:nvPr/>
        </p:nvPicPr>
        <p:blipFill rotWithShape="1">
          <a:blip r:embed="rId3">
            <a:alphaModFix/>
          </a:blip>
          <a:srcRect b="0" l="17086" r="15907" t="0"/>
          <a:stretch/>
        </p:blipFill>
        <p:spPr>
          <a:xfrm>
            <a:off x="2273800" y="1880225"/>
            <a:ext cx="1841999" cy="2317774"/>
          </a:xfrm>
          <a:prstGeom prst="rect">
            <a:avLst/>
          </a:prstGeom>
          <a:noFill/>
          <a:ln>
            <a:noFill/>
          </a:ln>
        </p:spPr>
      </p:pic>
      <p:pic>
        <p:nvPicPr>
          <p:cNvPr id="613" name="Google Shape;613;p32"/>
          <p:cNvPicPr preferRelativeResize="0"/>
          <p:nvPr/>
        </p:nvPicPr>
        <p:blipFill rotWithShape="1">
          <a:blip r:embed="rId3">
            <a:alphaModFix/>
          </a:blip>
          <a:srcRect b="0" l="18554" r="14439" t="0"/>
          <a:stretch/>
        </p:blipFill>
        <p:spPr>
          <a:xfrm>
            <a:off x="6432049" y="1880225"/>
            <a:ext cx="1841999" cy="2317774"/>
          </a:xfrm>
          <a:prstGeom prst="rect">
            <a:avLst/>
          </a:prstGeom>
          <a:noFill/>
          <a:ln>
            <a:noFill/>
          </a:ln>
        </p:spPr>
      </p:pic>
      <p:sp>
        <p:nvSpPr>
          <p:cNvPr id="614" name="Google Shape;614;p32"/>
          <p:cNvSpPr txBox="1"/>
          <p:nvPr/>
        </p:nvSpPr>
        <p:spPr>
          <a:xfrm>
            <a:off x="456400" y="525425"/>
            <a:ext cx="8234400" cy="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SKAPA TRIGGERMATERIAL </a:t>
            </a:r>
            <a:endParaRPr b="1" sz="2400">
              <a:solidFill>
                <a:schemeClr val="dk2"/>
              </a:solidFill>
            </a:endParaRPr>
          </a:p>
        </p:txBody>
      </p:sp>
      <p:sp>
        <p:nvSpPr>
          <p:cNvPr id="615" name="Google Shape;615;p3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 1 </a:t>
            </a:r>
            <a:endParaRPr b="1">
              <a:solidFill>
                <a:srgbClr val="434343"/>
              </a:solidFill>
            </a:endParaRPr>
          </a:p>
        </p:txBody>
      </p:sp>
      <p:sp>
        <p:nvSpPr>
          <p:cNvPr id="616" name="Google Shape;616;p32"/>
          <p:cNvSpPr txBox="1"/>
          <p:nvPr/>
        </p:nvSpPr>
        <p:spPr>
          <a:xfrm>
            <a:off x="431777" y="1416725"/>
            <a:ext cx="2251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EXEMPEL IDÉFÖRSLAG 1A</a:t>
            </a:r>
            <a:endParaRPr b="1" sz="1100">
              <a:solidFill>
                <a:srgbClr val="434343"/>
              </a:solidFill>
            </a:endParaRPr>
          </a:p>
        </p:txBody>
      </p:sp>
      <p:sp>
        <p:nvSpPr>
          <p:cNvPr id="617" name="Google Shape;617;p32"/>
          <p:cNvSpPr txBox="1"/>
          <p:nvPr/>
        </p:nvSpPr>
        <p:spPr>
          <a:xfrm>
            <a:off x="4542025" y="1416725"/>
            <a:ext cx="21549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EXEMPEL IDÉFÖRSLAG 1B</a:t>
            </a:r>
            <a:endParaRPr b="1" sz="1100">
              <a:solidFill>
                <a:srgbClr val="434343"/>
              </a:solidFill>
            </a:endParaRPr>
          </a:p>
        </p:txBody>
      </p:sp>
      <p:sp>
        <p:nvSpPr>
          <p:cNvPr id="618" name="Google Shape;618;p32"/>
          <p:cNvSpPr txBox="1"/>
          <p:nvPr/>
        </p:nvSpPr>
        <p:spPr>
          <a:xfrm>
            <a:off x="543725" y="1665350"/>
            <a:ext cx="2352000" cy="42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i="1" lang="sv" sz="800">
                <a:solidFill>
                  <a:srgbClr val="434343"/>
                </a:solidFill>
              </a:rPr>
              <a:t>Störningsmeddelande på digital skylt på station/ hållplats</a:t>
            </a:r>
            <a:endParaRPr b="1" i="1" sz="800">
              <a:solidFill>
                <a:srgbClr val="434343"/>
              </a:solidFill>
            </a:endParaRPr>
          </a:p>
        </p:txBody>
      </p:sp>
      <p:sp>
        <p:nvSpPr>
          <p:cNvPr id="619" name="Google Shape;619;p32"/>
          <p:cNvSpPr txBox="1"/>
          <p:nvPr/>
        </p:nvSpPr>
        <p:spPr>
          <a:xfrm>
            <a:off x="619925" y="2790000"/>
            <a:ext cx="20412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000" u="sng">
                <a:solidFill>
                  <a:schemeClr val="dk1"/>
                </a:solidFill>
              </a:rPr>
              <a:t>Kort version:</a:t>
            </a:r>
            <a:endParaRPr sz="1000" u="sng">
              <a:solidFill>
                <a:schemeClr val="dk1"/>
              </a:solidFill>
            </a:endParaRPr>
          </a:p>
          <a:p>
            <a:pPr indent="0" lvl="0" marL="0" rtl="0" algn="l">
              <a:spcBef>
                <a:spcPts val="0"/>
              </a:spcBef>
              <a:spcAft>
                <a:spcPts val="0"/>
              </a:spcAft>
              <a:buNone/>
            </a:pPr>
            <a:r>
              <a:t/>
            </a:r>
            <a:endParaRPr i="1" sz="800">
              <a:solidFill>
                <a:schemeClr val="dk1"/>
              </a:solidFill>
            </a:endParaRPr>
          </a:p>
        </p:txBody>
      </p:sp>
      <p:sp>
        <p:nvSpPr>
          <p:cNvPr id="620" name="Google Shape;620;p32"/>
          <p:cNvSpPr txBox="1"/>
          <p:nvPr/>
        </p:nvSpPr>
        <p:spPr>
          <a:xfrm>
            <a:off x="4698575" y="525425"/>
            <a:ext cx="3982500" cy="8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Denna enklare nivån av skisser används vid tidiga testintervjuer för att samskapa utveckling med respondenten. Här testas varianter på störningsinformation på digitala skyltar på station / hållplatsen. Här kan frågor om specifika informationsbehov, tonalitet, och prioritering av info hjälpa.</a:t>
            </a:r>
            <a:endParaRPr sz="1100">
              <a:solidFill>
                <a:srgbClr val="666666"/>
              </a:solidFill>
              <a:latin typeface="Caveat"/>
              <a:ea typeface="Caveat"/>
              <a:cs typeface="Caveat"/>
              <a:sym typeface="Caveat"/>
            </a:endParaRPr>
          </a:p>
        </p:txBody>
      </p:sp>
      <p:cxnSp>
        <p:nvCxnSpPr>
          <p:cNvPr id="621" name="Google Shape;621;p32"/>
          <p:cNvCxnSpPr>
            <a:stCxn id="620" idx="3"/>
          </p:cNvCxnSpPr>
          <p:nvPr/>
        </p:nvCxnSpPr>
        <p:spPr>
          <a:xfrm flipH="1">
            <a:off x="8025575" y="944075"/>
            <a:ext cx="655500" cy="716700"/>
          </a:xfrm>
          <a:prstGeom prst="curvedConnector4">
            <a:avLst>
              <a:gd fmla="val -36327" name="adj1"/>
              <a:gd fmla="val 79207" name="adj2"/>
            </a:avLst>
          </a:prstGeom>
          <a:noFill/>
          <a:ln cap="flat" cmpd="sng" w="9525">
            <a:solidFill>
              <a:srgbClr val="666666"/>
            </a:solidFill>
            <a:prstDash val="solid"/>
            <a:round/>
            <a:headEnd len="med" w="med" type="none"/>
            <a:tailEnd len="med" w="med" type="stealth"/>
          </a:ln>
        </p:spPr>
      </p:cxnSp>
      <p:pic>
        <p:nvPicPr>
          <p:cNvPr id="622" name="Google Shape;622;p32"/>
          <p:cNvPicPr preferRelativeResize="0"/>
          <p:nvPr/>
        </p:nvPicPr>
        <p:blipFill rotWithShape="1">
          <a:blip r:embed="rId4">
            <a:alphaModFix/>
          </a:blip>
          <a:srcRect b="19041" l="0" r="0" t="0"/>
          <a:stretch/>
        </p:blipFill>
        <p:spPr>
          <a:xfrm>
            <a:off x="6210072" y="1996559"/>
            <a:ext cx="682201" cy="552293"/>
          </a:xfrm>
          <a:prstGeom prst="rect">
            <a:avLst/>
          </a:prstGeom>
          <a:noFill/>
          <a:ln>
            <a:noFill/>
          </a:ln>
        </p:spPr>
      </p:pic>
      <p:sp>
        <p:nvSpPr>
          <p:cNvPr id="623" name="Google Shape;623;p32"/>
          <p:cNvSpPr/>
          <p:nvPr/>
        </p:nvSpPr>
        <p:spPr>
          <a:xfrm>
            <a:off x="5652950" y="3172600"/>
            <a:ext cx="2154900" cy="577800"/>
          </a:xfrm>
          <a:prstGeom prst="flowChartAlternateProcess">
            <a:avLst/>
          </a:prstGeom>
          <a:solidFill>
            <a:srgbClr val="DEE3E6"/>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sv" sz="800">
                <a:solidFill>
                  <a:schemeClr val="dk1"/>
                </a:solidFill>
              </a:rPr>
              <a:t>Avgången med linje 270 kl. 9 från Värnamo är inställd pga trafikolycka. Hänvisning till nästa avgång kl. 9.30. </a:t>
            </a:r>
            <a:endParaRPr i="1" sz="800">
              <a:solidFill>
                <a:schemeClr val="dk1"/>
              </a:solidFill>
            </a:endParaRPr>
          </a:p>
        </p:txBody>
      </p:sp>
      <p:sp>
        <p:nvSpPr>
          <p:cNvPr id="624" name="Google Shape;624;p32"/>
          <p:cNvSpPr/>
          <p:nvPr/>
        </p:nvSpPr>
        <p:spPr>
          <a:xfrm>
            <a:off x="1743080" y="3223150"/>
            <a:ext cx="1947000" cy="476700"/>
          </a:xfrm>
          <a:prstGeom prst="flowChartAlternateProcess">
            <a:avLst/>
          </a:prstGeom>
          <a:solidFill>
            <a:srgbClr val="DE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 sz="800">
                <a:solidFill>
                  <a:schemeClr val="dk1"/>
                </a:solidFill>
              </a:rPr>
              <a:t>Buss 270 9.00 inställd. </a:t>
            </a:r>
            <a:endParaRPr i="1" sz="800">
              <a:solidFill>
                <a:schemeClr val="dk1"/>
              </a:solidFill>
            </a:endParaRPr>
          </a:p>
          <a:p>
            <a:pPr indent="0" lvl="0" marL="0" rtl="0" algn="l">
              <a:spcBef>
                <a:spcPts val="0"/>
              </a:spcBef>
              <a:spcAft>
                <a:spcPts val="0"/>
              </a:spcAft>
              <a:buNone/>
            </a:pPr>
            <a:r>
              <a:rPr i="1" lang="sv" sz="800">
                <a:solidFill>
                  <a:schemeClr val="dk1"/>
                </a:solidFill>
              </a:rPr>
              <a:t>Nästa avg. 09.30</a:t>
            </a:r>
            <a:endParaRPr i="1" sz="800">
              <a:solidFill>
                <a:schemeClr val="dk1"/>
              </a:solidFill>
            </a:endParaRPr>
          </a:p>
        </p:txBody>
      </p:sp>
      <p:sp>
        <p:nvSpPr>
          <p:cNvPr id="625" name="Google Shape;625;p32"/>
          <p:cNvSpPr txBox="1"/>
          <p:nvPr/>
        </p:nvSpPr>
        <p:spPr>
          <a:xfrm>
            <a:off x="4752525" y="2790000"/>
            <a:ext cx="21549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000" u="sng">
                <a:solidFill>
                  <a:schemeClr val="dk1"/>
                </a:solidFill>
              </a:rPr>
              <a:t>Längre version + </a:t>
            </a:r>
            <a:r>
              <a:rPr lang="sv" sz="1000" u="sng">
                <a:solidFill>
                  <a:schemeClr val="dk1"/>
                </a:solidFill>
              </a:rPr>
              <a:t>utrop</a:t>
            </a:r>
            <a:r>
              <a:rPr lang="sv" sz="1000" u="sng">
                <a:solidFill>
                  <a:schemeClr val="dk1"/>
                </a:solidFill>
              </a:rPr>
              <a:t>:</a:t>
            </a:r>
            <a:endParaRPr sz="1000" u="sng">
              <a:solidFill>
                <a:schemeClr val="dk1"/>
              </a:solidFill>
            </a:endParaRPr>
          </a:p>
          <a:p>
            <a:pPr indent="0" lvl="0" marL="0" rtl="0" algn="l">
              <a:spcBef>
                <a:spcPts val="0"/>
              </a:spcBef>
              <a:spcAft>
                <a:spcPts val="0"/>
              </a:spcAft>
              <a:buNone/>
            </a:pPr>
            <a:r>
              <a:t/>
            </a:r>
            <a:endParaRPr i="1" sz="1000">
              <a:solidFill>
                <a:schemeClr val="dk1"/>
              </a:solidFill>
            </a:endParaRPr>
          </a:p>
        </p:txBody>
      </p:sp>
      <p:sp>
        <p:nvSpPr>
          <p:cNvPr id="626" name="Google Shape;626;p32"/>
          <p:cNvSpPr txBox="1"/>
          <p:nvPr/>
        </p:nvSpPr>
        <p:spPr>
          <a:xfrm>
            <a:off x="4653975" y="1694963"/>
            <a:ext cx="2352000" cy="42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i="1" lang="sv" sz="800">
                <a:solidFill>
                  <a:srgbClr val="434343"/>
                </a:solidFill>
              </a:rPr>
              <a:t>Störningsmeddelande på digital skylt på station/ hållplats</a:t>
            </a:r>
            <a:endParaRPr b="1" i="1" sz="800">
              <a:solidFill>
                <a:srgbClr val="434343"/>
              </a:solidFill>
            </a:endParaRPr>
          </a:p>
        </p:txBody>
      </p:sp>
      <p:pic>
        <p:nvPicPr>
          <p:cNvPr id="627" name="Google Shape;627;p32"/>
          <p:cNvPicPr preferRelativeResize="0"/>
          <p:nvPr/>
        </p:nvPicPr>
        <p:blipFill rotWithShape="1">
          <a:blip r:embed="rId5">
            <a:alphaModFix/>
          </a:blip>
          <a:srcRect b="0" l="0" r="0" t="0"/>
          <a:stretch/>
        </p:blipFill>
        <p:spPr>
          <a:xfrm>
            <a:off x="7791450" y="0"/>
            <a:ext cx="1352551" cy="834450"/>
          </a:xfrm>
          <a:prstGeom prst="rect">
            <a:avLst/>
          </a:prstGeom>
          <a:noFill/>
          <a:ln>
            <a:noFill/>
          </a:ln>
        </p:spPr>
      </p:pic>
      <p:sp>
        <p:nvSpPr>
          <p:cNvPr id="628" name="Google Shape;628;p32"/>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629" name="Google Shape;629;p32"/>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630" name="Google Shape;630;p32"/>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9">
  <p:cSld name="TITLE_AND_BODY_59">
    <p:spTree>
      <p:nvGrpSpPr>
        <p:cNvPr id="631" name="Shape 631"/>
        <p:cNvGrpSpPr/>
        <p:nvPr/>
      </p:nvGrpSpPr>
      <p:grpSpPr>
        <a:xfrm>
          <a:off x="0" y="0"/>
          <a:ext cx="0" cy="0"/>
          <a:chOff x="0" y="0"/>
          <a:chExt cx="0" cy="0"/>
        </a:xfrm>
      </p:grpSpPr>
      <p:sp>
        <p:nvSpPr>
          <p:cNvPr id="632" name="Google Shape;632;p33"/>
          <p:cNvSpPr/>
          <p:nvPr/>
        </p:nvSpPr>
        <p:spPr>
          <a:xfrm>
            <a:off x="5237102" y="1364125"/>
            <a:ext cx="3139800" cy="3114900"/>
          </a:xfrm>
          <a:prstGeom prst="ellipse">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3" name="Google Shape;63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34" name="Google Shape;634;p3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35" name="Google Shape;635;p3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636" name="Google Shape;636;p3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637" name="Google Shape;637;p33"/>
          <p:cNvSpPr txBox="1"/>
          <p:nvPr/>
        </p:nvSpPr>
        <p:spPr>
          <a:xfrm>
            <a:off x="456400" y="1291850"/>
            <a:ext cx="42819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Skapa ett material som beskriver idén du har och som du kan använda i samtal med användaren för att förstå behoven bättre.</a:t>
            </a:r>
            <a:endParaRPr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b="1" lang="sv" sz="1000">
                <a:solidFill>
                  <a:srgbClr val="434343"/>
                </a:solidFill>
                <a:highlight>
                  <a:schemeClr val="lt1"/>
                </a:highlight>
              </a:rPr>
              <a:t>1. </a:t>
            </a:r>
            <a:r>
              <a:rPr lang="sv" sz="1000">
                <a:solidFill>
                  <a:srgbClr val="434343"/>
                </a:solidFill>
                <a:highlight>
                  <a:schemeClr val="lt1"/>
                </a:highlight>
              </a:rPr>
              <a:t>Utgå från den/de idéer som du prioriterade i tidigare övning. Fundera på vilken sorts testmaterial som passar bäst för att testa din idé. </a:t>
            </a:r>
            <a:r>
              <a:rPr lang="sv" sz="1000">
                <a:solidFill>
                  <a:srgbClr val="434343"/>
                </a:solidFill>
              </a:rPr>
              <a:t>Triggermaterial kan göras på olika sätt, till exempel e</a:t>
            </a:r>
            <a:r>
              <a:rPr lang="sv" sz="1000">
                <a:solidFill>
                  <a:srgbClr val="434343"/>
                </a:solidFill>
                <a:highlight>
                  <a:schemeClr val="lt1"/>
                </a:highlight>
              </a:rPr>
              <a:t>n enkel skiss, papper med text och bild, en fysisk modell av t.ex. kartong eller lego. </a:t>
            </a:r>
            <a:endParaRPr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highlight>
                  <a:schemeClr val="lt1"/>
                </a:highlight>
              </a:rPr>
              <a:t>2. </a:t>
            </a:r>
            <a:r>
              <a:rPr lang="sv" sz="1000">
                <a:solidFill>
                  <a:srgbClr val="434343"/>
                </a:solidFill>
                <a:highlight>
                  <a:schemeClr val="lt1"/>
                </a:highlight>
              </a:rPr>
              <a:t>Om du vill, ta hjälp av mallarna för att snabbt skapa enkla triggermaterial som beskriver idén på ett visuellt och enkelt sätt. Välj den / de mallarna som passar idén bäst. </a:t>
            </a:r>
            <a:endParaRPr sz="1000">
              <a:solidFill>
                <a:srgbClr val="434343"/>
              </a:solidFill>
              <a:highlight>
                <a:schemeClr val="lt1"/>
              </a:highlight>
            </a:endParaRPr>
          </a:p>
          <a:p>
            <a:pPr indent="0" lvl="0" marL="0" rtl="0" algn="l">
              <a:lnSpc>
                <a:spcPct val="150000"/>
              </a:lnSpc>
              <a:spcBef>
                <a:spcPts val="1600"/>
              </a:spcBef>
              <a:spcAft>
                <a:spcPts val="1600"/>
              </a:spcAft>
              <a:buNone/>
            </a:pPr>
            <a:r>
              <a:t/>
            </a:r>
            <a:endParaRPr sz="1000">
              <a:solidFill>
                <a:srgbClr val="434343"/>
              </a:solidFill>
              <a:highlight>
                <a:schemeClr val="lt1"/>
              </a:highlight>
            </a:endParaRPr>
          </a:p>
        </p:txBody>
      </p:sp>
      <p:sp>
        <p:nvSpPr>
          <p:cNvPr id="638" name="Google Shape;638;p33"/>
          <p:cNvSpPr txBox="1"/>
          <p:nvPr/>
        </p:nvSpPr>
        <p:spPr>
          <a:xfrm>
            <a:off x="5521025" y="2302075"/>
            <a:ext cx="2364900" cy="1239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Utför testet så enkelt som det bara går och testa en sak i taget. Huvudsaken är att du får en känsla för den verkliga förändringen.</a:t>
            </a:r>
            <a:endParaRPr b="1" sz="1000">
              <a:solidFill>
                <a:schemeClr val="dk1"/>
              </a:solidFill>
            </a:endParaRPr>
          </a:p>
        </p:txBody>
      </p:sp>
      <p:sp>
        <p:nvSpPr>
          <p:cNvPr id="639" name="Google Shape;639;p33"/>
          <p:cNvSpPr txBox="1"/>
          <p:nvPr/>
        </p:nvSpPr>
        <p:spPr>
          <a:xfrm>
            <a:off x="454800" y="511350"/>
            <a:ext cx="8234400" cy="10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ÖVNING 1: SKAPA TRIGGERMATERIAL</a:t>
            </a:r>
            <a:endParaRPr b="1" sz="2400">
              <a:solidFill>
                <a:schemeClr val="dk2"/>
              </a:solidFill>
            </a:endParaRPr>
          </a:p>
          <a:p>
            <a:pPr indent="0" lvl="0" marL="0" rtl="0" algn="l">
              <a:lnSpc>
                <a:spcPct val="115000"/>
              </a:lnSpc>
              <a:spcBef>
                <a:spcPts val="0"/>
              </a:spcBef>
              <a:spcAft>
                <a:spcPts val="1600"/>
              </a:spcAft>
              <a:buNone/>
            </a:pPr>
            <a:r>
              <a:rPr b="1" i="1" lang="sv" sz="1000">
                <a:solidFill>
                  <a:srgbClr val="434343"/>
                </a:solidFill>
                <a:highlight>
                  <a:schemeClr val="lt1"/>
                </a:highlight>
              </a:rPr>
              <a:t>Tidsåtgång: ca 30 min</a:t>
            </a:r>
            <a:endParaRPr b="1" i="1">
              <a:solidFill>
                <a:schemeClr val="dk2"/>
              </a:solidFill>
            </a:endParaRPr>
          </a:p>
        </p:txBody>
      </p:sp>
      <p:pic>
        <p:nvPicPr>
          <p:cNvPr id="640" name="Google Shape;640;p3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641" name="Google Shape;641;p33"/>
          <p:cNvSpPr/>
          <p:nvPr/>
        </p:nvSpPr>
        <p:spPr>
          <a:xfrm>
            <a:off x="8054477" y="-10025"/>
            <a:ext cx="8265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5. Skapa</a:t>
            </a:r>
            <a:endParaRPr b="1" sz="1000">
              <a:solidFill>
                <a:schemeClr val="lt1"/>
              </a:solidFill>
            </a:endParaRPr>
          </a:p>
        </p:txBody>
      </p:sp>
      <p:sp>
        <p:nvSpPr>
          <p:cNvPr id="642" name="Google Shape;642;p33"/>
          <p:cNvSpPr txBox="1"/>
          <p:nvPr/>
        </p:nvSpPr>
        <p:spPr>
          <a:xfrm>
            <a:off x="8169251" y="150400"/>
            <a:ext cx="8988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prototyp &amp;</a:t>
            </a:r>
            <a:endParaRPr sz="1800">
              <a:solidFill>
                <a:schemeClr val="dk2"/>
              </a:solidFill>
            </a:endParaRPr>
          </a:p>
        </p:txBody>
      </p:sp>
      <p:sp>
        <p:nvSpPr>
          <p:cNvPr id="643" name="Google Shape;643;p33"/>
          <p:cNvSpPr txBox="1"/>
          <p:nvPr/>
        </p:nvSpPr>
        <p:spPr>
          <a:xfrm>
            <a:off x="8321670" y="310972"/>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testa idéer</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pic>
        <p:nvPicPr>
          <p:cNvPr id="644" name="Google Shape;644;p33"/>
          <p:cNvPicPr preferRelativeResize="0"/>
          <p:nvPr/>
        </p:nvPicPr>
        <p:blipFill>
          <a:blip r:embed="rId4">
            <a:alphaModFix/>
          </a:blip>
          <a:stretch>
            <a:fillRect/>
          </a:stretch>
        </p:blipFill>
        <p:spPr>
          <a:xfrm>
            <a:off x="6275825" y="994700"/>
            <a:ext cx="2332452" cy="163772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8">
  <p:cSld name="TITLE_AND_BODY_58">
    <p:spTree>
      <p:nvGrpSpPr>
        <p:cNvPr id="645" name="Shape 645"/>
        <p:cNvGrpSpPr/>
        <p:nvPr/>
      </p:nvGrpSpPr>
      <p:grpSpPr>
        <a:xfrm>
          <a:off x="0" y="0"/>
          <a:ext cx="0" cy="0"/>
          <a:chOff x="0" y="0"/>
          <a:chExt cx="0" cy="0"/>
        </a:xfrm>
      </p:grpSpPr>
      <p:sp>
        <p:nvSpPr>
          <p:cNvPr id="646" name="Google Shape;64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47" name="Google Shape;647;p3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48" name="Google Shape;648;p3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649" name="Google Shape;649;p3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650" name="Google Shape;650;p34"/>
          <p:cNvSpPr txBox="1"/>
          <p:nvPr/>
        </p:nvSpPr>
        <p:spPr>
          <a:xfrm>
            <a:off x="5987025" y="3490350"/>
            <a:ext cx="2103300" cy="17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dk2"/>
                </a:solidFill>
              </a:rPr>
              <a:t>Övningar:</a:t>
            </a:r>
            <a:br>
              <a:rPr lang="sv" sz="1000">
                <a:solidFill>
                  <a:schemeClr val="dk2"/>
                </a:solidFill>
              </a:rPr>
            </a:br>
            <a:r>
              <a:rPr b="1" lang="sv" sz="1000">
                <a:solidFill>
                  <a:schemeClr val="dk2"/>
                </a:solidFill>
              </a:rPr>
              <a:t>1.</a:t>
            </a:r>
            <a:r>
              <a:rPr lang="sv" sz="1000">
                <a:solidFill>
                  <a:schemeClr val="dk2"/>
                </a:solidFill>
              </a:rPr>
              <a:t> Skapa triggermaterial</a:t>
            </a:r>
            <a:br>
              <a:rPr lang="sv" sz="1000">
                <a:solidFill>
                  <a:schemeClr val="dk2"/>
                </a:solidFill>
              </a:rPr>
            </a:br>
            <a:r>
              <a:rPr b="1" lang="sv" sz="1000">
                <a:solidFill>
                  <a:schemeClr val="dk2"/>
                </a:solidFill>
              </a:rPr>
              <a:t>2.</a:t>
            </a:r>
            <a:r>
              <a:rPr lang="sv" sz="1000">
                <a:solidFill>
                  <a:schemeClr val="dk2"/>
                </a:solidFill>
              </a:rPr>
              <a:t> Frågeguide till triggermaterial</a:t>
            </a:r>
            <a:br>
              <a:rPr lang="sv" sz="1000">
                <a:solidFill>
                  <a:schemeClr val="dk2"/>
                </a:solidFill>
              </a:rPr>
            </a:br>
            <a:r>
              <a:rPr b="1" lang="sv" sz="1000">
                <a:solidFill>
                  <a:schemeClr val="dk2"/>
                </a:solidFill>
              </a:rPr>
              <a:t>3.</a:t>
            </a:r>
            <a:r>
              <a:rPr lang="sv" sz="1000">
                <a:solidFill>
                  <a:schemeClr val="dk2"/>
                </a:solidFill>
              </a:rPr>
              <a:t> Användartest &amp; analys</a:t>
            </a:r>
            <a:endParaRPr sz="1000">
              <a:solidFill>
                <a:schemeClr val="dk2"/>
              </a:solidFill>
            </a:endParaRPr>
          </a:p>
          <a:p>
            <a:pPr indent="0" lvl="0" marL="0" rtl="0" algn="l">
              <a:spcBef>
                <a:spcPts val="0"/>
              </a:spcBef>
              <a:spcAft>
                <a:spcPts val="0"/>
              </a:spcAft>
              <a:buNone/>
            </a:pPr>
            <a:r>
              <a:rPr b="1" lang="sv" sz="1000">
                <a:solidFill>
                  <a:schemeClr val="dk2"/>
                </a:solidFill>
              </a:rPr>
              <a:t>4.</a:t>
            </a:r>
            <a:r>
              <a:rPr lang="sv" sz="1000">
                <a:solidFill>
                  <a:schemeClr val="dk2"/>
                </a:solidFill>
              </a:rPr>
              <a:t> Reflektion</a:t>
            </a:r>
            <a:endParaRPr b="1" sz="1000">
              <a:solidFill>
                <a:schemeClr val="dk2"/>
              </a:solidFill>
            </a:endParaRPr>
          </a:p>
        </p:txBody>
      </p:sp>
      <p:cxnSp>
        <p:nvCxnSpPr>
          <p:cNvPr id="651" name="Google Shape;651;p34"/>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652" name="Google Shape;652;p34"/>
          <p:cNvSpPr/>
          <p:nvPr/>
        </p:nvSpPr>
        <p:spPr>
          <a:xfrm>
            <a:off x="281100"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2"/>
              </a:highlight>
            </a:endParaRPr>
          </a:p>
        </p:txBody>
      </p:sp>
      <p:sp>
        <p:nvSpPr>
          <p:cNvPr id="653" name="Google Shape;653;p34"/>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654" name="Google Shape;654;p34"/>
          <p:cNvSpPr/>
          <p:nvPr/>
        </p:nvSpPr>
        <p:spPr>
          <a:xfrm>
            <a:off x="171906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2"/>
              </a:highlight>
            </a:endParaRPr>
          </a:p>
        </p:txBody>
      </p:sp>
      <p:sp>
        <p:nvSpPr>
          <p:cNvPr id="655" name="Google Shape;655;p34"/>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656" name="Google Shape;656;p34"/>
          <p:cNvSpPr/>
          <p:nvPr/>
        </p:nvSpPr>
        <p:spPr>
          <a:xfrm>
            <a:off x="3157038"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2"/>
              </a:highlight>
            </a:endParaRPr>
          </a:p>
        </p:txBody>
      </p:sp>
      <p:sp>
        <p:nvSpPr>
          <p:cNvPr id="657" name="Google Shape;657;p34"/>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658" name="Google Shape;658;p34"/>
          <p:cNvSpPr/>
          <p:nvPr/>
        </p:nvSpPr>
        <p:spPr>
          <a:xfrm>
            <a:off x="459501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2"/>
              </a:highlight>
            </a:endParaRPr>
          </a:p>
        </p:txBody>
      </p:sp>
      <p:sp>
        <p:nvSpPr>
          <p:cNvPr id="659" name="Google Shape;659;p34"/>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660" name="Google Shape;660;p34"/>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
        <p:nvSpPr>
          <p:cNvPr id="661" name="Google Shape;661;p34"/>
          <p:cNvSpPr/>
          <p:nvPr/>
        </p:nvSpPr>
        <p:spPr>
          <a:xfrm>
            <a:off x="6032988" y="3432425"/>
            <a:ext cx="1392000" cy="79500"/>
          </a:xfrm>
          <a:prstGeom prst="rect">
            <a:avLst/>
          </a:prstGeom>
          <a:solidFill>
            <a:srgbClr val="BBC7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2" name="Google Shape;662;p34"/>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663" name="Google Shape;663;p34"/>
          <p:cNvSpPr/>
          <p:nvPr/>
        </p:nvSpPr>
        <p:spPr>
          <a:xfrm>
            <a:off x="7470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2"/>
              </a:highlight>
            </a:endParaRPr>
          </a:p>
        </p:txBody>
      </p:sp>
      <p:pic>
        <p:nvPicPr>
          <p:cNvPr id="664" name="Google Shape;664;p34"/>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665" name="Google Shape;665;p34"/>
          <p:cNvSpPr txBox="1"/>
          <p:nvPr/>
        </p:nvSpPr>
        <p:spPr>
          <a:xfrm>
            <a:off x="446321" y="514450"/>
            <a:ext cx="59313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5: SKAPA PROTOTYP &amp; TESTA</a:t>
            </a:r>
            <a:endParaRPr sz="1700">
              <a:solidFill>
                <a:schemeClr val="dk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7">
  <p:cSld name="TITLE_AND_BODY_57">
    <p:spTree>
      <p:nvGrpSpPr>
        <p:cNvPr id="666" name="Shape 666"/>
        <p:cNvGrpSpPr/>
        <p:nvPr/>
      </p:nvGrpSpPr>
      <p:grpSpPr>
        <a:xfrm>
          <a:off x="0" y="0"/>
          <a:ext cx="0" cy="0"/>
          <a:chOff x="0" y="0"/>
          <a:chExt cx="0" cy="0"/>
        </a:xfrm>
      </p:grpSpPr>
      <p:sp>
        <p:nvSpPr>
          <p:cNvPr id="667" name="Google Shape;66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68" name="Google Shape;668;p3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69" name="Google Shape;669;p3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670" name="Google Shape;670;p35"/>
          <p:cNvSpPr txBox="1"/>
          <p:nvPr/>
        </p:nvSpPr>
        <p:spPr>
          <a:xfrm>
            <a:off x="456400" y="2354106"/>
            <a:ext cx="7232100" cy="2789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990"/>
              <a:buNone/>
            </a:pPr>
            <a:r>
              <a:rPr lang="sv" sz="1000">
                <a:solidFill>
                  <a:srgbClr val="434343"/>
                </a:solidFill>
              </a:rPr>
              <a:t>Nu har du förhoppningsvis en idé om:</a:t>
            </a:r>
            <a:endParaRPr sz="1000">
              <a:solidFill>
                <a:srgbClr val="434343"/>
              </a:solidFill>
            </a:endParaRPr>
          </a:p>
          <a:p>
            <a:pPr indent="-292100" lvl="0" marL="457200" rtl="0" algn="l">
              <a:lnSpc>
                <a:spcPct val="115000"/>
              </a:lnSpc>
              <a:spcBef>
                <a:spcPts val="1200"/>
              </a:spcBef>
              <a:spcAft>
                <a:spcPts val="0"/>
              </a:spcAft>
              <a:buClr>
                <a:srgbClr val="434343"/>
              </a:buClr>
              <a:buSzPts val="1000"/>
              <a:buChar char="●"/>
            </a:pPr>
            <a:r>
              <a:rPr lang="sv" sz="1000">
                <a:solidFill>
                  <a:srgbClr val="434343"/>
                </a:solidFill>
              </a:rPr>
              <a:t>hur du utifrån insikterna kan formulera möjligheter som en startpunkt för idégenerering.</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hur du kan använda brainstorm-metodik för att ta fram idéer.</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hur du kan arbeta när du ska prioritera och vilka idéer som du ska arbeta vidare med fortsättningsvis.</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Vi hoppas också att du gett dig själv tid för en stunds reflektion. Det är ofta i mellanrummen som saker faller på plats!</a:t>
            </a:r>
            <a:br>
              <a:rPr lang="sv" sz="1000">
                <a:solidFill>
                  <a:srgbClr val="434343"/>
                </a:solidFill>
              </a:rPr>
            </a:br>
            <a:endParaRPr sz="1000">
              <a:solidFill>
                <a:srgbClr val="434343"/>
              </a:solidFill>
            </a:endParaRPr>
          </a:p>
          <a:p>
            <a:pPr indent="0" lvl="0" marL="0" rtl="0" algn="l">
              <a:lnSpc>
                <a:spcPct val="115000"/>
              </a:lnSpc>
              <a:spcBef>
                <a:spcPts val="1200"/>
              </a:spcBef>
              <a:spcAft>
                <a:spcPts val="0"/>
              </a:spcAft>
              <a:buSzPts val="990"/>
              <a:buNone/>
            </a:pPr>
            <a:r>
              <a:rPr b="1" lang="sv" sz="1000">
                <a:solidFill>
                  <a:srgbClr val="434343"/>
                </a:solidFill>
              </a:rPr>
              <a:t>I nästa del fördjupar vi oss i att idétesta med triggermaterial - gå tillbaka till kursen för att lära dig mer om det!</a:t>
            </a:r>
            <a:endParaRPr b="1" sz="1000">
              <a:solidFill>
                <a:srgbClr val="434343"/>
              </a:solidFill>
            </a:endParaRPr>
          </a:p>
          <a:p>
            <a:pPr indent="0" lvl="0" marL="0" rtl="0" algn="ctr">
              <a:spcBef>
                <a:spcPts val="1200"/>
              </a:spcBef>
              <a:spcAft>
                <a:spcPts val="0"/>
              </a:spcAft>
              <a:buSzPts val="990"/>
              <a:buNone/>
            </a:pPr>
            <a:r>
              <a:t/>
            </a:r>
            <a:endParaRPr sz="1000">
              <a:solidFill>
                <a:srgbClr val="434343"/>
              </a:solidFill>
            </a:endParaRPr>
          </a:p>
        </p:txBody>
      </p:sp>
      <p:pic>
        <p:nvPicPr>
          <p:cNvPr id="671" name="Google Shape;671;p3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672" name="Google Shape;672;p35"/>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673" name="Google Shape;673;p35"/>
          <p:cNvSpPr/>
          <p:nvPr/>
        </p:nvSpPr>
        <p:spPr>
          <a:xfrm>
            <a:off x="963225" y="1181450"/>
            <a:ext cx="1389900" cy="1389900"/>
          </a:xfrm>
          <a:prstGeom prst="ellipse">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4" name="Google Shape;674;p35"/>
          <p:cNvPicPr preferRelativeResize="0"/>
          <p:nvPr/>
        </p:nvPicPr>
        <p:blipFill>
          <a:blip r:embed="rId4">
            <a:alphaModFix/>
          </a:blip>
          <a:stretch>
            <a:fillRect/>
          </a:stretch>
        </p:blipFill>
        <p:spPr>
          <a:xfrm>
            <a:off x="359301" y="878900"/>
            <a:ext cx="2813374" cy="2372074"/>
          </a:xfrm>
          <a:prstGeom prst="rect">
            <a:avLst/>
          </a:prstGeom>
          <a:noFill/>
          <a:ln>
            <a:noFill/>
          </a:ln>
        </p:spPr>
      </p:pic>
      <p:sp>
        <p:nvSpPr>
          <p:cNvPr id="675" name="Google Shape;675;p3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sp>
        <p:nvSpPr>
          <p:cNvPr id="676" name="Google Shape;676;p35"/>
          <p:cNvSpPr txBox="1"/>
          <p:nvPr/>
        </p:nvSpPr>
        <p:spPr>
          <a:xfrm>
            <a:off x="446334" y="519500"/>
            <a:ext cx="4077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DU ÄR KLAR MED DEL 4</a:t>
            </a:r>
            <a:endParaRPr sz="1700">
              <a:solidFill>
                <a:schemeClr val="dk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6">
  <p:cSld name="TITLE_AND_BODY_56">
    <p:spTree>
      <p:nvGrpSpPr>
        <p:cNvPr id="677" name="Shape 677"/>
        <p:cNvGrpSpPr/>
        <p:nvPr/>
      </p:nvGrpSpPr>
      <p:grpSpPr>
        <a:xfrm>
          <a:off x="0" y="0"/>
          <a:ext cx="0" cy="0"/>
          <a:chOff x="0" y="0"/>
          <a:chExt cx="0" cy="0"/>
        </a:xfrm>
      </p:grpSpPr>
      <p:sp>
        <p:nvSpPr>
          <p:cNvPr id="678" name="Google Shape;67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79" name="Google Shape;679;p3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80" name="Google Shape;680;p36"/>
          <p:cNvPicPr preferRelativeResize="0"/>
          <p:nvPr/>
        </p:nvPicPr>
        <p:blipFill>
          <a:blip r:embed="rId2">
            <a:alphaModFix/>
          </a:blip>
          <a:stretch>
            <a:fillRect/>
          </a:stretch>
        </p:blipFill>
        <p:spPr>
          <a:xfrm>
            <a:off x="8227225" y="4433975"/>
            <a:ext cx="453800" cy="453800"/>
          </a:xfrm>
          <a:prstGeom prst="rect">
            <a:avLst/>
          </a:prstGeom>
          <a:noFill/>
          <a:ln>
            <a:noFill/>
          </a:ln>
        </p:spPr>
      </p:pic>
      <p:grpSp>
        <p:nvGrpSpPr>
          <p:cNvPr id="681" name="Google Shape;681;p36"/>
          <p:cNvGrpSpPr/>
          <p:nvPr/>
        </p:nvGrpSpPr>
        <p:grpSpPr>
          <a:xfrm>
            <a:off x="6943104" y="528870"/>
            <a:ext cx="2049767" cy="1959946"/>
            <a:chOff x="5538354" y="1056318"/>
            <a:chExt cx="2078028" cy="1872322"/>
          </a:xfrm>
        </p:grpSpPr>
        <p:sp>
          <p:nvSpPr>
            <p:cNvPr id="682" name="Google Shape;682;p36"/>
            <p:cNvSpPr/>
            <p:nvPr/>
          </p:nvSpPr>
          <p:spPr>
            <a:xfrm rot="-10143322">
              <a:off x="5642197" y="1222291"/>
              <a:ext cx="1870343" cy="1272934"/>
            </a:xfrm>
            <a:prstGeom prst="cloud">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6"/>
            <p:cNvSpPr/>
            <p:nvPr/>
          </p:nvSpPr>
          <p:spPr>
            <a:xfrm>
              <a:off x="6508243" y="2481575"/>
              <a:ext cx="162000" cy="1620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36"/>
            <p:cNvSpPr/>
            <p:nvPr/>
          </p:nvSpPr>
          <p:spPr>
            <a:xfrm>
              <a:off x="6425984" y="2687512"/>
              <a:ext cx="133800" cy="1338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36"/>
            <p:cNvSpPr/>
            <p:nvPr/>
          </p:nvSpPr>
          <p:spPr>
            <a:xfrm>
              <a:off x="6307650" y="2821240"/>
              <a:ext cx="107400" cy="1074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6" name="Google Shape;686;p3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4</a:t>
            </a:r>
            <a:endParaRPr b="1">
              <a:solidFill>
                <a:srgbClr val="434343"/>
              </a:solidFill>
            </a:endParaRPr>
          </a:p>
        </p:txBody>
      </p:sp>
      <p:sp>
        <p:nvSpPr>
          <p:cNvPr id="687" name="Google Shape;687;p36"/>
          <p:cNvSpPr txBox="1"/>
          <p:nvPr/>
        </p:nvSpPr>
        <p:spPr>
          <a:xfrm>
            <a:off x="456400" y="528875"/>
            <a:ext cx="8234400" cy="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REFLEKTION</a:t>
            </a:r>
            <a:endParaRPr b="1" sz="2400">
              <a:solidFill>
                <a:schemeClr val="dk2"/>
              </a:solidFill>
            </a:endParaRPr>
          </a:p>
        </p:txBody>
      </p:sp>
      <p:pic>
        <p:nvPicPr>
          <p:cNvPr id="688" name="Google Shape;688;p3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689" name="Google Shape;689;p36"/>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5">
  <p:cSld name="TITLE_AND_BODY_55">
    <p:spTree>
      <p:nvGrpSpPr>
        <p:cNvPr id="690" name="Shape 690"/>
        <p:cNvGrpSpPr/>
        <p:nvPr/>
      </p:nvGrpSpPr>
      <p:grpSpPr>
        <a:xfrm>
          <a:off x="0" y="0"/>
          <a:ext cx="0" cy="0"/>
          <a:chOff x="0" y="0"/>
          <a:chExt cx="0" cy="0"/>
        </a:xfrm>
      </p:grpSpPr>
      <p:sp>
        <p:nvSpPr>
          <p:cNvPr id="691" name="Google Shape;69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692" name="Google Shape;692;p3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693" name="Google Shape;693;p3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694" name="Google Shape;694;p37"/>
          <p:cNvSpPr txBox="1"/>
          <p:nvPr/>
        </p:nvSpPr>
        <p:spPr>
          <a:xfrm>
            <a:off x="525250" y="1291850"/>
            <a:ext cx="4610700" cy="230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 sz="1000">
                <a:solidFill>
                  <a:srgbClr val="434343"/>
                </a:solidFill>
                <a:highlight>
                  <a:schemeClr val="lt1"/>
                </a:highlight>
              </a:rPr>
              <a:t>Syfte: </a:t>
            </a:r>
            <a:br>
              <a:rPr b="1" lang="sv" sz="1000">
                <a:solidFill>
                  <a:srgbClr val="434343"/>
                </a:solidFill>
                <a:highlight>
                  <a:schemeClr val="lt1"/>
                </a:highlight>
              </a:rPr>
            </a:br>
            <a:r>
              <a:rPr lang="sv" sz="1000">
                <a:solidFill>
                  <a:srgbClr val="434343"/>
                </a:solidFill>
                <a:highlight>
                  <a:schemeClr val="lt1"/>
                </a:highlight>
              </a:rPr>
              <a:t>Att stanna upp och fundera på hur du känner kring att ha genomfört övningarna i den här delen av utbildningen. Dessa tankar kan du komma tillbaka till även efter avslutad kurs.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lang="sv" sz="1000">
                <a:solidFill>
                  <a:srgbClr val="434343"/>
                </a:solidFill>
                <a:highlight>
                  <a:schemeClr val="lt1"/>
                </a:highlight>
              </a:rPr>
              <a:t>Fundera kring frågorna i övningen och skriv ned vad du tänker. </a:t>
            </a:r>
            <a:endParaRPr b="1" sz="1000">
              <a:solidFill>
                <a:schemeClr val="dk1"/>
              </a:solidFill>
              <a:highlight>
                <a:schemeClr val="lt1"/>
              </a:highlight>
            </a:endParaRPr>
          </a:p>
          <a:p>
            <a:pPr indent="0" lvl="0" marL="0" rtl="0" algn="l">
              <a:lnSpc>
                <a:spcPct val="150000"/>
              </a:lnSpc>
              <a:spcBef>
                <a:spcPts val="1600"/>
              </a:spcBef>
              <a:spcAft>
                <a:spcPts val="0"/>
              </a:spcAft>
              <a:buNone/>
            </a:pPr>
            <a:r>
              <a:t/>
            </a:r>
            <a:endParaRPr sz="1200">
              <a:highlight>
                <a:srgbClr val="FFFFFF"/>
              </a:highlight>
            </a:endParaRPr>
          </a:p>
          <a:p>
            <a:pPr indent="0" lvl="0" marL="0" rtl="0" algn="l">
              <a:lnSpc>
                <a:spcPct val="150000"/>
              </a:lnSpc>
              <a:spcBef>
                <a:spcPts val="1600"/>
              </a:spcBef>
              <a:spcAft>
                <a:spcPts val="1600"/>
              </a:spcAft>
              <a:buNone/>
            </a:pPr>
            <a:r>
              <a:t/>
            </a:r>
            <a:endParaRPr sz="1200">
              <a:highlight>
                <a:srgbClr val="FFFFFF"/>
              </a:highlight>
            </a:endParaRPr>
          </a:p>
        </p:txBody>
      </p:sp>
      <p:grpSp>
        <p:nvGrpSpPr>
          <p:cNvPr id="695" name="Google Shape;695;p37"/>
          <p:cNvGrpSpPr/>
          <p:nvPr/>
        </p:nvGrpSpPr>
        <p:grpSpPr>
          <a:xfrm>
            <a:off x="5425428" y="938803"/>
            <a:ext cx="3315078" cy="2986915"/>
            <a:chOff x="5538354" y="1056318"/>
            <a:chExt cx="2078028" cy="1872322"/>
          </a:xfrm>
        </p:grpSpPr>
        <p:sp>
          <p:nvSpPr>
            <p:cNvPr id="696" name="Google Shape;696;p37"/>
            <p:cNvSpPr/>
            <p:nvPr/>
          </p:nvSpPr>
          <p:spPr>
            <a:xfrm rot="-10143322">
              <a:off x="5642197" y="1222291"/>
              <a:ext cx="1870343" cy="1272934"/>
            </a:xfrm>
            <a:prstGeom prst="cloud">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37"/>
            <p:cNvSpPr/>
            <p:nvPr/>
          </p:nvSpPr>
          <p:spPr>
            <a:xfrm>
              <a:off x="6508243" y="2481575"/>
              <a:ext cx="162000" cy="1620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7"/>
            <p:cNvSpPr/>
            <p:nvPr/>
          </p:nvSpPr>
          <p:spPr>
            <a:xfrm>
              <a:off x="6425984" y="2687512"/>
              <a:ext cx="133800" cy="1338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37"/>
            <p:cNvSpPr/>
            <p:nvPr/>
          </p:nvSpPr>
          <p:spPr>
            <a:xfrm>
              <a:off x="6307650" y="2821240"/>
              <a:ext cx="107400" cy="107400"/>
            </a:xfrm>
            <a:prstGeom prst="ellipse">
              <a:avLst/>
            </a:prstGeom>
            <a:solidFill>
              <a:srgbClr val="FCE8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0" name="Google Shape;700;p37"/>
          <p:cNvSpPr txBox="1"/>
          <p:nvPr/>
        </p:nvSpPr>
        <p:spPr>
          <a:xfrm>
            <a:off x="6023013" y="1691575"/>
            <a:ext cx="23271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Sätt en tidsgräns för reflektionsövningen för att undvika att fastna i tankar och istället främja mer fokuserad reflektion. </a:t>
            </a:r>
            <a:endParaRPr sz="1000">
              <a:solidFill>
                <a:schemeClr val="dk1"/>
              </a:solidFill>
            </a:endParaRPr>
          </a:p>
        </p:txBody>
      </p:sp>
      <p:pic>
        <p:nvPicPr>
          <p:cNvPr id="701" name="Google Shape;701;p3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702" name="Google Shape;702;p37"/>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703" name="Google Shape;703;p37"/>
          <p:cNvSpPr txBox="1"/>
          <p:nvPr/>
        </p:nvSpPr>
        <p:spPr>
          <a:xfrm>
            <a:off x="456400" y="528875"/>
            <a:ext cx="8234400" cy="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ÖVNING 4: REFLEKTION</a:t>
            </a:r>
            <a:endParaRPr b="1" sz="2400">
              <a:solidFill>
                <a:schemeClr val="dk2"/>
              </a:solidFill>
            </a:endParaRPr>
          </a:p>
          <a:p>
            <a:pPr indent="0" lvl="0" marL="0" rtl="0" algn="l">
              <a:spcBef>
                <a:spcPts val="0"/>
              </a:spcBef>
              <a:spcAft>
                <a:spcPts val="0"/>
              </a:spcAft>
              <a:buNone/>
            </a:pPr>
            <a:r>
              <a:t/>
            </a:r>
            <a:endParaRPr b="1" sz="2400">
              <a:solidFill>
                <a:schemeClr val="dk2"/>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4">
  <p:cSld name="TITLE_AND_BODY_54">
    <p:spTree>
      <p:nvGrpSpPr>
        <p:cNvPr id="704" name="Shape 704"/>
        <p:cNvGrpSpPr/>
        <p:nvPr/>
      </p:nvGrpSpPr>
      <p:grpSpPr>
        <a:xfrm>
          <a:off x="0" y="0"/>
          <a:ext cx="0" cy="0"/>
          <a:chOff x="0" y="0"/>
          <a:chExt cx="0" cy="0"/>
        </a:xfrm>
      </p:grpSpPr>
      <p:sp>
        <p:nvSpPr>
          <p:cNvPr id="705" name="Google Shape;70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06" name="Google Shape;706;p3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707" name="Google Shape;707;p3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708" name="Google Shape;708;p38"/>
          <p:cNvSpPr txBox="1"/>
          <p:nvPr/>
        </p:nvSpPr>
        <p:spPr>
          <a:xfrm>
            <a:off x="456400" y="5143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PRIORITERA</a:t>
            </a:r>
            <a:endParaRPr b="1" sz="2400">
              <a:solidFill>
                <a:schemeClr val="dk2"/>
              </a:solidFill>
            </a:endParaRPr>
          </a:p>
        </p:txBody>
      </p:sp>
      <p:sp>
        <p:nvSpPr>
          <p:cNvPr id="709" name="Google Shape;709;p3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3</a:t>
            </a:r>
            <a:endParaRPr b="1">
              <a:solidFill>
                <a:srgbClr val="434343"/>
              </a:solidFill>
            </a:endParaRPr>
          </a:p>
        </p:txBody>
      </p:sp>
      <p:cxnSp>
        <p:nvCxnSpPr>
          <p:cNvPr id="710" name="Google Shape;710;p38"/>
          <p:cNvCxnSpPr/>
          <p:nvPr/>
        </p:nvCxnSpPr>
        <p:spPr>
          <a:xfrm rot="10800000">
            <a:off x="1383050" y="1459758"/>
            <a:ext cx="0" cy="2858100"/>
          </a:xfrm>
          <a:prstGeom prst="straightConnector1">
            <a:avLst/>
          </a:prstGeom>
          <a:noFill/>
          <a:ln cap="flat" cmpd="sng" w="19050">
            <a:solidFill>
              <a:schemeClr val="dk1"/>
            </a:solidFill>
            <a:prstDash val="solid"/>
            <a:round/>
            <a:headEnd len="med" w="med" type="none"/>
            <a:tailEnd len="med" w="med" type="stealth"/>
          </a:ln>
        </p:spPr>
      </p:cxnSp>
      <p:cxnSp>
        <p:nvCxnSpPr>
          <p:cNvPr id="711" name="Google Shape;711;p38"/>
          <p:cNvCxnSpPr/>
          <p:nvPr/>
        </p:nvCxnSpPr>
        <p:spPr>
          <a:xfrm>
            <a:off x="1383050" y="4313975"/>
            <a:ext cx="5183700" cy="0"/>
          </a:xfrm>
          <a:prstGeom prst="straightConnector1">
            <a:avLst/>
          </a:prstGeom>
          <a:noFill/>
          <a:ln cap="flat" cmpd="sng" w="19050">
            <a:solidFill>
              <a:schemeClr val="dk1"/>
            </a:solidFill>
            <a:prstDash val="solid"/>
            <a:round/>
            <a:headEnd len="med" w="med" type="none"/>
            <a:tailEnd len="med" w="med" type="stealth"/>
          </a:ln>
        </p:spPr>
      </p:cxnSp>
      <p:sp>
        <p:nvSpPr>
          <p:cNvPr id="712" name="Google Shape;712;p38"/>
          <p:cNvSpPr/>
          <p:nvPr/>
        </p:nvSpPr>
        <p:spPr>
          <a:xfrm>
            <a:off x="4892075" y="1617125"/>
            <a:ext cx="672300" cy="674700"/>
          </a:xfrm>
          <a:prstGeom prst="heart">
            <a:avLst/>
          </a:prstGeom>
          <a:noFill/>
          <a:ln cap="flat" cmpd="sng" w="28575">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13" name="Google Shape;713;p38"/>
          <p:cNvCxnSpPr/>
          <p:nvPr/>
        </p:nvCxnSpPr>
        <p:spPr>
          <a:xfrm flipH="1" rot="10800000">
            <a:off x="3914775" y="1413675"/>
            <a:ext cx="12900" cy="2898300"/>
          </a:xfrm>
          <a:prstGeom prst="straightConnector1">
            <a:avLst/>
          </a:prstGeom>
          <a:noFill/>
          <a:ln cap="flat" cmpd="sng" w="9525">
            <a:solidFill>
              <a:schemeClr val="dk2"/>
            </a:solidFill>
            <a:prstDash val="dot"/>
            <a:round/>
            <a:headEnd len="med" w="med" type="none"/>
            <a:tailEnd len="med" w="med" type="none"/>
          </a:ln>
        </p:spPr>
      </p:cxnSp>
      <p:cxnSp>
        <p:nvCxnSpPr>
          <p:cNvPr id="714" name="Google Shape;714;p38"/>
          <p:cNvCxnSpPr/>
          <p:nvPr/>
        </p:nvCxnSpPr>
        <p:spPr>
          <a:xfrm>
            <a:off x="1383050" y="2709775"/>
            <a:ext cx="4943100" cy="0"/>
          </a:xfrm>
          <a:prstGeom prst="straightConnector1">
            <a:avLst/>
          </a:prstGeom>
          <a:noFill/>
          <a:ln cap="flat" cmpd="sng" w="9525">
            <a:solidFill>
              <a:schemeClr val="dk2"/>
            </a:solidFill>
            <a:prstDash val="dot"/>
            <a:round/>
            <a:headEnd len="med" w="med" type="none"/>
            <a:tailEnd len="med" w="med" type="none"/>
          </a:ln>
        </p:spPr>
      </p:cxnSp>
      <p:pic>
        <p:nvPicPr>
          <p:cNvPr id="715" name="Google Shape;715;p3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716" name="Google Shape;716;p38"/>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717" name="Google Shape;717;p38"/>
          <p:cNvSpPr txBox="1"/>
          <p:nvPr/>
        </p:nvSpPr>
        <p:spPr>
          <a:xfrm>
            <a:off x="1306841" y="4315975"/>
            <a:ext cx="19752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SVÅRT ATT </a:t>
            </a:r>
            <a:endParaRPr b="1" sz="900">
              <a:solidFill>
                <a:srgbClr val="434343"/>
              </a:solidFill>
            </a:endParaRPr>
          </a:p>
          <a:p>
            <a:pPr indent="0" lvl="0" marL="0" rtl="0" algn="l">
              <a:spcBef>
                <a:spcPts val="0"/>
              </a:spcBef>
              <a:spcAft>
                <a:spcPts val="0"/>
              </a:spcAft>
              <a:buSzPts val="990"/>
              <a:buNone/>
            </a:pPr>
            <a:r>
              <a:rPr b="1" lang="sv" sz="900">
                <a:solidFill>
                  <a:srgbClr val="434343"/>
                </a:solidFill>
              </a:rPr>
              <a:t>GENOMFÖRA</a:t>
            </a:r>
            <a:endParaRPr b="1" sz="900">
              <a:solidFill>
                <a:srgbClr val="434343"/>
              </a:solidFill>
            </a:endParaRPr>
          </a:p>
        </p:txBody>
      </p:sp>
      <p:sp>
        <p:nvSpPr>
          <p:cNvPr id="718" name="Google Shape;718;p38"/>
          <p:cNvSpPr txBox="1"/>
          <p:nvPr/>
        </p:nvSpPr>
        <p:spPr>
          <a:xfrm>
            <a:off x="5642200" y="4313975"/>
            <a:ext cx="10827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LÄTT ATT GENOMFÖRA</a:t>
            </a:r>
            <a:endParaRPr b="1" sz="900">
              <a:solidFill>
                <a:srgbClr val="434343"/>
              </a:solidFill>
            </a:endParaRPr>
          </a:p>
        </p:txBody>
      </p:sp>
      <p:sp>
        <p:nvSpPr>
          <p:cNvPr id="719" name="Google Shape;719;p38"/>
          <p:cNvSpPr txBox="1"/>
          <p:nvPr/>
        </p:nvSpPr>
        <p:spPr>
          <a:xfrm rot="-5400000">
            <a:off x="514975" y="3551175"/>
            <a:ext cx="11829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LÅG NYTTA FÖR ANVÄNDAREN</a:t>
            </a:r>
            <a:endParaRPr b="1" sz="900">
              <a:solidFill>
                <a:srgbClr val="434343"/>
              </a:solidFill>
            </a:endParaRPr>
          </a:p>
        </p:txBody>
      </p:sp>
      <p:sp>
        <p:nvSpPr>
          <p:cNvPr id="720" name="Google Shape;720;p38"/>
          <p:cNvSpPr txBox="1"/>
          <p:nvPr/>
        </p:nvSpPr>
        <p:spPr>
          <a:xfrm rot="-5400000">
            <a:off x="529585" y="2040145"/>
            <a:ext cx="11379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HÖG NYTTA FÖR ANVÄNDAREN</a:t>
            </a:r>
            <a:endParaRPr b="1" sz="900">
              <a:solidFill>
                <a:srgbClr val="434343"/>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3">
  <p:cSld name="TITLE_AND_BODY_53">
    <p:spTree>
      <p:nvGrpSpPr>
        <p:cNvPr id="721" name="Shape 721"/>
        <p:cNvGrpSpPr/>
        <p:nvPr/>
      </p:nvGrpSpPr>
      <p:grpSpPr>
        <a:xfrm>
          <a:off x="0" y="0"/>
          <a:ext cx="0" cy="0"/>
          <a:chOff x="0" y="0"/>
          <a:chExt cx="0" cy="0"/>
        </a:xfrm>
      </p:grpSpPr>
      <p:sp>
        <p:nvSpPr>
          <p:cNvPr id="722" name="Google Shape;72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23" name="Google Shape;723;p3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724" name="Google Shape;724;p3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725" name="Google Shape;725;p3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cxnSp>
        <p:nvCxnSpPr>
          <p:cNvPr id="726" name="Google Shape;726;p39"/>
          <p:cNvCxnSpPr/>
          <p:nvPr/>
        </p:nvCxnSpPr>
        <p:spPr>
          <a:xfrm>
            <a:off x="1383050" y="4313975"/>
            <a:ext cx="5183700" cy="0"/>
          </a:xfrm>
          <a:prstGeom prst="straightConnector1">
            <a:avLst/>
          </a:prstGeom>
          <a:noFill/>
          <a:ln cap="flat" cmpd="sng" w="19050">
            <a:solidFill>
              <a:schemeClr val="dk1"/>
            </a:solidFill>
            <a:prstDash val="solid"/>
            <a:round/>
            <a:headEnd len="med" w="med" type="none"/>
            <a:tailEnd len="med" w="med" type="stealth"/>
          </a:ln>
        </p:spPr>
      </p:cxnSp>
      <p:cxnSp>
        <p:nvCxnSpPr>
          <p:cNvPr id="727" name="Google Shape;727;p39"/>
          <p:cNvCxnSpPr/>
          <p:nvPr/>
        </p:nvCxnSpPr>
        <p:spPr>
          <a:xfrm>
            <a:off x="1383050" y="2709775"/>
            <a:ext cx="4943100" cy="0"/>
          </a:xfrm>
          <a:prstGeom prst="straightConnector1">
            <a:avLst/>
          </a:prstGeom>
          <a:noFill/>
          <a:ln cap="flat" cmpd="sng" w="9525">
            <a:solidFill>
              <a:schemeClr val="dk2"/>
            </a:solidFill>
            <a:prstDash val="dot"/>
            <a:round/>
            <a:headEnd len="med" w="med" type="none"/>
            <a:tailEnd len="med" w="med" type="none"/>
          </a:ln>
        </p:spPr>
      </p:cxnSp>
      <p:sp>
        <p:nvSpPr>
          <p:cNvPr id="728" name="Google Shape;728;p39"/>
          <p:cNvSpPr txBox="1"/>
          <p:nvPr/>
        </p:nvSpPr>
        <p:spPr>
          <a:xfrm>
            <a:off x="1306841" y="4315975"/>
            <a:ext cx="19752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SVÅRT ATT </a:t>
            </a:r>
            <a:endParaRPr b="1" sz="900">
              <a:solidFill>
                <a:srgbClr val="434343"/>
              </a:solidFill>
            </a:endParaRPr>
          </a:p>
          <a:p>
            <a:pPr indent="0" lvl="0" marL="0" rtl="0" algn="l">
              <a:spcBef>
                <a:spcPts val="0"/>
              </a:spcBef>
              <a:spcAft>
                <a:spcPts val="0"/>
              </a:spcAft>
              <a:buSzPts val="990"/>
              <a:buNone/>
            </a:pPr>
            <a:r>
              <a:rPr b="1" lang="sv" sz="900">
                <a:solidFill>
                  <a:srgbClr val="434343"/>
                </a:solidFill>
              </a:rPr>
              <a:t>GENOMFÖRA</a:t>
            </a:r>
            <a:endParaRPr b="1" sz="900">
              <a:solidFill>
                <a:srgbClr val="434343"/>
              </a:solidFill>
            </a:endParaRPr>
          </a:p>
        </p:txBody>
      </p:sp>
      <p:sp>
        <p:nvSpPr>
          <p:cNvPr id="729" name="Google Shape;729;p39"/>
          <p:cNvSpPr txBox="1"/>
          <p:nvPr/>
        </p:nvSpPr>
        <p:spPr>
          <a:xfrm>
            <a:off x="5642200" y="4313975"/>
            <a:ext cx="10827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LÄTT ATT GENOMFÖRA</a:t>
            </a:r>
            <a:endParaRPr b="1" sz="900">
              <a:solidFill>
                <a:srgbClr val="434343"/>
              </a:solidFill>
            </a:endParaRPr>
          </a:p>
        </p:txBody>
      </p:sp>
      <p:sp>
        <p:nvSpPr>
          <p:cNvPr id="730" name="Google Shape;730;p39"/>
          <p:cNvSpPr txBox="1"/>
          <p:nvPr/>
        </p:nvSpPr>
        <p:spPr>
          <a:xfrm rot="-5400000">
            <a:off x="514975" y="3551175"/>
            <a:ext cx="11829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LÅG NYTTA FÖR ANVÄNDAREN</a:t>
            </a:r>
            <a:endParaRPr b="1" sz="900">
              <a:solidFill>
                <a:srgbClr val="434343"/>
              </a:solidFill>
            </a:endParaRPr>
          </a:p>
        </p:txBody>
      </p:sp>
      <p:sp>
        <p:nvSpPr>
          <p:cNvPr id="731" name="Google Shape;731;p39"/>
          <p:cNvSpPr txBox="1"/>
          <p:nvPr/>
        </p:nvSpPr>
        <p:spPr>
          <a:xfrm rot="-5400000">
            <a:off x="529585" y="2040145"/>
            <a:ext cx="11379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900">
                <a:solidFill>
                  <a:srgbClr val="434343"/>
                </a:solidFill>
              </a:rPr>
              <a:t>HÖG NYTTA FÖR ANVÄNDAREN</a:t>
            </a:r>
            <a:endParaRPr b="1" sz="900">
              <a:solidFill>
                <a:srgbClr val="434343"/>
              </a:solidFill>
            </a:endParaRPr>
          </a:p>
        </p:txBody>
      </p:sp>
      <p:sp>
        <p:nvSpPr>
          <p:cNvPr id="732" name="Google Shape;732;p39"/>
          <p:cNvSpPr txBox="1"/>
          <p:nvPr/>
        </p:nvSpPr>
        <p:spPr>
          <a:xfrm>
            <a:off x="5804324" y="2239413"/>
            <a:ext cx="260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 idéer som hamnar i den här rutan</a:t>
            </a:r>
            <a:endParaRPr sz="1100">
              <a:solidFill>
                <a:srgbClr val="666666"/>
              </a:solidFill>
              <a:latin typeface="Caveat"/>
              <a:ea typeface="Caveat"/>
              <a:cs typeface="Caveat"/>
              <a:sym typeface="Caveat"/>
            </a:endParaRPr>
          </a:p>
          <a:p>
            <a:pPr indent="0" lvl="0" marL="0" rtl="0" algn="l">
              <a:spcBef>
                <a:spcPts val="0"/>
              </a:spcBef>
              <a:spcAft>
                <a:spcPts val="0"/>
              </a:spcAft>
              <a:buNone/>
            </a:pPr>
            <a:r>
              <a:rPr lang="sv" sz="1100">
                <a:solidFill>
                  <a:srgbClr val="666666"/>
                </a:solidFill>
                <a:latin typeface="Caveat"/>
                <a:ea typeface="Caveat"/>
                <a:cs typeface="Caveat"/>
                <a:sym typeface="Caveat"/>
              </a:rPr>
              <a:t> är bra att börja med! </a:t>
            </a:r>
            <a:endParaRPr sz="1100">
              <a:solidFill>
                <a:srgbClr val="666666"/>
              </a:solidFill>
              <a:latin typeface="Caveat"/>
              <a:ea typeface="Caveat"/>
              <a:cs typeface="Caveat"/>
              <a:sym typeface="Caveat"/>
            </a:endParaRPr>
          </a:p>
        </p:txBody>
      </p:sp>
      <p:cxnSp>
        <p:nvCxnSpPr>
          <p:cNvPr id="733" name="Google Shape;733;p39"/>
          <p:cNvCxnSpPr>
            <a:stCxn id="732" idx="1"/>
          </p:cNvCxnSpPr>
          <p:nvPr/>
        </p:nvCxnSpPr>
        <p:spPr>
          <a:xfrm rot="10800000">
            <a:off x="5516024" y="2121663"/>
            <a:ext cx="288300" cy="293400"/>
          </a:xfrm>
          <a:prstGeom prst="curvedConnector2">
            <a:avLst/>
          </a:prstGeom>
          <a:noFill/>
          <a:ln cap="flat" cmpd="sng" w="9525">
            <a:solidFill>
              <a:srgbClr val="666666"/>
            </a:solidFill>
            <a:prstDash val="solid"/>
            <a:round/>
            <a:headEnd len="med" w="med" type="none"/>
            <a:tailEnd len="med" w="med" type="stealth"/>
          </a:ln>
        </p:spPr>
      </p:cxnSp>
      <p:cxnSp>
        <p:nvCxnSpPr>
          <p:cNvPr id="734" name="Google Shape;734;p39"/>
          <p:cNvCxnSpPr/>
          <p:nvPr/>
        </p:nvCxnSpPr>
        <p:spPr>
          <a:xfrm flipH="1" rot="10800000">
            <a:off x="3914775" y="1449375"/>
            <a:ext cx="4200" cy="2862600"/>
          </a:xfrm>
          <a:prstGeom prst="straightConnector1">
            <a:avLst/>
          </a:prstGeom>
          <a:noFill/>
          <a:ln cap="flat" cmpd="sng" w="9525">
            <a:solidFill>
              <a:schemeClr val="dk2"/>
            </a:solidFill>
            <a:prstDash val="dot"/>
            <a:round/>
            <a:headEnd len="med" w="med" type="none"/>
            <a:tailEnd len="med" w="med" type="none"/>
          </a:ln>
        </p:spPr>
      </p:cxnSp>
      <p:cxnSp>
        <p:nvCxnSpPr>
          <p:cNvPr id="735" name="Google Shape;735;p39"/>
          <p:cNvCxnSpPr/>
          <p:nvPr/>
        </p:nvCxnSpPr>
        <p:spPr>
          <a:xfrm rot="10800000">
            <a:off x="1383050" y="1459758"/>
            <a:ext cx="0" cy="2858100"/>
          </a:xfrm>
          <a:prstGeom prst="straightConnector1">
            <a:avLst/>
          </a:prstGeom>
          <a:noFill/>
          <a:ln cap="flat" cmpd="sng" w="19050">
            <a:solidFill>
              <a:schemeClr val="dk1"/>
            </a:solidFill>
            <a:prstDash val="solid"/>
            <a:round/>
            <a:headEnd len="med" w="med" type="none"/>
            <a:tailEnd len="med" w="med" type="stealth"/>
          </a:ln>
        </p:spPr>
      </p:cxnSp>
      <p:sp>
        <p:nvSpPr>
          <p:cNvPr id="736" name="Google Shape;736;p39"/>
          <p:cNvSpPr/>
          <p:nvPr/>
        </p:nvSpPr>
        <p:spPr>
          <a:xfrm>
            <a:off x="4892075" y="1617125"/>
            <a:ext cx="672300" cy="674700"/>
          </a:xfrm>
          <a:prstGeom prst="heart">
            <a:avLst/>
          </a:prstGeom>
          <a:noFill/>
          <a:ln cap="flat" cmpd="sng" w="28575">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7" name="Google Shape;737;p3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738" name="Google Shape;738;p39"/>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739" name="Google Shape;739;p39"/>
          <p:cNvSpPr/>
          <p:nvPr/>
        </p:nvSpPr>
        <p:spPr>
          <a:xfrm>
            <a:off x="2911008" y="1170582"/>
            <a:ext cx="873000" cy="8730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App-utveckling: användarvänlig, smart &amp;  personifierad info (t.ex. prenumeration på linjer, turer, dagar)</a:t>
            </a:r>
            <a:endParaRPr sz="1200"/>
          </a:p>
        </p:txBody>
      </p:sp>
      <p:sp>
        <p:nvSpPr>
          <p:cNvPr id="740" name="Google Shape;740;p39"/>
          <p:cNvSpPr/>
          <p:nvPr/>
        </p:nvSpPr>
        <p:spPr>
          <a:xfrm>
            <a:off x="2741979" y="2135258"/>
            <a:ext cx="873000" cy="8730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Prenumerations- tjänst på “sin” linje: Push-notiser / SMS för att omedelbart informera användarna</a:t>
            </a:r>
            <a:endParaRPr sz="1100"/>
          </a:p>
        </p:txBody>
      </p:sp>
      <p:sp>
        <p:nvSpPr>
          <p:cNvPr id="741" name="Google Shape;741;p39"/>
          <p:cNvSpPr/>
          <p:nvPr/>
        </p:nvSpPr>
        <p:spPr>
          <a:xfrm>
            <a:off x="4213518" y="1831883"/>
            <a:ext cx="873000" cy="8730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Uppgradering av digitala skyltar för att kunna ge snabbare &amp; sammanhållen information</a:t>
            </a:r>
            <a:endParaRPr sz="1200"/>
          </a:p>
        </p:txBody>
      </p:sp>
      <p:sp>
        <p:nvSpPr>
          <p:cNvPr id="742" name="Google Shape;742;p39"/>
          <p:cNvSpPr/>
          <p:nvPr/>
        </p:nvSpPr>
        <p:spPr>
          <a:xfrm>
            <a:off x="5637293" y="1242000"/>
            <a:ext cx="873000" cy="8730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Tydligare störningsinfo på befintliga skyltar &amp; utrop på plats</a:t>
            </a:r>
            <a:endParaRPr sz="1200"/>
          </a:p>
        </p:txBody>
      </p:sp>
      <p:sp>
        <p:nvSpPr>
          <p:cNvPr id="743" name="Google Shape;743;p39"/>
          <p:cNvSpPr/>
          <p:nvPr/>
        </p:nvSpPr>
        <p:spPr>
          <a:xfrm>
            <a:off x="4764309" y="2917716"/>
            <a:ext cx="873000" cy="8730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Se över språk &amp; tonalitet: Använd enkel och begripligt språk för att göra informationen tillgänglig för alla användare</a:t>
            </a:r>
            <a:endParaRPr sz="1200"/>
          </a:p>
        </p:txBody>
      </p:sp>
      <p:sp>
        <p:nvSpPr>
          <p:cNvPr id="744" name="Google Shape;744;p39"/>
          <p:cNvSpPr txBox="1"/>
          <p:nvPr/>
        </p:nvSpPr>
        <p:spPr>
          <a:xfrm>
            <a:off x="456400" y="5143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PRIORITERA</a:t>
            </a:r>
            <a:endParaRPr b="1" sz="2400">
              <a:solidFill>
                <a:schemeClr val="dk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2">
  <p:cSld name="TITLE_AND_BODY_52">
    <p:spTree>
      <p:nvGrpSpPr>
        <p:cNvPr id="745" name="Shape 745"/>
        <p:cNvGrpSpPr/>
        <p:nvPr/>
      </p:nvGrpSpPr>
      <p:grpSpPr>
        <a:xfrm>
          <a:off x="0" y="0"/>
          <a:ext cx="0" cy="0"/>
          <a:chOff x="0" y="0"/>
          <a:chExt cx="0" cy="0"/>
        </a:xfrm>
      </p:grpSpPr>
      <p:sp>
        <p:nvSpPr>
          <p:cNvPr id="746" name="Google Shape;746;p40"/>
          <p:cNvSpPr/>
          <p:nvPr/>
        </p:nvSpPr>
        <p:spPr>
          <a:xfrm>
            <a:off x="5237102" y="1364125"/>
            <a:ext cx="3139800" cy="3114900"/>
          </a:xfrm>
          <a:prstGeom prst="ellipse">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7" name="Google Shape;74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48" name="Google Shape;748;p4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749" name="Google Shape;749;p4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750" name="Google Shape;750;p40"/>
          <p:cNvSpPr txBox="1"/>
          <p:nvPr/>
        </p:nvSpPr>
        <p:spPr>
          <a:xfrm>
            <a:off x="456400" y="1291850"/>
            <a:ext cx="4394400" cy="336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 Hitta de idéer som är mest lovande, i relation till utförande och nyttan</a:t>
            </a:r>
            <a:endParaRPr b="1" i="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b="1" lang="sv" sz="1000">
                <a:solidFill>
                  <a:srgbClr val="434343"/>
                </a:solidFill>
                <a:highlight>
                  <a:schemeClr val="lt1"/>
                </a:highlight>
              </a:rPr>
              <a:t>1.</a:t>
            </a:r>
            <a:r>
              <a:rPr lang="sv" sz="1000">
                <a:solidFill>
                  <a:srgbClr val="434343"/>
                </a:solidFill>
                <a:highlight>
                  <a:schemeClr val="lt1"/>
                </a:highlight>
              </a:rPr>
              <a:t> Början med att hämta dina idér från den tidigare övningen, sammanfatta vissa av idéerna om det behövs. </a:t>
            </a:r>
            <a:br>
              <a:rPr b="1" lang="sv" sz="1000">
                <a:solidFill>
                  <a:srgbClr val="434343"/>
                </a:solidFill>
                <a:highlight>
                  <a:schemeClr val="lt1"/>
                </a:highlight>
              </a:rPr>
            </a:br>
            <a:br>
              <a:rPr b="1" lang="sv" sz="1000">
                <a:solidFill>
                  <a:srgbClr val="434343"/>
                </a:solidFill>
                <a:highlight>
                  <a:schemeClr val="lt1"/>
                </a:highlight>
              </a:rPr>
            </a:br>
            <a:r>
              <a:rPr b="1" lang="sv" sz="1000">
                <a:solidFill>
                  <a:srgbClr val="434343"/>
                </a:solidFill>
                <a:highlight>
                  <a:schemeClr val="lt1"/>
                </a:highlight>
              </a:rPr>
              <a:t>2. </a:t>
            </a:r>
            <a:r>
              <a:rPr lang="sv" sz="1000">
                <a:solidFill>
                  <a:srgbClr val="434343"/>
                </a:solidFill>
                <a:highlight>
                  <a:schemeClr val="lt1"/>
                </a:highlight>
              </a:rPr>
              <a:t>Bedöm varje idé utifrån dess genomförbarhet och potential att lösa problemet eller utmaningen på ett effektivt sätt, samt hur väl den möter användarens behov och placera den i matrisen.</a:t>
            </a:r>
            <a:endParaRPr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highlight>
                  <a:schemeClr val="lt1"/>
                </a:highlight>
              </a:rPr>
              <a:t>3.</a:t>
            </a:r>
            <a:r>
              <a:rPr lang="sv" sz="1000">
                <a:solidFill>
                  <a:srgbClr val="434343"/>
                </a:solidFill>
                <a:highlight>
                  <a:schemeClr val="lt1"/>
                </a:highlight>
              </a:rPr>
              <a:t> De idéer som hamnar i rutan som innehåller ett hjärta är de som vi rekommenderar att du går vidare med direkt om du har begränsat med tid. </a:t>
            </a:r>
            <a:endParaRPr sz="1000">
              <a:solidFill>
                <a:srgbClr val="434343"/>
              </a:solidFill>
              <a:highlight>
                <a:schemeClr val="lt1"/>
              </a:highlight>
            </a:endParaRPr>
          </a:p>
          <a:p>
            <a:pPr indent="0" lvl="0" marL="0" rtl="0" algn="l">
              <a:lnSpc>
                <a:spcPct val="150000"/>
              </a:lnSpc>
              <a:spcBef>
                <a:spcPts val="1600"/>
              </a:spcBef>
              <a:spcAft>
                <a:spcPts val="0"/>
              </a:spcAft>
              <a:buNone/>
            </a:pPr>
            <a:r>
              <a:t/>
            </a:r>
            <a:endParaRPr sz="1000">
              <a:solidFill>
                <a:schemeClr val="dk1"/>
              </a:solidFill>
              <a:highlight>
                <a:schemeClr val="lt1"/>
              </a:highlight>
            </a:endParaRPr>
          </a:p>
          <a:p>
            <a:pPr indent="0" lvl="0" marL="0" rtl="0" algn="l">
              <a:lnSpc>
                <a:spcPct val="150000"/>
              </a:lnSpc>
              <a:spcBef>
                <a:spcPts val="1600"/>
              </a:spcBef>
              <a:spcAft>
                <a:spcPts val="1600"/>
              </a:spcAft>
              <a:buClr>
                <a:schemeClr val="dk1"/>
              </a:buClr>
              <a:buSzPts val="1100"/>
              <a:buFont typeface="Arial"/>
              <a:buNone/>
            </a:pPr>
            <a:r>
              <a:t/>
            </a:r>
            <a:endParaRPr b="1" sz="1000">
              <a:highlight>
                <a:srgbClr val="FFFFFF"/>
              </a:highlight>
            </a:endParaRPr>
          </a:p>
        </p:txBody>
      </p:sp>
      <p:sp>
        <p:nvSpPr>
          <p:cNvPr id="751" name="Google Shape;751;p40"/>
          <p:cNvSpPr txBox="1"/>
          <p:nvPr/>
        </p:nvSpPr>
        <p:spPr>
          <a:xfrm>
            <a:off x="456400" y="530450"/>
            <a:ext cx="8234400" cy="89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a:t>
            </a:r>
            <a:r>
              <a:rPr b="1" lang="sv" sz="2400">
                <a:solidFill>
                  <a:schemeClr val="dk2"/>
                </a:solidFill>
              </a:rPr>
              <a:t> 3: PRIORITERA</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30 min</a:t>
            </a:r>
            <a:endParaRPr b="1" i="1">
              <a:solidFill>
                <a:schemeClr val="dk2"/>
              </a:solidFill>
            </a:endParaRPr>
          </a:p>
        </p:txBody>
      </p:sp>
      <p:sp>
        <p:nvSpPr>
          <p:cNvPr id="752" name="Google Shape;752;p4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753" name="Google Shape;753;p40"/>
          <p:cNvSpPr txBox="1"/>
          <p:nvPr/>
        </p:nvSpPr>
        <p:spPr>
          <a:xfrm>
            <a:off x="5559450" y="2342750"/>
            <a:ext cx="2545800" cy="126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Tänk på att:</a:t>
            </a:r>
            <a:br>
              <a:rPr lang="sv" sz="1000">
                <a:solidFill>
                  <a:schemeClr val="dk1"/>
                </a:solidFill>
              </a:rPr>
            </a:br>
            <a:r>
              <a:rPr lang="sv" sz="1000">
                <a:solidFill>
                  <a:schemeClr val="dk1"/>
                </a:solidFill>
              </a:rPr>
              <a:t>Du har alla dina idéer kvar! Nu prioriterar du det du tror är bäst att börja testa. Du kan ta med dig ett par olika idéer i nästa steg som strävar mot samma mål.</a:t>
            </a:r>
            <a:endParaRPr b="1" sz="1000">
              <a:solidFill>
                <a:schemeClr val="dk1"/>
              </a:solidFill>
            </a:endParaRPr>
          </a:p>
        </p:txBody>
      </p:sp>
      <p:pic>
        <p:nvPicPr>
          <p:cNvPr id="754" name="Google Shape;754;p4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755" name="Google Shape;755;p40"/>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pic>
        <p:nvPicPr>
          <p:cNvPr id="756" name="Google Shape;756;p40"/>
          <p:cNvPicPr preferRelativeResize="0"/>
          <p:nvPr/>
        </p:nvPicPr>
        <p:blipFill>
          <a:blip r:embed="rId4">
            <a:alphaModFix/>
          </a:blip>
          <a:stretch>
            <a:fillRect/>
          </a:stretch>
        </p:blipFill>
        <p:spPr>
          <a:xfrm>
            <a:off x="6416851" y="912550"/>
            <a:ext cx="2321398" cy="20300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7">
  <p:cSld name="TITLE_AND_BODY_87">
    <p:spTree>
      <p:nvGrpSpPr>
        <p:cNvPr id="51" name="Shape 51"/>
        <p:cNvGrpSpPr/>
        <p:nvPr/>
      </p:nvGrpSpPr>
      <p:grpSpPr>
        <a:xfrm>
          <a:off x="0" y="0"/>
          <a:ext cx="0" cy="0"/>
          <a:chOff x="0" y="0"/>
          <a:chExt cx="0" cy="0"/>
        </a:xfrm>
      </p:grpSpPr>
      <p:sp>
        <p:nvSpPr>
          <p:cNvPr id="52" name="Google Shape;5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53" name="Google Shape;53;p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54" name="Google Shape;54;p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55" name="Google Shape;55;p5"/>
          <p:cNvSpPr txBox="1"/>
          <p:nvPr/>
        </p:nvSpPr>
        <p:spPr>
          <a:xfrm>
            <a:off x="0" y="2864325"/>
            <a:ext cx="8862900" cy="841800"/>
          </a:xfrm>
          <a:prstGeom prst="rect">
            <a:avLst/>
          </a:prstGeom>
          <a:noFill/>
          <a:ln>
            <a:noFill/>
          </a:ln>
        </p:spPr>
        <p:txBody>
          <a:bodyPr anchorCtr="0" anchor="ctr" bIns="91425" lIns="91425" spcFirstLastPara="1" rIns="91425" wrap="square" tIns="91425">
            <a:normAutofit/>
          </a:bodyPr>
          <a:lstStyle/>
          <a:p>
            <a:pPr indent="0" lvl="0" marL="457200" rtl="0" algn="ctr">
              <a:spcBef>
                <a:spcPts val="0"/>
              </a:spcBef>
              <a:spcAft>
                <a:spcPts val="0"/>
              </a:spcAft>
              <a:buNone/>
            </a:pPr>
            <a:r>
              <a:rPr b="1" lang="sv" sz="3200">
                <a:solidFill>
                  <a:srgbClr val="595959"/>
                </a:solidFill>
              </a:rPr>
              <a:t>SLUT</a:t>
            </a:r>
            <a:endParaRPr b="1" sz="1800">
              <a:solidFill>
                <a:srgbClr val="595959"/>
              </a:solidFill>
            </a:endParaRPr>
          </a:p>
        </p:txBody>
      </p:sp>
      <p:cxnSp>
        <p:nvCxnSpPr>
          <p:cNvPr id="56" name="Google Shape;56;p5"/>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pic>
        <p:nvPicPr>
          <p:cNvPr id="57" name="Google Shape;57;p5"/>
          <p:cNvPicPr preferRelativeResize="0"/>
          <p:nvPr/>
        </p:nvPicPr>
        <p:blipFill>
          <a:blip r:embed="rId3">
            <a:alphaModFix/>
          </a:blip>
          <a:stretch>
            <a:fillRect/>
          </a:stretch>
        </p:blipFill>
        <p:spPr>
          <a:xfrm>
            <a:off x="389550" y="1021225"/>
            <a:ext cx="8241152" cy="224942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1">
  <p:cSld name="TITLE_AND_BODY_51">
    <p:spTree>
      <p:nvGrpSpPr>
        <p:cNvPr id="757" name="Shape 757"/>
        <p:cNvGrpSpPr/>
        <p:nvPr/>
      </p:nvGrpSpPr>
      <p:grpSpPr>
        <a:xfrm>
          <a:off x="0" y="0"/>
          <a:ext cx="0" cy="0"/>
          <a:chOff x="0" y="0"/>
          <a:chExt cx="0" cy="0"/>
        </a:xfrm>
      </p:grpSpPr>
      <p:sp>
        <p:nvSpPr>
          <p:cNvPr id="758" name="Google Shape;75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59" name="Google Shape;759;p41"/>
          <p:cNvSpPr txBox="1"/>
          <p:nvPr/>
        </p:nvSpPr>
        <p:spPr>
          <a:xfrm>
            <a:off x="2005150" y="4837175"/>
            <a:ext cx="6777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800">
                <a:solidFill>
                  <a:srgbClr val="666666"/>
                </a:solidFill>
              </a:rPr>
              <a:t>Utbildning &amp; övningar av Expedition Mondial AB</a:t>
            </a:r>
            <a:endParaRPr b="1" sz="800">
              <a:solidFill>
                <a:srgbClr val="666666"/>
              </a:solidFill>
            </a:endParaRPr>
          </a:p>
        </p:txBody>
      </p:sp>
      <p:sp>
        <p:nvSpPr>
          <p:cNvPr id="760" name="Google Shape;760;p41"/>
          <p:cNvSpPr txBox="1"/>
          <p:nvPr/>
        </p:nvSpPr>
        <p:spPr>
          <a:xfrm>
            <a:off x="456400" y="5150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TA FRAM &amp; FÖRTYDLIGA IDÉER</a:t>
            </a:r>
            <a:r>
              <a:rPr b="1" lang="sv">
                <a:solidFill>
                  <a:schemeClr val="dk2"/>
                </a:solidFill>
              </a:rPr>
              <a:t> </a:t>
            </a:r>
            <a:endParaRPr b="1">
              <a:solidFill>
                <a:schemeClr val="dk2"/>
              </a:solidFill>
            </a:endParaRPr>
          </a:p>
        </p:txBody>
      </p:sp>
      <p:sp>
        <p:nvSpPr>
          <p:cNvPr id="761" name="Google Shape;761;p4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2B</a:t>
            </a:r>
            <a:endParaRPr b="1">
              <a:solidFill>
                <a:srgbClr val="434343"/>
              </a:solidFill>
            </a:endParaRPr>
          </a:p>
        </p:txBody>
      </p:sp>
      <p:pic>
        <p:nvPicPr>
          <p:cNvPr id="762" name="Google Shape;762;p41"/>
          <p:cNvPicPr preferRelativeResize="0"/>
          <p:nvPr/>
        </p:nvPicPr>
        <p:blipFill rotWithShape="1">
          <a:blip r:embed="rId2">
            <a:alphaModFix/>
          </a:blip>
          <a:srcRect b="0" l="0" r="0" t="0"/>
          <a:stretch/>
        </p:blipFill>
        <p:spPr>
          <a:xfrm>
            <a:off x="7791450" y="0"/>
            <a:ext cx="1352551" cy="834450"/>
          </a:xfrm>
          <a:prstGeom prst="rect">
            <a:avLst/>
          </a:prstGeom>
          <a:noFill/>
          <a:ln>
            <a:noFill/>
          </a:ln>
        </p:spPr>
      </p:pic>
      <p:sp>
        <p:nvSpPr>
          <p:cNvPr id="763" name="Google Shape;763;p41"/>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0">
  <p:cSld name="TITLE_AND_BODY_50">
    <p:spTree>
      <p:nvGrpSpPr>
        <p:cNvPr id="764" name="Shape 764"/>
        <p:cNvGrpSpPr/>
        <p:nvPr/>
      </p:nvGrpSpPr>
      <p:grpSpPr>
        <a:xfrm>
          <a:off x="0" y="0"/>
          <a:ext cx="0" cy="0"/>
          <a:chOff x="0" y="0"/>
          <a:chExt cx="0" cy="0"/>
        </a:xfrm>
      </p:grpSpPr>
      <p:sp>
        <p:nvSpPr>
          <p:cNvPr id="765" name="Google Shape;76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66" name="Google Shape;766;p4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767" name="Google Shape;767;p4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768" name="Google Shape;768;p42"/>
          <p:cNvSpPr/>
          <p:nvPr/>
        </p:nvSpPr>
        <p:spPr>
          <a:xfrm>
            <a:off x="7365750" y="2888800"/>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769" name="Google Shape;769;p42"/>
          <p:cNvSpPr/>
          <p:nvPr/>
        </p:nvSpPr>
        <p:spPr>
          <a:xfrm>
            <a:off x="2064650" y="3718625"/>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770" name="Google Shape;770;p42"/>
          <p:cNvSpPr/>
          <p:nvPr/>
        </p:nvSpPr>
        <p:spPr>
          <a:xfrm>
            <a:off x="4061125" y="2036688"/>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771" name="Google Shape;771;p42"/>
          <p:cNvSpPr/>
          <p:nvPr/>
        </p:nvSpPr>
        <p:spPr>
          <a:xfrm>
            <a:off x="605225" y="1845813"/>
            <a:ext cx="2109300" cy="21093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772" name="Google Shape;772;p4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773" name="Google Shape;773;p42"/>
          <p:cNvSpPr txBox="1"/>
          <p:nvPr/>
        </p:nvSpPr>
        <p:spPr>
          <a:xfrm>
            <a:off x="794675" y="1243350"/>
            <a:ext cx="17304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rgbClr val="434343"/>
                </a:solidFill>
              </a:rPr>
              <a:t>Direkt trafikinformation för alla: </a:t>
            </a:r>
            <a:endParaRPr b="1" sz="1100">
              <a:solidFill>
                <a:srgbClr val="434343"/>
              </a:solidFill>
            </a:endParaRPr>
          </a:p>
        </p:txBody>
      </p:sp>
      <p:sp>
        <p:nvSpPr>
          <p:cNvPr id="774" name="Google Shape;774;p42"/>
          <p:cNvSpPr txBox="1"/>
          <p:nvPr/>
        </p:nvSpPr>
        <p:spPr>
          <a:xfrm>
            <a:off x="2536924" y="3260263"/>
            <a:ext cx="17304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rgbClr val="434343"/>
                </a:solidFill>
              </a:rPr>
              <a:t>Prenumerationstjänst på “sin” linje: </a:t>
            </a:r>
            <a:endParaRPr b="1" sz="1100">
              <a:solidFill>
                <a:srgbClr val="434343"/>
              </a:solidFill>
            </a:endParaRPr>
          </a:p>
        </p:txBody>
      </p:sp>
      <p:sp>
        <p:nvSpPr>
          <p:cNvPr id="775" name="Google Shape;775;p42"/>
          <p:cNvSpPr txBox="1"/>
          <p:nvPr/>
        </p:nvSpPr>
        <p:spPr>
          <a:xfrm>
            <a:off x="3795184" y="1446825"/>
            <a:ext cx="18867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rgbClr val="434343"/>
                </a:solidFill>
              </a:rPr>
              <a:t>Tydligare information på skyltar &amp; utrop: </a:t>
            </a:r>
            <a:endParaRPr b="1" sz="1100">
              <a:solidFill>
                <a:srgbClr val="434343"/>
              </a:solidFill>
            </a:endParaRPr>
          </a:p>
        </p:txBody>
      </p:sp>
      <p:sp>
        <p:nvSpPr>
          <p:cNvPr id="776" name="Google Shape;776;p42"/>
          <p:cNvSpPr txBox="1"/>
          <p:nvPr/>
        </p:nvSpPr>
        <p:spPr>
          <a:xfrm>
            <a:off x="7246056" y="2253100"/>
            <a:ext cx="159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rgbClr val="434343"/>
                </a:solidFill>
              </a:rPr>
              <a:t>Förbättra datadelning mellan aktörer: </a:t>
            </a:r>
            <a:endParaRPr b="1" sz="1100">
              <a:solidFill>
                <a:srgbClr val="434343"/>
              </a:solidFill>
            </a:endParaRPr>
          </a:p>
        </p:txBody>
      </p:sp>
      <p:pic>
        <p:nvPicPr>
          <p:cNvPr id="777" name="Google Shape;777;p42"/>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778" name="Google Shape;778;p42"/>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779" name="Google Shape;779;p42"/>
          <p:cNvSpPr/>
          <p:nvPr/>
        </p:nvSpPr>
        <p:spPr>
          <a:xfrm>
            <a:off x="456399" y="1989175"/>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Använd enkel och begripligt språk för att göra informationen tillgänglig för alla användare</a:t>
            </a:r>
            <a:endParaRPr sz="1300"/>
          </a:p>
        </p:txBody>
      </p:sp>
      <p:sp>
        <p:nvSpPr>
          <p:cNvPr id="780" name="Google Shape;780;p42"/>
          <p:cNvSpPr/>
          <p:nvPr/>
        </p:nvSpPr>
        <p:spPr>
          <a:xfrm>
            <a:off x="1703824" y="2096700"/>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Skapa en mer användarvänlig app/ plattform där det är enkelt att hitta och dela relevant information</a:t>
            </a:r>
            <a:endParaRPr sz="1300"/>
          </a:p>
        </p:txBody>
      </p:sp>
      <p:sp>
        <p:nvSpPr>
          <p:cNvPr id="781" name="Google Shape;781;p42"/>
          <p:cNvSpPr/>
          <p:nvPr/>
        </p:nvSpPr>
        <p:spPr>
          <a:xfrm>
            <a:off x="1055062" y="3165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Push-notiser och SMS för att omedelbart informera användarna</a:t>
            </a:r>
            <a:endParaRPr sz="1300"/>
          </a:p>
        </p:txBody>
      </p:sp>
      <p:sp>
        <p:nvSpPr>
          <p:cNvPr id="782" name="Google Shape;782;p42"/>
          <p:cNvSpPr/>
          <p:nvPr/>
        </p:nvSpPr>
        <p:spPr>
          <a:xfrm>
            <a:off x="2273799" y="392096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Erbjud prenumeration på uppdateringar för specifika linjer eller rutter med några få klick.</a:t>
            </a:r>
            <a:endParaRPr sz="1300"/>
          </a:p>
        </p:txBody>
      </p:sp>
      <p:sp>
        <p:nvSpPr>
          <p:cNvPr id="783" name="Google Shape;783;p42"/>
          <p:cNvSpPr/>
          <p:nvPr/>
        </p:nvSpPr>
        <p:spPr>
          <a:xfrm>
            <a:off x="7647224" y="30911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Automatiserad datadelning- sprocess som integrerar olika appar &amp; system för att överföra och uppdatera information i realtid.</a:t>
            </a:r>
            <a:endParaRPr sz="1300"/>
          </a:p>
        </p:txBody>
      </p:sp>
      <p:sp>
        <p:nvSpPr>
          <p:cNvPr id="784" name="Google Shape;784;p42"/>
          <p:cNvSpPr/>
          <p:nvPr/>
        </p:nvSpPr>
        <p:spPr>
          <a:xfrm>
            <a:off x="3633437" y="21410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Tydligare &amp; snabbare uppdateringar på de digitala skyltarna</a:t>
            </a:r>
            <a:endParaRPr sz="1300"/>
          </a:p>
        </p:txBody>
      </p:sp>
      <p:sp>
        <p:nvSpPr>
          <p:cNvPr id="785" name="Google Shape;785;p42"/>
          <p:cNvSpPr/>
          <p:nvPr/>
        </p:nvSpPr>
        <p:spPr>
          <a:xfrm>
            <a:off x="5020212" y="20966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Större text &amp; mer info om orsak till störningar på de digitala skyltarna</a:t>
            </a:r>
            <a:endParaRPr sz="1300"/>
          </a:p>
        </p:txBody>
      </p:sp>
      <p:sp>
        <p:nvSpPr>
          <p:cNvPr id="786" name="Google Shape;786;p42"/>
          <p:cNvSpPr/>
          <p:nvPr/>
        </p:nvSpPr>
        <p:spPr>
          <a:xfrm>
            <a:off x="5876537" y="33905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Skylt som uppmuntrar att fråga personalen på plats</a:t>
            </a:r>
            <a:endParaRPr sz="1300"/>
          </a:p>
        </p:txBody>
      </p:sp>
      <p:sp>
        <p:nvSpPr>
          <p:cNvPr id="787" name="Google Shape;787;p42"/>
          <p:cNvSpPr/>
          <p:nvPr/>
        </p:nvSpPr>
        <p:spPr>
          <a:xfrm>
            <a:off x="4172937" y="40104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Ökad turtäthet med vissa busslinjer</a:t>
            </a:r>
            <a:endParaRPr sz="1300"/>
          </a:p>
        </p:txBody>
      </p:sp>
      <p:sp>
        <p:nvSpPr>
          <p:cNvPr id="788" name="Google Shape;788;p42"/>
          <p:cNvSpPr/>
          <p:nvPr/>
        </p:nvSpPr>
        <p:spPr>
          <a:xfrm>
            <a:off x="4720062" y="2939275"/>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Bytesinfo ombord på bussen (inre skylt &amp; utrop)</a:t>
            </a:r>
            <a:endParaRPr sz="1200"/>
          </a:p>
        </p:txBody>
      </p:sp>
      <p:sp>
        <p:nvSpPr>
          <p:cNvPr id="789" name="Google Shape;789;p42"/>
          <p:cNvSpPr txBox="1"/>
          <p:nvPr/>
        </p:nvSpPr>
        <p:spPr>
          <a:xfrm>
            <a:off x="456400" y="5150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TA FRAM &amp; FÖRTYDLIGA IDÉER</a:t>
            </a:r>
            <a:r>
              <a:rPr b="1" lang="sv">
                <a:solidFill>
                  <a:schemeClr val="dk2"/>
                </a:solidFill>
              </a:rPr>
              <a:t> </a:t>
            </a:r>
            <a:endParaRPr b="1">
              <a:solidFill>
                <a:schemeClr val="dk2"/>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9">
  <p:cSld name="TITLE_AND_BODY_49">
    <p:spTree>
      <p:nvGrpSpPr>
        <p:cNvPr id="790" name="Shape 790"/>
        <p:cNvGrpSpPr/>
        <p:nvPr/>
      </p:nvGrpSpPr>
      <p:grpSpPr>
        <a:xfrm>
          <a:off x="0" y="0"/>
          <a:ext cx="0" cy="0"/>
          <a:chOff x="0" y="0"/>
          <a:chExt cx="0" cy="0"/>
        </a:xfrm>
      </p:grpSpPr>
      <p:sp>
        <p:nvSpPr>
          <p:cNvPr id="791" name="Google Shape;791;p43"/>
          <p:cNvSpPr/>
          <p:nvPr/>
        </p:nvSpPr>
        <p:spPr>
          <a:xfrm>
            <a:off x="5237102" y="1364125"/>
            <a:ext cx="3139800" cy="3114900"/>
          </a:xfrm>
          <a:prstGeom prst="ellipse">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2" name="Google Shape;79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793" name="Google Shape;793;p4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794" name="Google Shape;794;p4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795" name="Google Shape;795;p43"/>
          <p:cNvSpPr txBox="1"/>
          <p:nvPr/>
        </p:nvSpPr>
        <p:spPr>
          <a:xfrm>
            <a:off x="525250" y="1291850"/>
            <a:ext cx="42522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Utgå från de positiva idéerna från tidigare övning och bygg vidare på dem</a:t>
            </a:r>
            <a:endParaRPr b="1" sz="1000">
              <a:solidFill>
                <a:srgbClr val="434343"/>
              </a:solidFill>
              <a:highlight>
                <a:srgbClr val="FFFFFF"/>
              </a:highlight>
            </a:endParaRPr>
          </a:p>
          <a:p>
            <a:pPr indent="0" lvl="0" marL="0" rtl="0" algn="l">
              <a:lnSpc>
                <a:spcPct val="115000"/>
              </a:lnSpc>
              <a:spcBef>
                <a:spcPts val="1600"/>
              </a:spcBef>
              <a:spcAft>
                <a:spcPts val="0"/>
              </a:spcAft>
              <a:buNone/>
            </a:pPr>
            <a:r>
              <a:t/>
            </a:r>
            <a:endParaRPr b="1"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Hur?</a:t>
            </a:r>
            <a:r>
              <a:rPr lang="sv" sz="1000">
                <a:solidFill>
                  <a:srgbClr val="434343"/>
                </a:solidFill>
                <a:highlight>
                  <a:srgbClr val="FFFFFF"/>
                </a:highlight>
              </a:rPr>
              <a:t> </a:t>
            </a:r>
            <a:br>
              <a:rPr lang="sv" sz="1000">
                <a:solidFill>
                  <a:srgbClr val="434343"/>
                </a:solidFill>
                <a:highlight>
                  <a:srgbClr val="FFFFFF"/>
                </a:highlight>
              </a:rPr>
            </a:br>
            <a:r>
              <a:rPr b="1" lang="sv" sz="1000">
                <a:solidFill>
                  <a:srgbClr val="434343"/>
                </a:solidFill>
                <a:highlight>
                  <a:srgbClr val="FFFFFF"/>
                </a:highlight>
              </a:rPr>
              <a:t>1. </a:t>
            </a:r>
            <a:r>
              <a:rPr lang="sv" sz="1000">
                <a:solidFill>
                  <a:srgbClr val="434343"/>
                </a:solidFill>
                <a:highlight>
                  <a:schemeClr val="lt1"/>
                </a:highlight>
              </a:rPr>
              <a:t>Inspireras från den positiva brainstormen och klustra det som du tycker hör ihop. Bygg vidare på idéerna eller lägg till nytt om du kommer på. Skriv rubriker till idéerna.</a:t>
            </a:r>
            <a:endParaRPr sz="1000">
              <a:solidFill>
                <a:srgbClr val="434343"/>
              </a:solidFill>
              <a:highlight>
                <a:schemeClr val="lt1"/>
              </a:highlight>
            </a:endParaRPr>
          </a:p>
          <a:p>
            <a:pPr indent="0" lvl="0" marL="0" rtl="0" algn="l">
              <a:lnSpc>
                <a:spcPct val="115000"/>
              </a:lnSpc>
              <a:spcBef>
                <a:spcPts val="1600"/>
              </a:spcBef>
              <a:spcAft>
                <a:spcPts val="1600"/>
              </a:spcAft>
              <a:buNone/>
            </a:pPr>
            <a:r>
              <a:rPr b="1" lang="sv" sz="1000">
                <a:solidFill>
                  <a:srgbClr val="434343"/>
                </a:solidFill>
                <a:highlight>
                  <a:schemeClr val="lt1"/>
                </a:highlight>
              </a:rPr>
              <a:t>2.</a:t>
            </a:r>
            <a:r>
              <a:rPr lang="sv" sz="1000">
                <a:solidFill>
                  <a:srgbClr val="434343"/>
                </a:solidFill>
                <a:highlight>
                  <a:schemeClr val="lt1"/>
                </a:highlight>
              </a:rPr>
              <a:t> </a:t>
            </a:r>
            <a:r>
              <a:rPr lang="sv" sz="1000">
                <a:solidFill>
                  <a:srgbClr val="434343"/>
                </a:solidFill>
                <a:highlight>
                  <a:schemeClr val="lt1"/>
                </a:highlight>
              </a:rPr>
              <a:t>Var visuell/konkret</a:t>
            </a:r>
            <a:r>
              <a:rPr lang="sv" sz="1000">
                <a:solidFill>
                  <a:srgbClr val="434343"/>
                </a:solidFill>
                <a:highlight>
                  <a:schemeClr val="lt1"/>
                </a:highlight>
              </a:rPr>
              <a:t> - förklara inte vad det borde vara utan </a:t>
            </a:r>
            <a:r>
              <a:rPr i="1" lang="sv" sz="1000">
                <a:solidFill>
                  <a:srgbClr val="434343"/>
                </a:solidFill>
                <a:highlight>
                  <a:schemeClr val="lt1"/>
                </a:highlight>
              </a:rPr>
              <a:t>hur. </a:t>
            </a:r>
            <a:endParaRPr sz="1000">
              <a:solidFill>
                <a:srgbClr val="434343"/>
              </a:solidFill>
              <a:highlight>
                <a:srgbClr val="FFFFFF"/>
              </a:highlight>
            </a:endParaRPr>
          </a:p>
        </p:txBody>
      </p:sp>
      <p:sp>
        <p:nvSpPr>
          <p:cNvPr id="796" name="Google Shape;796;p43"/>
          <p:cNvSpPr txBox="1"/>
          <p:nvPr/>
        </p:nvSpPr>
        <p:spPr>
          <a:xfrm>
            <a:off x="454800" y="512375"/>
            <a:ext cx="8234400" cy="12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2B: TA </a:t>
            </a:r>
            <a:r>
              <a:rPr b="1" lang="sv" sz="2400">
                <a:solidFill>
                  <a:schemeClr val="dk2"/>
                </a:solidFill>
              </a:rPr>
              <a:t>FRAM</a:t>
            </a:r>
            <a:r>
              <a:rPr b="1" lang="sv" sz="2400">
                <a:solidFill>
                  <a:schemeClr val="dk2"/>
                </a:solidFill>
              </a:rPr>
              <a:t> &amp; FÖRTYDLIGA IDÉER</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15 min</a:t>
            </a:r>
            <a:endParaRPr b="1" i="1" sz="2400">
              <a:solidFill>
                <a:schemeClr val="dk2"/>
              </a:solidFill>
            </a:endParaRPr>
          </a:p>
        </p:txBody>
      </p:sp>
      <p:sp>
        <p:nvSpPr>
          <p:cNvPr id="797" name="Google Shape;797;p4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798" name="Google Shape;798;p43"/>
          <p:cNvSpPr txBox="1"/>
          <p:nvPr/>
        </p:nvSpPr>
        <p:spPr>
          <a:xfrm>
            <a:off x="5495900" y="2402125"/>
            <a:ext cx="2609400" cy="1038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Försök att vara öppen i början och få ut alla idéer du/ni kommer på. Idéer kan föda andra idéer eller kombineras till nya idéer.</a:t>
            </a:r>
            <a:endParaRPr b="1" sz="1000">
              <a:solidFill>
                <a:schemeClr val="dk1"/>
              </a:solidFill>
            </a:endParaRPr>
          </a:p>
        </p:txBody>
      </p:sp>
      <p:pic>
        <p:nvPicPr>
          <p:cNvPr id="799" name="Google Shape;799;p4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00" name="Google Shape;800;p43"/>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pic>
        <p:nvPicPr>
          <p:cNvPr id="801" name="Google Shape;801;p43"/>
          <p:cNvPicPr preferRelativeResize="0"/>
          <p:nvPr/>
        </p:nvPicPr>
        <p:blipFill>
          <a:blip r:embed="rId4">
            <a:alphaModFix/>
          </a:blip>
          <a:stretch>
            <a:fillRect/>
          </a:stretch>
        </p:blipFill>
        <p:spPr>
          <a:xfrm>
            <a:off x="6575066" y="1010101"/>
            <a:ext cx="1736211" cy="176247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8">
  <p:cSld name="TITLE_AND_BODY_48">
    <p:spTree>
      <p:nvGrpSpPr>
        <p:cNvPr id="802" name="Shape 802"/>
        <p:cNvGrpSpPr/>
        <p:nvPr/>
      </p:nvGrpSpPr>
      <p:grpSpPr>
        <a:xfrm>
          <a:off x="0" y="0"/>
          <a:ext cx="0" cy="0"/>
          <a:chOff x="0" y="0"/>
          <a:chExt cx="0" cy="0"/>
        </a:xfrm>
      </p:grpSpPr>
      <p:sp>
        <p:nvSpPr>
          <p:cNvPr id="803" name="Google Shape;80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804" name="Google Shape;804;p4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805" name="Google Shape;805;p4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06" name="Google Shape;806;p44"/>
          <p:cNvSpPr txBox="1"/>
          <p:nvPr/>
        </p:nvSpPr>
        <p:spPr>
          <a:xfrm>
            <a:off x="456400" y="5297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NEGATIV &gt; POSITIV BRAINSTORMING</a:t>
            </a:r>
            <a:endParaRPr b="1" sz="2400">
              <a:solidFill>
                <a:schemeClr val="dk2"/>
              </a:solidFill>
            </a:endParaRPr>
          </a:p>
        </p:txBody>
      </p:sp>
      <p:sp>
        <p:nvSpPr>
          <p:cNvPr id="807" name="Google Shape;807;p4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2A</a:t>
            </a:r>
            <a:endParaRPr b="1">
              <a:solidFill>
                <a:srgbClr val="434343"/>
              </a:solidFill>
            </a:endParaRPr>
          </a:p>
        </p:txBody>
      </p:sp>
      <p:sp>
        <p:nvSpPr>
          <p:cNvPr id="808" name="Google Shape;808;p44"/>
          <p:cNvSpPr/>
          <p:nvPr/>
        </p:nvSpPr>
        <p:spPr>
          <a:xfrm>
            <a:off x="4693650" y="1737360"/>
            <a:ext cx="3729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09" name="Google Shape;809;p44"/>
          <p:cNvSpPr/>
          <p:nvPr/>
        </p:nvSpPr>
        <p:spPr>
          <a:xfrm>
            <a:off x="598400" y="1737360"/>
            <a:ext cx="3564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pic>
        <p:nvPicPr>
          <p:cNvPr id="810" name="Google Shape;810;p44"/>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11" name="Google Shape;811;p44"/>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12" name="Google Shape;812;p44"/>
          <p:cNvSpPr txBox="1"/>
          <p:nvPr/>
        </p:nvSpPr>
        <p:spPr>
          <a:xfrm>
            <a:off x="586000" y="1732350"/>
            <a:ext cx="356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Skriv idé</a:t>
            </a:r>
            <a:r>
              <a:rPr b="1" i="1" lang="sv" sz="1000">
                <a:solidFill>
                  <a:srgbClr val="434343"/>
                </a:solidFill>
              </a:rPr>
              <a:t>er på hur d</a:t>
            </a:r>
            <a:r>
              <a:rPr b="1" i="1" lang="sv" sz="1000">
                <a:solidFill>
                  <a:srgbClr val="434343"/>
                </a:solidFill>
              </a:rPr>
              <a:t>u skapar den </a:t>
            </a:r>
            <a:r>
              <a:rPr b="1" i="1" lang="sv" sz="1000" u="sng">
                <a:solidFill>
                  <a:srgbClr val="434343"/>
                </a:solidFill>
              </a:rPr>
              <a:t>sämsta möjliga </a:t>
            </a:r>
            <a:r>
              <a:rPr b="1" i="1" lang="sv" sz="1000">
                <a:solidFill>
                  <a:srgbClr val="434343"/>
                </a:solidFill>
              </a:rPr>
              <a:t>tjänsten/upplevelsen :</a:t>
            </a:r>
            <a:r>
              <a:rPr lang="sv" sz="900">
                <a:solidFill>
                  <a:srgbClr val="434343"/>
                </a:solidFill>
              </a:rPr>
              <a:t> </a:t>
            </a:r>
            <a:endParaRPr/>
          </a:p>
        </p:txBody>
      </p:sp>
      <p:sp>
        <p:nvSpPr>
          <p:cNvPr id="813" name="Google Shape;813;p44"/>
          <p:cNvSpPr txBox="1"/>
          <p:nvPr/>
        </p:nvSpPr>
        <p:spPr>
          <a:xfrm>
            <a:off x="4693650" y="1732350"/>
            <a:ext cx="356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Omvandla det sämsta till det bästa,  och lägg till nytt om du kommer på:</a:t>
            </a:r>
            <a:r>
              <a:rPr lang="sv" sz="900">
                <a:solidFill>
                  <a:srgbClr val="434343"/>
                </a:solidFill>
              </a:rPr>
              <a:t> </a:t>
            </a:r>
            <a:endParaRPr/>
          </a:p>
        </p:txBody>
      </p:sp>
      <p:sp>
        <p:nvSpPr>
          <p:cNvPr id="814" name="Google Shape;814;p44"/>
          <p:cNvSpPr txBox="1"/>
          <p:nvPr/>
        </p:nvSpPr>
        <p:spPr>
          <a:xfrm>
            <a:off x="4603412" y="1427082"/>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POSITIV </a:t>
            </a:r>
            <a:endParaRPr b="1" sz="1100">
              <a:solidFill>
                <a:srgbClr val="434343"/>
              </a:solidFill>
            </a:endParaRPr>
          </a:p>
        </p:txBody>
      </p:sp>
      <p:sp>
        <p:nvSpPr>
          <p:cNvPr id="815" name="Google Shape;815;p44"/>
          <p:cNvSpPr txBox="1"/>
          <p:nvPr/>
        </p:nvSpPr>
        <p:spPr>
          <a:xfrm>
            <a:off x="507987" y="1427082"/>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NEGATIV</a:t>
            </a:r>
            <a:endParaRPr b="1" sz="1100">
              <a:solidFill>
                <a:srgbClr val="434343"/>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7">
  <p:cSld name="TITLE_AND_BODY_47">
    <p:spTree>
      <p:nvGrpSpPr>
        <p:cNvPr id="816" name="Shape 816"/>
        <p:cNvGrpSpPr/>
        <p:nvPr/>
      </p:nvGrpSpPr>
      <p:grpSpPr>
        <a:xfrm>
          <a:off x="0" y="0"/>
          <a:ext cx="0" cy="0"/>
          <a:chOff x="0" y="0"/>
          <a:chExt cx="0" cy="0"/>
        </a:xfrm>
      </p:grpSpPr>
      <p:sp>
        <p:nvSpPr>
          <p:cNvPr id="817" name="Google Shape;81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18" name="Google Shape;818;p4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19" name="Google Shape;819;p45"/>
          <p:cNvSpPr/>
          <p:nvPr/>
        </p:nvSpPr>
        <p:spPr>
          <a:xfrm>
            <a:off x="4693650" y="1737360"/>
            <a:ext cx="3729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20" name="Google Shape;820;p45"/>
          <p:cNvSpPr/>
          <p:nvPr/>
        </p:nvSpPr>
        <p:spPr>
          <a:xfrm>
            <a:off x="598400" y="1737360"/>
            <a:ext cx="3564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21" name="Google Shape;821;p45"/>
          <p:cNvSpPr/>
          <p:nvPr/>
        </p:nvSpPr>
        <p:spPr>
          <a:xfrm>
            <a:off x="456400" y="246559"/>
            <a:ext cx="18174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822" name="Google Shape;822;p45"/>
          <p:cNvSpPr txBox="1"/>
          <p:nvPr/>
        </p:nvSpPr>
        <p:spPr>
          <a:xfrm>
            <a:off x="586000" y="1732350"/>
            <a:ext cx="356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Skriv idé</a:t>
            </a:r>
            <a:r>
              <a:rPr b="1" i="1" lang="sv" sz="1000">
                <a:solidFill>
                  <a:srgbClr val="434343"/>
                </a:solidFill>
              </a:rPr>
              <a:t>er på hur d</a:t>
            </a:r>
            <a:r>
              <a:rPr b="1" i="1" lang="sv" sz="1000">
                <a:solidFill>
                  <a:srgbClr val="434343"/>
                </a:solidFill>
              </a:rPr>
              <a:t>u skapar den </a:t>
            </a:r>
            <a:r>
              <a:rPr b="1" i="1" lang="sv" sz="1000" u="sng">
                <a:solidFill>
                  <a:srgbClr val="434343"/>
                </a:solidFill>
              </a:rPr>
              <a:t>sämsta möjliga </a:t>
            </a:r>
            <a:r>
              <a:rPr b="1" i="1" lang="sv" sz="1000">
                <a:solidFill>
                  <a:srgbClr val="434343"/>
                </a:solidFill>
              </a:rPr>
              <a:t>tjänsten/upplevelsen :</a:t>
            </a:r>
            <a:r>
              <a:rPr lang="sv" sz="900">
                <a:solidFill>
                  <a:srgbClr val="434343"/>
                </a:solidFill>
              </a:rPr>
              <a:t> </a:t>
            </a:r>
            <a:endParaRPr/>
          </a:p>
        </p:txBody>
      </p:sp>
      <p:sp>
        <p:nvSpPr>
          <p:cNvPr id="823" name="Google Shape;823;p45"/>
          <p:cNvSpPr txBox="1"/>
          <p:nvPr/>
        </p:nvSpPr>
        <p:spPr>
          <a:xfrm>
            <a:off x="4693650" y="1732350"/>
            <a:ext cx="356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Omvandla det sämsta till det bästa,  och lägg till nytt om du kommer på:</a:t>
            </a:r>
            <a:r>
              <a:rPr lang="sv" sz="900">
                <a:solidFill>
                  <a:srgbClr val="434343"/>
                </a:solidFill>
              </a:rPr>
              <a:t> </a:t>
            </a:r>
            <a:endParaRPr/>
          </a:p>
        </p:txBody>
      </p:sp>
      <p:sp>
        <p:nvSpPr>
          <p:cNvPr id="824" name="Google Shape;824;p45"/>
          <p:cNvSpPr txBox="1"/>
          <p:nvPr/>
        </p:nvSpPr>
        <p:spPr>
          <a:xfrm>
            <a:off x="4603412" y="1427082"/>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POSITIV </a:t>
            </a:r>
            <a:endParaRPr b="1" sz="1100">
              <a:solidFill>
                <a:srgbClr val="434343"/>
              </a:solidFill>
            </a:endParaRPr>
          </a:p>
        </p:txBody>
      </p:sp>
      <p:sp>
        <p:nvSpPr>
          <p:cNvPr id="825" name="Google Shape;825;p45"/>
          <p:cNvSpPr txBox="1"/>
          <p:nvPr/>
        </p:nvSpPr>
        <p:spPr>
          <a:xfrm>
            <a:off x="507987" y="1427082"/>
            <a:ext cx="11424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NEGATIV</a:t>
            </a:r>
            <a:endParaRPr b="1" sz="1100">
              <a:solidFill>
                <a:srgbClr val="434343"/>
              </a:solidFill>
            </a:endParaRPr>
          </a:p>
        </p:txBody>
      </p:sp>
      <p:sp>
        <p:nvSpPr>
          <p:cNvPr id="826" name="Google Shape;826;p45"/>
          <p:cNvSpPr txBox="1"/>
          <p:nvPr/>
        </p:nvSpPr>
        <p:spPr>
          <a:xfrm>
            <a:off x="6079775" y="922275"/>
            <a:ext cx="24831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Se detta som ett urval av exempel hur det kan se ut, du kommer troligtvis komma på fler olika idéer där några idéer bygger på varandra</a:t>
            </a:r>
            <a:endParaRPr sz="1100">
              <a:solidFill>
                <a:srgbClr val="666666"/>
              </a:solidFill>
              <a:latin typeface="Caveat"/>
              <a:ea typeface="Caveat"/>
              <a:cs typeface="Caveat"/>
              <a:sym typeface="Caveat"/>
            </a:endParaRPr>
          </a:p>
        </p:txBody>
      </p:sp>
      <p:cxnSp>
        <p:nvCxnSpPr>
          <p:cNvPr id="827" name="Google Shape;827;p45"/>
          <p:cNvCxnSpPr>
            <a:endCxn id="826" idx="3"/>
          </p:cNvCxnSpPr>
          <p:nvPr/>
        </p:nvCxnSpPr>
        <p:spPr>
          <a:xfrm rot="-5400000">
            <a:off x="7969475" y="1298925"/>
            <a:ext cx="714000" cy="472800"/>
          </a:xfrm>
          <a:prstGeom prst="curvedConnector4">
            <a:avLst>
              <a:gd fmla="val 32069" name="adj1"/>
              <a:gd fmla="val 150365" name="adj2"/>
            </a:avLst>
          </a:prstGeom>
          <a:noFill/>
          <a:ln cap="flat" cmpd="sng" w="9525">
            <a:solidFill>
              <a:srgbClr val="666666"/>
            </a:solidFill>
            <a:prstDash val="solid"/>
            <a:round/>
            <a:headEnd len="med" w="med" type="stealth"/>
            <a:tailEnd len="med" w="med" type="none"/>
          </a:ln>
        </p:spPr>
      </p:cxnSp>
      <p:pic>
        <p:nvPicPr>
          <p:cNvPr id="828" name="Google Shape;828;p4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29" name="Google Shape;829;p45"/>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30" name="Google Shape;830;p45"/>
          <p:cNvSpPr/>
          <p:nvPr/>
        </p:nvSpPr>
        <p:spPr>
          <a:xfrm>
            <a:off x="1168174" y="2148750"/>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Gör det svårt för användare genom att ha färre turer / dag</a:t>
            </a:r>
            <a:endParaRPr sz="1300"/>
          </a:p>
        </p:txBody>
      </p:sp>
      <p:sp>
        <p:nvSpPr>
          <p:cNvPr id="831" name="Google Shape;831;p45"/>
          <p:cNvSpPr/>
          <p:nvPr/>
        </p:nvSpPr>
        <p:spPr>
          <a:xfrm>
            <a:off x="956224" y="31969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Gör det omöjligt att hitta relevant trafikinformationen så användaren till slut ger upp och tar bilen</a:t>
            </a:r>
            <a:endParaRPr sz="1300"/>
          </a:p>
        </p:txBody>
      </p:sp>
      <p:sp>
        <p:nvSpPr>
          <p:cNvPr id="832" name="Google Shape;832;p45"/>
          <p:cNvSpPr/>
          <p:nvPr/>
        </p:nvSpPr>
        <p:spPr>
          <a:xfrm>
            <a:off x="2483349" y="21487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Inför ett system som endast uppdateras manuellt en gång om dagen, oavsett när trafikstörningar inträffar.</a:t>
            </a:r>
            <a:endParaRPr sz="1300"/>
          </a:p>
        </p:txBody>
      </p:sp>
      <p:sp>
        <p:nvSpPr>
          <p:cNvPr id="833" name="Google Shape;833;p45"/>
          <p:cNvSpPr/>
          <p:nvPr/>
        </p:nvSpPr>
        <p:spPr>
          <a:xfrm>
            <a:off x="2273799" y="31969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Ha en informations- kanal endast via telefon med begränsade telefontider</a:t>
            </a:r>
            <a:endParaRPr sz="1300"/>
          </a:p>
        </p:txBody>
      </p:sp>
      <p:sp>
        <p:nvSpPr>
          <p:cNvPr id="834" name="Google Shape;834;p45"/>
          <p:cNvSpPr/>
          <p:nvPr/>
        </p:nvSpPr>
        <p:spPr>
          <a:xfrm>
            <a:off x="4872824" y="22009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Använd enkel och begripligt språk för att göra informationen tillgänglig för alla användare</a:t>
            </a:r>
            <a:endParaRPr sz="1300"/>
          </a:p>
        </p:txBody>
      </p:sp>
      <p:sp>
        <p:nvSpPr>
          <p:cNvPr id="835" name="Google Shape;835;p45"/>
          <p:cNvSpPr/>
          <p:nvPr/>
        </p:nvSpPr>
        <p:spPr>
          <a:xfrm>
            <a:off x="4872824" y="3246500"/>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Skapa en mer användarvänlig app/ plattform där det är enkelt att hitta och dela relevant information</a:t>
            </a:r>
            <a:endParaRPr sz="1300"/>
          </a:p>
        </p:txBody>
      </p:sp>
      <p:sp>
        <p:nvSpPr>
          <p:cNvPr id="836" name="Google Shape;836;p45"/>
          <p:cNvSpPr/>
          <p:nvPr/>
        </p:nvSpPr>
        <p:spPr>
          <a:xfrm>
            <a:off x="6083549" y="3246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Erbjud prenumeration på uppdateringar för specifika linjer eller rutter med några få klick.</a:t>
            </a:r>
            <a:endParaRPr sz="1300"/>
          </a:p>
        </p:txBody>
      </p:sp>
      <p:sp>
        <p:nvSpPr>
          <p:cNvPr id="837" name="Google Shape;837;p45"/>
          <p:cNvSpPr/>
          <p:nvPr/>
        </p:nvSpPr>
        <p:spPr>
          <a:xfrm>
            <a:off x="6125524" y="21487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a:t>
            </a:r>
            <a:r>
              <a:rPr lang="sv" sz="700">
                <a:solidFill>
                  <a:schemeClr val="dk1"/>
                </a:solidFill>
              </a:rPr>
              <a:t>utomatiserad datadelning- sprocess som integrerar olika appar &amp; system för att överföra och uppdatera information i realtid.</a:t>
            </a:r>
            <a:endParaRPr sz="1300"/>
          </a:p>
        </p:txBody>
      </p:sp>
      <p:sp>
        <p:nvSpPr>
          <p:cNvPr id="838" name="Google Shape;838;p45"/>
          <p:cNvSpPr/>
          <p:nvPr/>
        </p:nvSpPr>
        <p:spPr>
          <a:xfrm>
            <a:off x="7378237" y="21367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Push-notiser och SMS för att omedelbart informera användarna</a:t>
            </a:r>
            <a:endParaRPr sz="1300"/>
          </a:p>
        </p:txBody>
      </p:sp>
      <p:sp>
        <p:nvSpPr>
          <p:cNvPr id="839" name="Google Shape;839;p45"/>
          <p:cNvSpPr/>
          <p:nvPr/>
        </p:nvSpPr>
        <p:spPr>
          <a:xfrm>
            <a:off x="7294274" y="31969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Tydligare &amp; snabbare uppdateringar på de digitala skyltarna</a:t>
            </a:r>
            <a:endParaRPr sz="1300"/>
          </a:p>
        </p:txBody>
      </p:sp>
      <p:sp>
        <p:nvSpPr>
          <p:cNvPr id="840" name="Google Shape;840;p4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841" name="Google Shape;841;p45"/>
          <p:cNvSpPr txBox="1"/>
          <p:nvPr/>
        </p:nvSpPr>
        <p:spPr>
          <a:xfrm>
            <a:off x="456400" y="5297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NEGATIV &gt; POSITIV BRAINSTORMING</a:t>
            </a:r>
            <a:endParaRPr b="1" sz="2400">
              <a:solidFill>
                <a:schemeClr val="dk2"/>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6">
  <p:cSld name="TITLE_AND_BODY_46">
    <p:spTree>
      <p:nvGrpSpPr>
        <p:cNvPr id="842" name="Shape 842"/>
        <p:cNvGrpSpPr/>
        <p:nvPr/>
      </p:nvGrpSpPr>
      <p:grpSpPr>
        <a:xfrm>
          <a:off x="0" y="0"/>
          <a:ext cx="0" cy="0"/>
          <a:chOff x="0" y="0"/>
          <a:chExt cx="0" cy="0"/>
        </a:xfrm>
      </p:grpSpPr>
      <p:sp>
        <p:nvSpPr>
          <p:cNvPr id="843" name="Google Shape;843;p46"/>
          <p:cNvSpPr/>
          <p:nvPr/>
        </p:nvSpPr>
        <p:spPr>
          <a:xfrm>
            <a:off x="5237102" y="1364125"/>
            <a:ext cx="3139800" cy="3114900"/>
          </a:xfrm>
          <a:prstGeom prst="ellipse">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45" name="Google Shape;845;p4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46" name="Google Shape;846;p46"/>
          <p:cNvSpPr txBox="1"/>
          <p:nvPr/>
        </p:nvSpPr>
        <p:spPr>
          <a:xfrm>
            <a:off x="456400" y="524100"/>
            <a:ext cx="8503500" cy="96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2A: NEGATIV &gt; POSITIV BRAINSTORMING</a:t>
            </a:r>
            <a:endParaRPr b="1" sz="2400">
              <a:solidFill>
                <a:schemeClr val="dk2"/>
              </a:solidFill>
            </a:endParaRPr>
          </a:p>
          <a:p>
            <a:pPr indent="0" lvl="0" marL="0" rtl="0" algn="l">
              <a:lnSpc>
                <a:spcPct val="150000"/>
              </a:lnSpc>
              <a:spcBef>
                <a:spcPts val="0"/>
              </a:spcBef>
              <a:spcAft>
                <a:spcPts val="1600"/>
              </a:spcAft>
              <a:buClr>
                <a:schemeClr val="dk1"/>
              </a:buClr>
              <a:buSzPts val="1100"/>
              <a:buFont typeface="Arial"/>
              <a:buNone/>
            </a:pPr>
            <a:r>
              <a:rPr b="1" i="1" lang="sv" sz="1000">
                <a:solidFill>
                  <a:schemeClr val="dk2"/>
                </a:solidFill>
                <a:highlight>
                  <a:schemeClr val="lt1"/>
                </a:highlight>
              </a:rPr>
              <a:t>Tidsåtgång: 15-20 min </a:t>
            </a:r>
            <a:endParaRPr b="1" i="1">
              <a:solidFill>
                <a:schemeClr val="dk2"/>
              </a:solidFill>
            </a:endParaRPr>
          </a:p>
        </p:txBody>
      </p:sp>
      <p:sp>
        <p:nvSpPr>
          <p:cNvPr id="847" name="Google Shape;847;p46"/>
          <p:cNvSpPr txBox="1"/>
          <p:nvPr/>
        </p:nvSpPr>
        <p:spPr>
          <a:xfrm>
            <a:off x="456400" y="1313225"/>
            <a:ext cx="43650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sätta igång den kreativa hjärnhalvan och vara lite lekfull för att komma igång med idégenereringen!</a:t>
            </a:r>
            <a:endParaRPr sz="1000">
              <a:solidFill>
                <a:srgbClr val="434343"/>
              </a:solidFill>
              <a:highlight>
                <a:schemeClr val="lt1"/>
              </a:highlight>
            </a:endParaRPr>
          </a:p>
          <a:p>
            <a:pPr indent="0" lvl="0" marL="0" rtl="0" algn="l">
              <a:lnSpc>
                <a:spcPct val="115000"/>
              </a:lnSpc>
              <a:spcBef>
                <a:spcPts val="1600"/>
              </a:spcBef>
              <a:spcAft>
                <a:spcPts val="0"/>
              </a:spcAft>
              <a:buNone/>
            </a:pPr>
            <a:r>
              <a:t/>
            </a:r>
            <a:endParaRPr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Hur? </a:t>
            </a:r>
            <a:br>
              <a:rPr b="1" lang="sv" sz="1200">
                <a:solidFill>
                  <a:schemeClr val="dk2"/>
                </a:solidFill>
              </a:rPr>
            </a:br>
            <a:r>
              <a:rPr b="1" lang="sv" sz="1000">
                <a:solidFill>
                  <a:schemeClr val="dk2"/>
                </a:solidFill>
              </a:rPr>
              <a:t>1. </a:t>
            </a:r>
            <a:r>
              <a:rPr lang="sv" sz="1000">
                <a:solidFill>
                  <a:srgbClr val="434343"/>
                </a:solidFill>
                <a:highlight>
                  <a:schemeClr val="lt1"/>
                </a:highlight>
              </a:rPr>
              <a:t>Sätt ett alarm på 5 min. Titta på dina möjligheter och spåna på hur du kan skapa den sämsta möjliga tjänsten och upplevelsen. Vad gör idén värre? Skriv så många negativa idéer, lösningar eller koncept som möjligt. Tänk fritt och skriv upp allt. Sätt lapparna i rutan till vänster. </a:t>
            </a:r>
            <a:r>
              <a:rPr i="1" lang="sv" sz="1000">
                <a:solidFill>
                  <a:srgbClr val="434343"/>
                </a:solidFill>
                <a:highlight>
                  <a:schemeClr val="lt1"/>
                </a:highlight>
              </a:rPr>
              <a:t>(5 min) </a:t>
            </a:r>
            <a:endParaRPr i="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2. </a:t>
            </a:r>
            <a:r>
              <a:rPr lang="sv" sz="1000">
                <a:solidFill>
                  <a:srgbClr val="434343"/>
                </a:solidFill>
                <a:highlight>
                  <a:schemeClr val="lt1"/>
                </a:highlight>
              </a:rPr>
              <a:t>Kika återigen på trädgården och se den som en inspirationskälla. Insikterna där kan trigga nya tankar och perspektiv som kanske inte annars skulle ha kommit upp.</a:t>
            </a:r>
            <a:endParaRPr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3. </a:t>
            </a:r>
            <a:r>
              <a:rPr lang="sv" sz="1000">
                <a:solidFill>
                  <a:srgbClr val="434343"/>
                </a:solidFill>
                <a:highlight>
                  <a:schemeClr val="lt1"/>
                </a:highlight>
              </a:rPr>
              <a:t>Vänd nu på de negativa upplevelserna och skapa den bästa möjliga idén, lösning eller koncept. </a:t>
            </a:r>
            <a:r>
              <a:rPr i="1" lang="sv" sz="1000">
                <a:solidFill>
                  <a:srgbClr val="434343"/>
                </a:solidFill>
                <a:highlight>
                  <a:schemeClr val="lt1"/>
                </a:highlight>
              </a:rPr>
              <a:t>(5 min) </a:t>
            </a:r>
            <a:endParaRPr b="1" i="1" sz="1000">
              <a:solidFill>
                <a:srgbClr val="434343"/>
              </a:solidFill>
              <a:highlight>
                <a:srgbClr val="FFFFFF"/>
              </a:highlight>
            </a:endParaRPr>
          </a:p>
          <a:p>
            <a:pPr indent="0" lvl="0" marL="0" rtl="0" algn="l">
              <a:lnSpc>
                <a:spcPct val="150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sp>
        <p:nvSpPr>
          <p:cNvPr id="848" name="Google Shape;848;p46"/>
          <p:cNvSpPr txBox="1"/>
          <p:nvPr/>
        </p:nvSpPr>
        <p:spPr>
          <a:xfrm>
            <a:off x="5525125" y="2309725"/>
            <a:ext cx="2702100" cy="1223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Arbeta fritt och öppet och försök komma på flera olika lösningar, utan att vara för kritisk. Det finns inga fel eller dåliga idéer i denna övning!</a:t>
            </a:r>
            <a:endParaRPr b="1" sz="1000">
              <a:solidFill>
                <a:schemeClr val="dk1"/>
              </a:solidFill>
            </a:endParaRPr>
          </a:p>
        </p:txBody>
      </p:sp>
      <p:sp>
        <p:nvSpPr>
          <p:cNvPr id="849" name="Google Shape;849;p4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850" name="Google Shape;850;p4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51" name="Google Shape;851;p46"/>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52" name="Google Shape;852;p4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853" name="Google Shape;853;p46"/>
          <p:cNvPicPr preferRelativeResize="0"/>
          <p:nvPr/>
        </p:nvPicPr>
        <p:blipFill>
          <a:blip r:embed="rId4">
            <a:alphaModFix/>
          </a:blip>
          <a:stretch>
            <a:fillRect/>
          </a:stretch>
        </p:blipFill>
        <p:spPr>
          <a:xfrm>
            <a:off x="6575066" y="1010101"/>
            <a:ext cx="1736211" cy="176247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5">
  <p:cSld name="TITLE_AND_BODY_45">
    <p:spTree>
      <p:nvGrpSpPr>
        <p:cNvPr id="854" name="Shape 854"/>
        <p:cNvGrpSpPr/>
        <p:nvPr/>
      </p:nvGrpSpPr>
      <p:grpSpPr>
        <a:xfrm>
          <a:off x="0" y="0"/>
          <a:ext cx="0" cy="0"/>
          <a:chOff x="0" y="0"/>
          <a:chExt cx="0" cy="0"/>
        </a:xfrm>
      </p:grpSpPr>
      <p:sp>
        <p:nvSpPr>
          <p:cNvPr id="855" name="Google Shape;85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56" name="Google Shape;856;p4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57" name="Google Shape;857;p47"/>
          <p:cNvSpPr txBox="1"/>
          <p:nvPr/>
        </p:nvSpPr>
        <p:spPr>
          <a:xfrm>
            <a:off x="456400" y="5297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FRÅN UTMANING TILL MÖJLIGHET</a:t>
            </a:r>
            <a:endParaRPr b="1" sz="2400">
              <a:solidFill>
                <a:schemeClr val="dk2"/>
              </a:solidFill>
            </a:endParaRPr>
          </a:p>
        </p:txBody>
      </p:sp>
      <p:sp>
        <p:nvSpPr>
          <p:cNvPr id="858" name="Google Shape;858;p47"/>
          <p:cNvSpPr/>
          <p:nvPr/>
        </p:nvSpPr>
        <p:spPr>
          <a:xfrm>
            <a:off x="598400" y="1737360"/>
            <a:ext cx="3564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59" name="Google Shape;859;p47"/>
          <p:cNvSpPr/>
          <p:nvPr/>
        </p:nvSpPr>
        <p:spPr>
          <a:xfrm>
            <a:off x="4693650" y="1737360"/>
            <a:ext cx="3729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60" name="Google Shape;860;p4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a:t>
            </a:r>
            <a:endParaRPr b="1">
              <a:solidFill>
                <a:srgbClr val="434343"/>
              </a:solidFill>
            </a:endParaRPr>
          </a:p>
        </p:txBody>
      </p:sp>
      <p:pic>
        <p:nvPicPr>
          <p:cNvPr id="861" name="Google Shape;861;p4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62" name="Google Shape;862;p47"/>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63" name="Google Shape;863;p47"/>
          <p:cNvSpPr txBox="1"/>
          <p:nvPr/>
        </p:nvSpPr>
        <p:spPr>
          <a:xfrm>
            <a:off x="598225" y="1736350"/>
            <a:ext cx="31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Vilka utmaningar har du sett i </a:t>
            </a:r>
            <a:r>
              <a:rPr b="1" i="1" lang="sv" sz="1000">
                <a:solidFill>
                  <a:srgbClr val="434343"/>
                </a:solidFill>
              </a:rPr>
              <a:t>din</a:t>
            </a:r>
            <a:r>
              <a:rPr b="1" i="1" lang="sv" sz="1000">
                <a:solidFill>
                  <a:srgbClr val="434343"/>
                </a:solidFill>
              </a:rPr>
              <a:t> research? </a:t>
            </a:r>
            <a:r>
              <a:rPr lang="sv" sz="900">
                <a:solidFill>
                  <a:srgbClr val="434343"/>
                </a:solidFill>
              </a:rPr>
              <a:t> </a:t>
            </a:r>
            <a:endParaRPr/>
          </a:p>
        </p:txBody>
      </p:sp>
      <p:sp>
        <p:nvSpPr>
          <p:cNvPr id="864" name="Google Shape;864;p47"/>
          <p:cNvSpPr txBox="1"/>
          <p:nvPr/>
        </p:nvSpPr>
        <p:spPr>
          <a:xfrm>
            <a:off x="4693650" y="1732350"/>
            <a:ext cx="189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Hur skulle vi kunna…? </a:t>
            </a:r>
            <a:endParaRPr b="1" i="1" sz="1000">
              <a:solidFill>
                <a:srgbClr val="434343"/>
              </a:solidFill>
            </a:endParaRPr>
          </a:p>
        </p:txBody>
      </p:sp>
      <p:sp>
        <p:nvSpPr>
          <p:cNvPr id="865" name="Google Shape;865;p47"/>
          <p:cNvSpPr txBox="1"/>
          <p:nvPr/>
        </p:nvSpPr>
        <p:spPr>
          <a:xfrm>
            <a:off x="4614736" y="1427075"/>
            <a:ext cx="12531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MÖJLIGHETER</a:t>
            </a:r>
            <a:endParaRPr b="1" sz="1100">
              <a:solidFill>
                <a:srgbClr val="434343"/>
              </a:solidFill>
            </a:endParaRPr>
          </a:p>
        </p:txBody>
      </p:sp>
      <p:sp>
        <p:nvSpPr>
          <p:cNvPr id="866" name="Google Shape;866;p47"/>
          <p:cNvSpPr txBox="1"/>
          <p:nvPr/>
        </p:nvSpPr>
        <p:spPr>
          <a:xfrm>
            <a:off x="507974" y="1427075"/>
            <a:ext cx="12531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UTMANING</a:t>
            </a:r>
            <a:endParaRPr b="1" sz="1100">
              <a:solidFill>
                <a:srgbClr val="434343"/>
              </a:solidFill>
            </a:endParaRPr>
          </a:p>
        </p:txBody>
      </p:sp>
      <p:sp>
        <p:nvSpPr>
          <p:cNvPr id="867" name="Google Shape;867;p4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4">
  <p:cSld name="TITLE_AND_BODY_44">
    <p:spTree>
      <p:nvGrpSpPr>
        <p:cNvPr id="868" name="Shape 868"/>
        <p:cNvGrpSpPr/>
        <p:nvPr/>
      </p:nvGrpSpPr>
      <p:grpSpPr>
        <a:xfrm>
          <a:off x="0" y="0"/>
          <a:ext cx="0" cy="0"/>
          <a:chOff x="0" y="0"/>
          <a:chExt cx="0" cy="0"/>
        </a:xfrm>
      </p:grpSpPr>
      <p:sp>
        <p:nvSpPr>
          <p:cNvPr id="869" name="Google Shape;869;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70" name="Google Shape;870;p4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71" name="Google Shape;871;p48"/>
          <p:cNvSpPr/>
          <p:nvPr/>
        </p:nvSpPr>
        <p:spPr>
          <a:xfrm>
            <a:off x="598400" y="1737360"/>
            <a:ext cx="3564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72" name="Google Shape;872;p48"/>
          <p:cNvSpPr/>
          <p:nvPr/>
        </p:nvSpPr>
        <p:spPr>
          <a:xfrm>
            <a:off x="4693650" y="1737360"/>
            <a:ext cx="3729900" cy="25176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273E59"/>
              </a:solidFill>
              <a:latin typeface="Lato"/>
              <a:ea typeface="Lato"/>
              <a:cs typeface="Lato"/>
              <a:sym typeface="Lato"/>
            </a:endParaRPr>
          </a:p>
        </p:txBody>
      </p:sp>
      <p:sp>
        <p:nvSpPr>
          <p:cNvPr id="873" name="Google Shape;873;p4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874" name="Google Shape;874;p48"/>
          <p:cNvSpPr txBox="1"/>
          <p:nvPr/>
        </p:nvSpPr>
        <p:spPr>
          <a:xfrm>
            <a:off x="598225" y="1736350"/>
            <a:ext cx="31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Vilka utmaningar har du sett i </a:t>
            </a:r>
            <a:r>
              <a:rPr b="1" i="1" lang="sv" sz="1000">
                <a:solidFill>
                  <a:srgbClr val="434343"/>
                </a:solidFill>
              </a:rPr>
              <a:t>din</a:t>
            </a:r>
            <a:r>
              <a:rPr b="1" i="1" lang="sv" sz="1000">
                <a:solidFill>
                  <a:srgbClr val="434343"/>
                </a:solidFill>
              </a:rPr>
              <a:t> research? </a:t>
            </a:r>
            <a:r>
              <a:rPr lang="sv" sz="900">
                <a:solidFill>
                  <a:srgbClr val="434343"/>
                </a:solidFill>
              </a:rPr>
              <a:t> </a:t>
            </a:r>
            <a:endParaRPr/>
          </a:p>
        </p:txBody>
      </p:sp>
      <p:sp>
        <p:nvSpPr>
          <p:cNvPr id="875" name="Google Shape;875;p48"/>
          <p:cNvSpPr txBox="1"/>
          <p:nvPr/>
        </p:nvSpPr>
        <p:spPr>
          <a:xfrm>
            <a:off x="4693650" y="1732350"/>
            <a:ext cx="189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sv" sz="1000">
                <a:solidFill>
                  <a:srgbClr val="434343"/>
                </a:solidFill>
              </a:rPr>
              <a:t>Hur skulle vi kunna…? </a:t>
            </a:r>
            <a:endParaRPr b="1" i="1" sz="1000">
              <a:solidFill>
                <a:srgbClr val="434343"/>
              </a:solidFill>
            </a:endParaRPr>
          </a:p>
        </p:txBody>
      </p:sp>
      <p:sp>
        <p:nvSpPr>
          <p:cNvPr id="876" name="Google Shape;876;p48"/>
          <p:cNvSpPr txBox="1"/>
          <p:nvPr/>
        </p:nvSpPr>
        <p:spPr>
          <a:xfrm>
            <a:off x="4614736" y="1427075"/>
            <a:ext cx="12531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MÖJLIGHETER</a:t>
            </a:r>
            <a:endParaRPr b="1" sz="1100">
              <a:solidFill>
                <a:srgbClr val="434343"/>
              </a:solidFill>
            </a:endParaRPr>
          </a:p>
        </p:txBody>
      </p:sp>
      <p:sp>
        <p:nvSpPr>
          <p:cNvPr id="877" name="Google Shape;877;p48"/>
          <p:cNvSpPr txBox="1"/>
          <p:nvPr/>
        </p:nvSpPr>
        <p:spPr>
          <a:xfrm>
            <a:off x="507974" y="1427075"/>
            <a:ext cx="12531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100">
                <a:solidFill>
                  <a:srgbClr val="434343"/>
                </a:solidFill>
              </a:rPr>
              <a:t>UTMANING</a:t>
            </a:r>
            <a:endParaRPr b="1" sz="1100">
              <a:solidFill>
                <a:srgbClr val="434343"/>
              </a:solidFill>
            </a:endParaRPr>
          </a:p>
        </p:txBody>
      </p:sp>
      <p:sp>
        <p:nvSpPr>
          <p:cNvPr id="878" name="Google Shape;878;p48"/>
          <p:cNvSpPr txBox="1"/>
          <p:nvPr/>
        </p:nvSpPr>
        <p:spPr>
          <a:xfrm>
            <a:off x="1684925" y="1024975"/>
            <a:ext cx="2363100" cy="6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Exemplet visar ett utmaningsområde. Beroende på hur mycket tid du har kan du välja att arbeta med ett eller flera områden.</a:t>
            </a:r>
            <a:endParaRPr sz="1100">
              <a:solidFill>
                <a:srgbClr val="666666"/>
              </a:solidFill>
              <a:latin typeface="Caveat"/>
              <a:ea typeface="Caveat"/>
              <a:cs typeface="Caveat"/>
              <a:sym typeface="Caveat"/>
            </a:endParaRPr>
          </a:p>
        </p:txBody>
      </p:sp>
      <p:cxnSp>
        <p:nvCxnSpPr>
          <p:cNvPr id="879" name="Google Shape;879;p48"/>
          <p:cNvCxnSpPr>
            <a:stCxn id="878" idx="3"/>
          </p:cNvCxnSpPr>
          <p:nvPr/>
        </p:nvCxnSpPr>
        <p:spPr>
          <a:xfrm flipH="1">
            <a:off x="3577325" y="1328575"/>
            <a:ext cx="470700" cy="610800"/>
          </a:xfrm>
          <a:prstGeom prst="curvedConnector4">
            <a:avLst>
              <a:gd fmla="val -50590" name="adj1"/>
              <a:gd fmla="val 74853" name="adj2"/>
            </a:avLst>
          </a:prstGeom>
          <a:noFill/>
          <a:ln cap="flat" cmpd="sng" w="9525">
            <a:solidFill>
              <a:srgbClr val="666666"/>
            </a:solidFill>
            <a:prstDash val="solid"/>
            <a:round/>
            <a:headEnd len="med" w="med" type="none"/>
            <a:tailEnd len="med" w="med" type="stealth"/>
          </a:ln>
        </p:spPr>
      </p:cxnSp>
      <p:sp>
        <p:nvSpPr>
          <p:cNvPr id="880" name="Google Shape;880;p48"/>
          <p:cNvSpPr/>
          <p:nvPr/>
        </p:nvSpPr>
        <p:spPr>
          <a:xfrm>
            <a:off x="1819824" y="2483975"/>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800">
                <a:solidFill>
                  <a:schemeClr val="dk1"/>
                </a:solidFill>
              </a:rPr>
              <a:t>Kan inte följa störningar för hela min resa och letar på flera ställen för att hitta information</a:t>
            </a:r>
            <a:endParaRPr/>
          </a:p>
        </p:txBody>
      </p:sp>
      <p:sp>
        <p:nvSpPr>
          <p:cNvPr id="881" name="Google Shape;881;p48"/>
          <p:cNvSpPr/>
          <p:nvPr/>
        </p:nvSpPr>
        <p:spPr>
          <a:xfrm>
            <a:off x="4948099" y="259721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…ge snabb, proaktiv &amp; anpassad information?</a:t>
            </a:r>
            <a:endParaRPr/>
          </a:p>
        </p:txBody>
      </p:sp>
      <p:sp>
        <p:nvSpPr>
          <p:cNvPr id="882" name="Google Shape;882;p48"/>
          <p:cNvSpPr/>
          <p:nvPr/>
        </p:nvSpPr>
        <p:spPr>
          <a:xfrm>
            <a:off x="6044699" y="237536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…ge kunden möjlighet att kunna välja i vilken kanal man vill ha informationen?</a:t>
            </a:r>
            <a:endParaRPr/>
          </a:p>
        </p:txBody>
      </p:sp>
      <p:sp>
        <p:nvSpPr>
          <p:cNvPr id="883" name="Google Shape;883;p48"/>
          <p:cNvSpPr/>
          <p:nvPr/>
        </p:nvSpPr>
        <p:spPr>
          <a:xfrm>
            <a:off x="7141299" y="259721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…möjliggöra ett kontinuerligt flöde av trafikstörnings- info tillhörande en viss linje?</a:t>
            </a:r>
            <a:endParaRPr/>
          </a:p>
        </p:txBody>
      </p:sp>
      <p:pic>
        <p:nvPicPr>
          <p:cNvPr id="884" name="Google Shape;884;p4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85" name="Google Shape;885;p48"/>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86" name="Google Shape;886;p4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887" name="Google Shape;887;p48"/>
          <p:cNvSpPr txBox="1"/>
          <p:nvPr/>
        </p:nvSpPr>
        <p:spPr>
          <a:xfrm>
            <a:off x="456400" y="5297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FRÅN UTMANING TILL MÖJLIGHET</a:t>
            </a:r>
            <a:endParaRPr b="1" sz="2400">
              <a:solidFill>
                <a:schemeClr val="dk2"/>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3">
  <p:cSld name="TITLE_AND_BODY_43">
    <p:spTree>
      <p:nvGrpSpPr>
        <p:cNvPr id="888" name="Shape 888"/>
        <p:cNvGrpSpPr/>
        <p:nvPr/>
      </p:nvGrpSpPr>
      <p:grpSpPr>
        <a:xfrm>
          <a:off x="0" y="0"/>
          <a:ext cx="0" cy="0"/>
          <a:chOff x="0" y="0"/>
          <a:chExt cx="0" cy="0"/>
        </a:xfrm>
      </p:grpSpPr>
      <p:sp>
        <p:nvSpPr>
          <p:cNvPr id="889" name="Google Shape;889;p49"/>
          <p:cNvSpPr/>
          <p:nvPr/>
        </p:nvSpPr>
        <p:spPr>
          <a:xfrm>
            <a:off x="5237102" y="1364125"/>
            <a:ext cx="3139800" cy="3114900"/>
          </a:xfrm>
          <a:prstGeom prst="ellipse">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90" name="Google Shape;890;p49"/>
          <p:cNvPicPr preferRelativeResize="0"/>
          <p:nvPr/>
        </p:nvPicPr>
        <p:blipFill rotWithShape="1">
          <a:blip r:embed="rId2">
            <a:alphaModFix/>
          </a:blip>
          <a:srcRect b="0" l="0" r="0" t="0"/>
          <a:stretch/>
        </p:blipFill>
        <p:spPr>
          <a:xfrm>
            <a:off x="7791450" y="0"/>
            <a:ext cx="1352551" cy="834450"/>
          </a:xfrm>
          <a:prstGeom prst="rect">
            <a:avLst/>
          </a:prstGeom>
          <a:noFill/>
          <a:ln>
            <a:noFill/>
          </a:ln>
        </p:spPr>
      </p:pic>
      <p:sp>
        <p:nvSpPr>
          <p:cNvPr id="891" name="Google Shape;891;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92" name="Google Shape;892;p49"/>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893" name="Google Shape;893;p49"/>
          <p:cNvSpPr txBox="1"/>
          <p:nvPr/>
        </p:nvSpPr>
        <p:spPr>
          <a:xfrm>
            <a:off x="456400" y="524100"/>
            <a:ext cx="8234400" cy="11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1: FRÅN UTMANING TILL MÖJLIGHET</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 min</a:t>
            </a:r>
            <a:endParaRPr b="1" i="1" sz="2400">
              <a:solidFill>
                <a:schemeClr val="dk2"/>
              </a:solidFill>
            </a:endParaRPr>
          </a:p>
        </p:txBody>
      </p:sp>
      <p:sp>
        <p:nvSpPr>
          <p:cNvPr id="894" name="Google Shape;894;p49"/>
          <p:cNvSpPr txBox="1"/>
          <p:nvPr/>
        </p:nvSpPr>
        <p:spPr>
          <a:xfrm>
            <a:off x="456400" y="1313225"/>
            <a:ext cx="43161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ta tillvara på insikterna som du fått och vända det till möjligheter. </a:t>
            </a:r>
            <a:endParaRPr b="1" sz="1000">
              <a:solidFill>
                <a:schemeClr val="dk2"/>
              </a:solidFill>
            </a:endParaRPr>
          </a:p>
          <a:p>
            <a:pPr indent="0" lvl="0" marL="0" rtl="0" algn="l">
              <a:lnSpc>
                <a:spcPct val="115000"/>
              </a:lnSpc>
              <a:spcBef>
                <a:spcPts val="1600"/>
              </a:spcBef>
              <a:spcAft>
                <a:spcPts val="0"/>
              </a:spcAft>
              <a:buNone/>
            </a:pPr>
            <a:r>
              <a:t/>
            </a:r>
            <a:endParaRPr b="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rgbClr val="FFFFFF"/>
                </a:highlight>
              </a:rPr>
              <a:t>Lägg in de största utmaningarna från dina intervjuer och analys i rutan till vänster </a:t>
            </a:r>
            <a:r>
              <a:rPr i="1" lang="sv" sz="1000">
                <a:solidFill>
                  <a:srgbClr val="434343"/>
                </a:solidFill>
                <a:highlight>
                  <a:srgbClr val="FFFFFF"/>
                </a:highlight>
              </a:rPr>
              <a:t>(ca 5 min)</a:t>
            </a:r>
            <a:endParaRPr i="1"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chemeClr val="lt1"/>
                </a:highlight>
              </a:rPr>
              <a:t>2.</a:t>
            </a:r>
            <a:r>
              <a:rPr lang="sv" sz="1000">
                <a:solidFill>
                  <a:srgbClr val="434343"/>
                </a:solidFill>
                <a:highlight>
                  <a:schemeClr val="lt1"/>
                </a:highlight>
              </a:rPr>
              <a:t> </a:t>
            </a:r>
            <a:r>
              <a:rPr lang="sv" sz="1000">
                <a:solidFill>
                  <a:srgbClr val="434343"/>
                </a:solidFill>
                <a:highlight>
                  <a:srgbClr val="FFFFFF"/>
                </a:highlight>
              </a:rPr>
              <a:t>I det här läget kan det vara bra att gå tillbaka till trädgården för att se om någon av de parkerade insikterna faktiskt är mer relevant nu än vad som först antagits eller om de kan ge ytterligare kontext till dina funna resultat. </a:t>
            </a:r>
            <a:r>
              <a:rPr i="1" lang="sv" sz="1000">
                <a:solidFill>
                  <a:srgbClr val="434343"/>
                </a:solidFill>
                <a:highlight>
                  <a:schemeClr val="lt1"/>
                </a:highlight>
              </a:rPr>
              <a:t>(ca 5 min)</a:t>
            </a:r>
            <a:endParaRPr i="1" sz="1000">
              <a:solidFill>
                <a:srgbClr val="434343"/>
              </a:solidFill>
              <a:highlight>
                <a:srgbClr val="FFFFFF"/>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3.</a:t>
            </a:r>
            <a:r>
              <a:rPr lang="sv" sz="1000">
                <a:solidFill>
                  <a:srgbClr val="434343"/>
                </a:solidFill>
                <a:highlight>
                  <a:srgbClr val="FFFFFF"/>
                </a:highlight>
              </a:rPr>
              <a:t> Omvandla insikterna till möjligheter i rutan till höger. </a:t>
            </a:r>
            <a:r>
              <a:rPr i="1" lang="sv" sz="1000">
                <a:solidFill>
                  <a:srgbClr val="434343"/>
                </a:solidFill>
                <a:highlight>
                  <a:srgbClr val="FFFFFF"/>
                </a:highlight>
              </a:rPr>
              <a:t>(ca 10 min) </a:t>
            </a:r>
            <a:endParaRPr i="1" sz="1000">
              <a:solidFill>
                <a:srgbClr val="434343"/>
              </a:solidFill>
              <a:highlight>
                <a:srgbClr val="FFFFFF"/>
              </a:highlight>
            </a:endParaRPr>
          </a:p>
          <a:p>
            <a:pPr indent="0" lvl="0" marL="0" rtl="0" algn="l">
              <a:lnSpc>
                <a:spcPct val="150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sp>
        <p:nvSpPr>
          <p:cNvPr id="895" name="Google Shape;895;p49"/>
          <p:cNvSpPr txBox="1"/>
          <p:nvPr/>
        </p:nvSpPr>
        <p:spPr>
          <a:xfrm>
            <a:off x="5461725" y="2454875"/>
            <a:ext cx="2539200" cy="1058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r>
              <a:rPr lang="sv" sz="1000">
                <a:solidFill>
                  <a:schemeClr val="dk1"/>
                </a:solidFill>
              </a:rPr>
              <a:t> </a:t>
            </a:r>
            <a:br>
              <a:rPr lang="sv" sz="1000">
                <a:solidFill>
                  <a:schemeClr val="dk1"/>
                </a:solidFill>
              </a:rPr>
            </a:br>
            <a:r>
              <a:rPr lang="sv" sz="1000">
                <a:solidFill>
                  <a:schemeClr val="dk1"/>
                </a:solidFill>
              </a:rPr>
              <a:t>Tänk på vilka behov du vill möta och vilken upplevelse du vill skapa. Undvik att tänka på konkreta lösningar här. </a:t>
            </a:r>
            <a:endParaRPr b="1" sz="1000">
              <a:solidFill>
                <a:schemeClr val="dk1"/>
              </a:solidFill>
            </a:endParaRPr>
          </a:p>
        </p:txBody>
      </p:sp>
      <p:sp>
        <p:nvSpPr>
          <p:cNvPr id="896" name="Google Shape;896;p4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897" name="Google Shape;897;p49"/>
          <p:cNvSpPr/>
          <p:nvPr/>
        </p:nvSpPr>
        <p:spPr>
          <a:xfrm>
            <a:off x="8105250" y="134500"/>
            <a:ext cx="1112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1000">
                <a:solidFill>
                  <a:schemeClr val="lt1"/>
                </a:solidFill>
              </a:rPr>
              <a:t>4. Idégenerera möjligheter  </a:t>
            </a:r>
            <a:endParaRPr b="1" sz="1000">
              <a:solidFill>
                <a:schemeClr val="lt1"/>
              </a:solidFill>
            </a:endParaRPr>
          </a:p>
        </p:txBody>
      </p:sp>
      <p:sp>
        <p:nvSpPr>
          <p:cNvPr id="898" name="Google Shape;898;p4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899" name="Google Shape;899;p49"/>
          <p:cNvPicPr preferRelativeResize="0"/>
          <p:nvPr/>
        </p:nvPicPr>
        <p:blipFill>
          <a:blip r:embed="rId4">
            <a:alphaModFix/>
          </a:blip>
          <a:stretch>
            <a:fillRect/>
          </a:stretch>
        </p:blipFill>
        <p:spPr>
          <a:xfrm>
            <a:off x="6390325" y="1226467"/>
            <a:ext cx="1928026" cy="159745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2">
  <p:cSld name="TITLE_AND_BODY_42">
    <p:spTree>
      <p:nvGrpSpPr>
        <p:cNvPr id="900" name="Shape 900"/>
        <p:cNvGrpSpPr/>
        <p:nvPr/>
      </p:nvGrpSpPr>
      <p:grpSpPr>
        <a:xfrm>
          <a:off x="0" y="0"/>
          <a:ext cx="0" cy="0"/>
          <a:chOff x="0" y="0"/>
          <a:chExt cx="0" cy="0"/>
        </a:xfrm>
      </p:grpSpPr>
      <p:sp>
        <p:nvSpPr>
          <p:cNvPr id="901" name="Google Shape;901;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02" name="Google Shape;902;p5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903" name="Google Shape;903;p5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904" name="Google Shape;904;p5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905" name="Google Shape;905;p50"/>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4: IDÉGENERERA MÖJLIGHETER </a:t>
            </a:r>
            <a:endParaRPr sz="1700">
              <a:solidFill>
                <a:schemeClr val="dk2"/>
              </a:solidFill>
            </a:endParaRPr>
          </a:p>
        </p:txBody>
      </p:sp>
      <p:cxnSp>
        <p:nvCxnSpPr>
          <p:cNvPr id="906" name="Google Shape;906;p50"/>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907" name="Google Shape;907;p50"/>
          <p:cNvSpPr/>
          <p:nvPr/>
        </p:nvSpPr>
        <p:spPr>
          <a:xfrm>
            <a:off x="281100"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8" name="Google Shape;908;p50"/>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909" name="Google Shape;909;p50"/>
          <p:cNvSpPr/>
          <p:nvPr/>
        </p:nvSpPr>
        <p:spPr>
          <a:xfrm>
            <a:off x="171906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0" name="Google Shape;910;p50"/>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911" name="Google Shape;911;p50"/>
          <p:cNvSpPr/>
          <p:nvPr/>
        </p:nvSpPr>
        <p:spPr>
          <a:xfrm>
            <a:off x="3157038"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2" name="Google Shape;912;p50"/>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913" name="Google Shape;913;p50"/>
          <p:cNvSpPr/>
          <p:nvPr/>
        </p:nvSpPr>
        <p:spPr>
          <a:xfrm>
            <a:off x="4595013" y="3434750"/>
            <a:ext cx="1392000" cy="79500"/>
          </a:xfrm>
          <a:prstGeom prst="rect">
            <a:avLst/>
          </a:prstGeom>
          <a:solidFill>
            <a:srgbClr val="FCE8B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4" name="Google Shape;914;p50"/>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915" name="Google Shape;915;p50"/>
          <p:cNvSpPr/>
          <p:nvPr/>
        </p:nvSpPr>
        <p:spPr>
          <a:xfrm>
            <a:off x="6032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6" name="Google Shape;916;p50"/>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917" name="Google Shape;917;p50"/>
          <p:cNvSpPr/>
          <p:nvPr/>
        </p:nvSpPr>
        <p:spPr>
          <a:xfrm>
            <a:off x="7470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18" name="Google Shape;918;p50"/>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919" name="Google Shape;919;p50"/>
          <p:cNvSpPr txBox="1"/>
          <p:nvPr/>
        </p:nvSpPr>
        <p:spPr>
          <a:xfrm>
            <a:off x="4549075" y="3490350"/>
            <a:ext cx="2103300" cy="17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000">
                <a:solidFill>
                  <a:schemeClr val="dk2"/>
                </a:solidFill>
              </a:rPr>
              <a:t>Övningar:</a:t>
            </a:r>
            <a:br>
              <a:rPr lang="sv" sz="1000">
                <a:solidFill>
                  <a:schemeClr val="dk2"/>
                </a:solidFill>
              </a:rPr>
            </a:br>
            <a:r>
              <a:rPr b="1" lang="sv" sz="1000">
                <a:solidFill>
                  <a:schemeClr val="dk2"/>
                </a:solidFill>
              </a:rPr>
              <a:t>1. </a:t>
            </a:r>
            <a:r>
              <a:rPr lang="sv" sz="1000">
                <a:solidFill>
                  <a:schemeClr val="dk2"/>
                </a:solidFill>
              </a:rPr>
              <a:t>Från insikt till möjlighet</a:t>
            </a:r>
            <a:br>
              <a:rPr lang="sv" sz="1000">
                <a:solidFill>
                  <a:schemeClr val="dk2"/>
                </a:solidFill>
              </a:rPr>
            </a:br>
            <a:r>
              <a:rPr b="1" lang="sv" sz="1000">
                <a:solidFill>
                  <a:schemeClr val="dk2"/>
                </a:solidFill>
              </a:rPr>
              <a:t>2. </a:t>
            </a:r>
            <a:r>
              <a:rPr lang="sv" sz="1000">
                <a:solidFill>
                  <a:schemeClr val="dk2"/>
                </a:solidFill>
              </a:rPr>
              <a:t>Negativ &gt;positiv brainstorming &amp; Ta fram och förtydliga idéer</a:t>
            </a:r>
            <a:endParaRPr sz="1000">
              <a:solidFill>
                <a:schemeClr val="dk2"/>
              </a:solidFill>
            </a:endParaRPr>
          </a:p>
          <a:p>
            <a:pPr indent="0" lvl="0" marL="0" rtl="0" algn="l">
              <a:spcBef>
                <a:spcPts val="0"/>
              </a:spcBef>
              <a:spcAft>
                <a:spcPts val="0"/>
              </a:spcAft>
              <a:buClr>
                <a:schemeClr val="dk1"/>
              </a:buClr>
              <a:buSzPts val="1100"/>
              <a:buFont typeface="Arial"/>
              <a:buNone/>
            </a:pPr>
            <a:r>
              <a:rPr b="1" lang="sv" sz="1000">
                <a:solidFill>
                  <a:schemeClr val="dk2"/>
                </a:solidFill>
              </a:rPr>
              <a:t>3. </a:t>
            </a:r>
            <a:r>
              <a:rPr lang="sv" sz="1000">
                <a:solidFill>
                  <a:schemeClr val="dk2"/>
                </a:solidFill>
              </a:rPr>
              <a:t>Prioritera</a:t>
            </a:r>
            <a:br>
              <a:rPr lang="sv" sz="1000">
                <a:solidFill>
                  <a:schemeClr val="dk2"/>
                </a:solidFill>
              </a:rPr>
            </a:br>
            <a:r>
              <a:rPr b="1" lang="sv" sz="1000">
                <a:solidFill>
                  <a:schemeClr val="dk2"/>
                </a:solidFill>
              </a:rPr>
              <a:t>4.</a:t>
            </a:r>
            <a:r>
              <a:rPr lang="sv" sz="1000">
                <a:solidFill>
                  <a:schemeClr val="dk2"/>
                </a:solidFill>
              </a:rPr>
              <a:t> Reflektion</a:t>
            </a:r>
            <a:endParaRPr b="1" sz="1000">
              <a:solidFill>
                <a:schemeClr val="dk2"/>
              </a:solidFill>
            </a:endParaRPr>
          </a:p>
        </p:txBody>
      </p:sp>
      <p:sp>
        <p:nvSpPr>
          <p:cNvPr id="920" name="Google Shape;920;p50"/>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6">
  <p:cSld name="TITLE_AND_BODY_86">
    <p:spTree>
      <p:nvGrpSpPr>
        <p:cNvPr id="58" name="Shape 58"/>
        <p:cNvGrpSpPr/>
        <p:nvPr/>
      </p:nvGrpSpPr>
      <p:grpSpPr>
        <a:xfrm>
          <a:off x="0" y="0"/>
          <a:ext cx="0" cy="0"/>
          <a:chOff x="0" y="0"/>
          <a:chExt cx="0" cy="0"/>
        </a:xfrm>
      </p:grpSpPr>
      <p:sp>
        <p:nvSpPr>
          <p:cNvPr id="59" name="Google Shape;59;p6"/>
          <p:cNvSpPr/>
          <p:nvPr/>
        </p:nvSpPr>
        <p:spPr>
          <a:xfrm>
            <a:off x="963225" y="1181450"/>
            <a:ext cx="1389900" cy="1389900"/>
          </a:xfrm>
          <a:prstGeom prst="ellipse">
            <a:avLst/>
          </a:prstGeom>
          <a:solidFill>
            <a:srgbClr val="C6D7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 name="Google Shape;60;p6"/>
          <p:cNvPicPr preferRelativeResize="0"/>
          <p:nvPr/>
        </p:nvPicPr>
        <p:blipFill>
          <a:blip r:embed="rId2">
            <a:alphaModFix/>
          </a:blip>
          <a:stretch>
            <a:fillRect/>
          </a:stretch>
        </p:blipFill>
        <p:spPr>
          <a:xfrm>
            <a:off x="359301" y="878900"/>
            <a:ext cx="2813374" cy="2372074"/>
          </a:xfrm>
          <a:prstGeom prst="rect">
            <a:avLst/>
          </a:prstGeom>
          <a:noFill/>
          <a:ln>
            <a:noFill/>
          </a:ln>
        </p:spPr>
      </p:pic>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62" name="Google Shape;62;p6"/>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63" name="Google Shape;63;p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sp>
        <p:nvSpPr>
          <p:cNvPr id="64" name="Google Shape;64;p6"/>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DU ÄR KLAR MED DEL 6, SISTA DELEN I KURSEN</a:t>
            </a:r>
            <a:endParaRPr sz="1700">
              <a:solidFill>
                <a:schemeClr val="dk2"/>
              </a:solidFill>
            </a:endParaRPr>
          </a:p>
        </p:txBody>
      </p:sp>
      <p:sp>
        <p:nvSpPr>
          <p:cNvPr id="65" name="Google Shape;65;p6"/>
          <p:cNvSpPr txBox="1"/>
          <p:nvPr/>
        </p:nvSpPr>
        <p:spPr>
          <a:xfrm>
            <a:off x="456400" y="2689831"/>
            <a:ext cx="7083900" cy="278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sv" sz="1000">
                <a:solidFill>
                  <a:srgbClr val="434343"/>
                </a:solidFill>
              </a:rPr>
              <a:t>Nu har du förhoppningsvis kunskap om:</a:t>
            </a:r>
            <a:endParaRPr sz="1000">
              <a:solidFill>
                <a:srgbClr val="434343"/>
              </a:solidFill>
            </a:endParaRPr>
          </a:p>
          <a:p>
            <a:pPr indent="-292100" lvl="0" marL="457200" rtl="0" algn="l">
              <a:lnSpc>
                <a:spcPct val="115000"/>
              </a:lnSpc>
              <a:spcBef>
                <a:spcPts val="1200"/>
              </a:spcBef>
              <a:spcAft>
                <a:spcPts val="0"/>
              </a:spcAft>
              <a:buClr>
                <a:srgbClr val="434343"/>
              </a:buClr>
              <a:buSzPts val="1000"/>
              <a:buFont typeface="Arial"/>
              <a:buChar char="●"/>
            </a:pPr>
            <a:r>
              <a:rPr lang="sv" sz="1000">
                <a:solidFill>
                  <a:srgbClr val="434343"/>
                </a:solidFill>
              </a:rPr>
              <a:t>dina användare, deras process och huvudsakliga problemområden samt behov.</a:t>
            </a:r>
            <a:endParaRPr sz="1000">
              <a:solidFill>
                <a:srgbClr val="434343"/>
              </a:solidFill>
            </a:endParaRPr>
          </a:p>
          <a:p>
            <a:pPr indent="-292100" lvl="0" marL="457200" rtl="0" algn="l">
              <a:lnSpc>
                <a:spcPct val="115000"/>
              </a:lnSpc>
              <a:spcBef>
                <a:spcPts val="0"/>
              </a:spcBef>
              <a:spcAft>
                <a:spcPts val="0"/>
              </a:spcAft>
              <a:buClr>
                <a:srgbClr val="434343"/>
              </a:buClr>
              <a:buSzPts val="1000"/>
              <a:buFont typeface="Arial"/>
              <a:buChar char="●"/>
            </a:pPr>
            <a:r>
              <a:rPr lang="sv" sz="1000">
                <a:solidFill>
                  <a:srgbClr val="434343"/>
                </a:solidFill>
              </a:rPr>
              <a:t>hur du kan skapa ett visuellt material som du kan använda i din kommunikation.</a:t>
            </a:r>
            <a:endParaRPr sz="1000">
              <a:solidFill>
                <a:srgbClr val="434343"/>
              </a:solidFill>
            </a:endParaRPr>
          </a:p>
          <a:p>
            <a:pPr indent="-292100" lvl="0" marL="457200" rtl="0" algn="l">
              <a:lnSpc>
                <a:spcPct val="115000"/>
              </a:lnSpc>
              <a:spcBef>
                <a:spcPts val="0"/>
              </a:spcBef>
              <a:spcAft>
                <a:spcPts val="0"/>
              </a:spcAft>
              <a:buClr>
                <a:srgbClr val="434343"/>
              </a:buClr>
              <a:buSzPts val="1000"/>
              <a:buFont typeface="Arial"/>
              <a:buChar char="●"/>
            </a:pPr>
            <a:r>
              <a:rPr lang="sv" sz="1000">
                <a:solidFill>
                  <a:srgbClr val="434343"/>
                </a:solidFill>
              </a:rPr>
              <a:t>hur du kan skapa en plan </a:t>
            </a:r>
            <a:r>
              <a:rPr i="1" lang="sv" sz="1000">
                <a:solidFill>
                  <a:srgbClr val="434343"/>
                </a:solidFill>
              </a:rPr>
              <a:t>(i form av en roadmap)</a:t>
            </a:r>
            <a:r>
              <a:rPr lang="sv" sz="1000">
                <a:solidFill>
                  <a:srgbClr val="434343"/>
                </a:solidFill>
              </a:rPr>
              <a:t> som visar stegen som behöver tas för att implementera designlösningarna och driva projektet framåt.</a:t>
            </a:r>
            <a:endParaRPr sz="1000">
              <a:solidFill>
                <a:srgbClr val="434343"/>
              </a:solidFill>
            </a:endParaRPr>
          </a:p>
          <a:p>
            <a:pPr indent="0" lvl="0" marL="0" rtl="0" algn="l">
              <a:lnSpc>
                <a:spcPct val="115000"/>
              </a:lnSpc>
              <a:spcBef>
                <a:spcPts val="1200"/>
              </a:spcBef>
              <a:spcAft>
                <a:spcPts val="0"/>
              </a:spcAft>
              <a:buNone/>
            </a:pPr>
            <a:r>
              <a:rPr lang="sv" sz="1000">
                <a:solidFill>
                  <a:srgbClr val="434343"/>
                </a:solidFill>
              </a:rPr>
              <a:t>Vi hoppas också att du gett dig själv tid för en stunds reflektion. Det är som sagt i mellanrummen som saker faller på plats!</a:t>
            </a:r>
            <a:endParaRPr b="1" sz="1000">
              <a:solidFill>
                <a:srgbClr val="434343"/>
              </a:solidFill>
            </a:endParaRPr>
          </a:p>
          <a:p>
            <a:pPr indent="0" lvl="0" marL="0" rtl="0" algn="l">
              <a:lnSpc>
                <a:spcPct val="115000"/>
              </a:lnSpc>
              <a:spcBef>
                <a:spcPts val="1200"/>
              </a:spcBef>
              <a:spcAft>
                <a:spcPts val="0"/>
              </a:spcAft>
              <a:buNone/>
            </a:pPr>
            <a:r>
              <a:rPr b="1" lang="sv" sz="1000">
                <a:solidFill>
                  <a:srgbClr val="434343"/>
                </a:solidFill>
              </a:rPr>
              <a:t>Tack för att du gått vår grund</a:t>
            </a:r>
            <a:r>
              <a:rPr b="1" lang="sv" sz="1000">
                <a:solidFill>
                  <a:srgbClr val="434343"/>
                </a:solidFill>
              </a:rPr>
              <a:t>kurs</a:t>
            </a:r>
            <a:r>
              <a:rPr b="1" lang="sv" sz="1000">
                <a:solidFill>
                  <a:srgbClr val="434343"/>
                </a:solidFill>
              </a:rPr>
              <a:t> i tjänstedesign.                                                                                     </a:t>
            </a:r>
            <a:br>
              <a:rPr b="1" lang="sv" sz="1000">
                <a:solidFill>
                  <a:srgbClr val="434343"/>
                </a:solidFill>
              </a:rPr>
            </a:br>
            <a:r>
              <a:rPr b="1" lang="sv" sz="1000">
                <a:solidFill>
                  <a:srgbClr val="434343"/>
                </a:solidFill>
              </a:rPr>
              <a:t>Hoppas du kommer ha nytta av det du lärt dig i ditt arbete framöver!</a:t>
            </a:r>
            <a:endParaRPr i="1" sz="1000">
              <a:solidFill>
                <a:srgbClr val="434343"/>
              </a:solidFill>
            </a:endParaRPr>
          </a:p>
          <a:p>
            <a:pPr indent="0" lvl="0" marL="0" rtl="0" algn="ctr">
              <a:spcBef>
                <a:spcPts val="1200"/>
              </a:spcBef>
              <a:spcAft>
                <a:spcPts val="0"/>
              </a:spcAft>
              <a:buNone/>
            </a:pPr>
            <a:r>
              <a:t/>
            </a:r>
            <a:endParaRPr b="1" sz="1000">
              <a:solidFill>
                <a:srgbClr val="434343"/>
              </a:solidFill>
            </a:endParaRPr>
          </a:p>
        </p:txBody>
      </p:sp>
      <p:pic>
        <p:nvPicPr>
          <p:cNvPr id="66" name="Google Shape;66;p6"/>
          <p:cNvPicPr preferRelativeResize="0"/>
          <p:nvPr/>
        </p:nvPicPr>
        <p:blipFill rotWithShape="1">
          <a:blip r:embed="rId4">
            <a:alphaModFix/>
          </a:blip>
          <a:srcRect b="0" l="0" r="0" t="0"/>
          <a:stretch/>
        </p:blipFill>
        <p:spPr>
          <a:xfrm>
            <a:off x="7791450" y="0"/>
            <a:ext cx="1352551" cy="834450"/>
          </a:xfrm>
          <a:prstGeom prst="rect">
            <a:avLst/>
          </a:prstGeom>
          <a:noFill/>
          <a:ln>
            <a:noFill/>
          </a:ln>
        </p:spPr>
      </p:pic>
      <p:sp>
        <p:nvSpPr>
          <p:cNvPr id="67" name="Google Shape;67;p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68" name="Google Shape;68;p6"/>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69" name="Google Shape;69;p6"/>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70" name="Google Shape;70;p6"/>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1">
  <p:cSld name="TITLE_AND_BODY_41">
    <p:spTree>
      <p:nvGrpSpPr>
        <p:cNvPr id="921" name="Shape 921"/>
        <p:cNvGrpSpPr/>
        <p:nvPr/>
      </p:nvGrpSpPr>
      <p:grpSpPr>
        <a:xfrm>
          <a:off x="0" y="0"/>
          <a:ext cx="0" cy="0"/>
          <a:chOff x="0" y="0"/>
          <a:chExt cx="0" cy="0"/>
        </a:xfrm>
      </p:grpSpPr>
      <p:sp>
        <p:nvSpPr>
          <p:cNvPr id="922" name="Google Shape;922;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23" name="Google Shape;923;p5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924" name="Google Shape;924;p5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sp>
        <p:nvSpPr>
          <p:cNvPr id="925" name="Google Shape;925;p51"/>
          <p:cNvSpPr txBox="1"/>
          <p:nvPr/>
        </p:nvSpPr>
        <p:spPr>
          <a:xfrm>
            <a:off x="456400" y="2354100"/>
            <a:ext cx="7232100" cy="2789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990"/>
              <a:buNone/>
            </a:pPr>
            <a:r>
              <a:rPr lang="sv" sz="1000">
                <a:solidFill>
                  <a:srgbClr val="434343"/>
                </a:solidFill>
              </a:rPr>
              <a:t>Nu har du förhoppningsvis kunskap om:</a:t>
            </a:r>
            <a:endParaRPr sz="1000">
              <a:solidFill>
                <a:srgbClr val="434343"/>
              </a:solidFill>
            </a:endParaRPr>
          </a:p>
          <a:p>
            <a:pPr indent="-292100" lvl="0" marL="457200" rtl="0" algn="l">
              <a:lnSpc>
                <a:spcPct val="115000"/>
              </a:lnSpc>
              <a:spcBef>
                <a:spcPts val="1200"/>
              </a:spcBef>
              <a:spcAft>
                <a:spcPts val="0"/>
              </a:spcAft>
              <a:buClr>
                <a:srgbClr val="434343"/>
              </a:buClr>
              <a:buSzPts val="1000"/>
              <a:buChar char="●"/>
            </a:pPr>
            <a:r>
              <a:rPr lang="sv" sz="1000">
                <a:solidFill>
                  <a:srgbClr val="434343"/>
                </a:solidFill>
              </a:rPr>
              <a:t>hur du kan arbeta med datan från intervjuerna för att börja formulera insikter.</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vilka behov och största utmaningar som användaren har.</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kundens övergripande process i kontakt med tjänsten/produkten.</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Vi hoppas också att du gett dig själv tid för en stunds reflektion. Det är ofta i mellanrummen som saker faller på plats!</a:t>
            </a:r>
            <a:br>
              <a:rPr lang="sv" sz="1000">
                <a:solidFill>
                  <a:srgbClr val="434343"/>
                </a:solidFill>
              </a:rPr>
            </a:br>
            <a:endParaRPr sz="1000">
              <a:solidFill>
                <a:srgbClr val="434343"/>
              </a:solidFill>
            </a:endParaRPr>
          </a:p>
          <a:p>
            <a:pPr indent="0" lvl="0" marL="0" rtl="0" algn="l">
              <a:lnSpc>
                <a:spcPct val="115000"/>
              </a:lnSpc>
              <a:spcBef>
                <a:spcPts val="1200"/>
              </a:spcBef>
              <a:spcAft>
                <a:spcPts val="0"/>
              </a:spcAft>
              <a:buSzPts val="990"/>
              <a:buNone/>
            </a:pPr>
            <a:r>
              <a:rPr b="1" lang="sv" sz="1000">
                <a:solidFill>
                  <a:srgbClr val="434343"/>
                </a:solidFill>
              </a:rPr>
              <a:t>I nästa del fördjupar vi oss i idégenerering - gå tillbaka till kursen för att lära dig mer om det!</a:t>
            </a:r>
            <a:endParaRPr b="1" sz="1000">
              <a:solidFill>
                <a:srgbClr val="434343"/>
              </a:solidFill>
            </a:endParaRPr>
          </a:p>
          <a:p>
            <a:pPr indent="0" lvl="0" marL="0" rtl="0" algn="ctr">
              <a:spcBef>
                <a:spcPts val="1200"/>
              </a:spcBef>
              <a:spcAft>
                <a:spcPts val="0"/>
              </a:spcAft>
              <a:buSzPts val="990"/>
              <a:buNone/>
            </a:pPr>
            <a:r>
              <a:rPr lang="sv" sz="1000">
                <a:solidFill>
                  <a:srgbClr val="434343"/>
                </a:solidFill>
              </a:rPr>
              <a:t> </a:t>
            </a:r>
            <a:endParaRPr sz="1000">
              <a:solidFill>
                <a:srgbClr val="434343"/>
              </a:solidFill>
            </a:endParaRPr>
          </a:p>
        </p:txBody>
      </p:sp>
      <p:sp>
        <p:nvSpPr>
          <p:cNvPr id="926" name="Google Shape;926;p51"/>
          <p:cNvSpPr txBox="1"/>
          <p:nvPr/>
        </p:nvSpPr>
        <p:spPr>
          <a:xfrm>
            <a:off x="446334" y="519500"/>
            <a:ext cx="4077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DU ÄR KLAR MED DEL 3</a:t>
            </a:r>
            <a:endParaRPr sz="1700">
              <a:solidFill>
                <a:schemeClr val="dk2"/>
              </a:solidFill>
            </a:endParaRPr>
          </a:p>
        </p:txBody>
      </p:sp>
      <p:pic>
        <p:nvPicPr>
          <p:cNvPr id="927" name="Google Shape;927;p51"/>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928" name="Google Shape;928;p51"/>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929" name="Google Shape;929;p5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930" name="Google Shape;930;p51"/>
          <p:cNvSpPr/>
          <p:nvPr/>
        </p:nvSpPr>
        <p:spPr>
          <a:xfrm>
            <a:off x="963225" y="1181450"/>
            <a:ext cx="1389900" cy="1389900"/>
          </a:xfrm>
          <a:prstGeom prst="ellipse">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1" name="Google Shape;931;p51"/>
          <p:cNvPicPr preferRelativeResize="0"/>
          <p:nvPr/>
        </p:nvPicPr>
        <p:blipFill>
          <a:blip r:embed="rId4">
            <a:alphaModFix/>
          </a:blip>
          <a:stretch>
            <a:fillRect/>
          </a:stretch>
        </p:blipFill>
        <p:spPr>
          <a:xfrm>
            <a:off x="359301" y="878900"/>
            <a:ext cx="2813374" cy="237207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0">
  <p:cSld name="TITLE_AND_BODY_40">
    <p:spTree>
      <p:nvGrpSpPr>
        <p:cNvPr id="932" name="Shape 932"/>
        <p:cNvGrpSpPr/>
        <p:nvPr/>
      </p:nvGrpSpPr>
      <p:grpSpPr>
        <a:xfrm>
          <a:off x="0" y="0"/>
          <a:ext cx="0" cy="0"/>
          <a:chOff x="0" y="0"/>
          <a:chExt cx="0" cy="0"/>
        </a:xfrm>
      </p:grpSpPr>
      <p:sp>
        <p:nvSpPr>
          <p:cNvPr id="933" name="Google Shape;93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34" name="Google Shape;934;p52"/>
          <p:cNvPicPr preferRelativeResize="0"/>
          <p:nvPr/>
        </p:nvPicPr>
        <p:blipFill>
          <a:blip r:embed="rId2">
            <a:alphaModFix/>
          </a:blip>
          <a:stretch>
            <a:fillRect/>
          </a:stretch>
        </p:blipFill>
        <p:spPr>
          <a:xfrm>
            <a:off x="8227225" y="4433975"/>
            <a:ext cx="453800" cy="453800"/>
          </a:xfrm>
          <a:prstGeom prst="rect">
            <a:avLst/>
          </a:prstGeom>
          <a:noFill/>
          <a:ln>
            <a:noFill/>
          </a:ln>
        </p:spPr>
      </p:pic>
      <p:grpSp>
        <p:nvGrpSpPr>
          <p:cNvPr id="935" name="Google Shape;935;p52"/>
          <p:cNvGrpSpPr/>
          <p:nvPr/>
        </p:nvGrpSpPr>
        <p:grpSpPr>
          <a:xfrm>
            <a:off x="6943104" y="528870"/>
            <a:ext cx="2049767" cy="1959946"/>
            <a:chOff x="5538354" y="1056318"/>
            <a:chExt cx="2078028" cy="1872322"/>
          </a:xfrm>
        </p:grpSpPr>
        <p:sp>
          <p:nvSpPr>
            <p:cNvPr id="936" name="Google Shape;936;p52"/>
            <p:cNvSpPr/>
            <p:nvPr/>
          </p:nvSpPr>
          <p:spPr>
            <a:xfrm rot="-10143322">
              <a:off x="5642197" y="1222291"/>
              <a:ext cx="1870343" cy="1272934"/>
            </a:xfrm>
            <a:prstGeom prst="cloud">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52"/>
            <p:cNvSpPr/>
            <p:nvPr/>
          </p:nvSpPr>
          <p:spPr>
            <a:xfrm>
              <a:off x="6508243" y="2481575"/>
              <a:ext cx="162000" cy="1620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52"/>
            <p:cNvSpPr/>
            <p:nvPr/>
          </p:nvSpPr>
          <p:spPr>
            <a:xfrm>
              <a:off x="6425984" y="2687512"/>
              <a:ext cx="133800" cy="1338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52"/>
            <p:cNvSpPr/>
            <p:nvPr/>
          </p:nvSpPr>
          <p:spPr>
            <a:xfrm>
              <a:off x="6307650" y="2821240"/>
              <a:ext cx="107400" cy="1074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40" name="Google Shape;940;p52"/>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941" name="Google Shape;941;p52"/>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942" name="Google Shape;942;p5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943" name="Google Shape;943;p52"/>
          <p:cNvSpPr txBox="1"/>
          <p:nvPr/>
        </p:nvSpPr>
        <p:spPr>
          <a:xfrm>
            <a:off x="456400" y="53072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REFLEKTION</a:t>
            </a:r>
            <a:endParaRPr b="1" sz="2400">
              <a:solidFill>
                <a:schemeClr val="dk2"/>
              </a:solidFill>
            </a:endParaRPr>
          </a:p>
        </p:txBody>
      </p:sp>
      <p:sp>
        <p:nvSpPr>
          <p:cNvPr id="944" name="Google Shape;944;p5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a:solidFill>
                  <a:srgbClr val="434343"/>
                </a:solidFill>
              </a:rPr>
              <a:t>Övning 3</a:t>
            </a:r>
            <a:endParaRPr b="1">
              <a:solidFill>
                <a:srgbClr val="434343"/>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9">
  <p:cSld name="TITLE_AND_BODY_39">
    <p:spTree>
      <p:nvGrpSpPr>
        <p:cNvPr id="945" name="Shape 945"/>
        <p:cNvGrpSpPr/>
        <p:nvPr/>
      </p:nvGrpSpPr>
      <p:grpSpPr>
        <a:xfrm>
          <a:off x="0" y="0"/>
          <a:ext cx="0" cy="0"/>
          <a:chOff x="0" y="0"/>
          <a:chExt cx="0" cy="0"/>
        </a:xfrm>
      </p:grpSpPr>
      <p:sp>
        <p:nvSpPr>
          <p:cNvPr id="946" name="Google Shape;946;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47" name="Google Shape;947;p5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948" name="Google Shape;948;p53"/>
          <p:cNvSpPr txBox="1"/>
          <p:nvPr/>
        </p:nvSpPr>
        <p:spPr>
          <a:xfrm>
            <a:off x="456400" y="53072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3: REFLEKTION</a:t>
            </a:r>
            <a:endParaRPr b="1" sz="2400">
              <a:solidFill>
                <a:schemeClr val="dk2"/>
              </a:solidFill>
            </a:endParaRPr>
          </a:p>
        </p:txBody>
      </p:sp>
      <p:sp>
        <p:nvSpPr>
          <p:cNvPr id="949" name="Google Shape;949;p53"/>
          <p:cNvSpPr txBox="1"/>
          <p:nvPr/>
        </p:nvSpPr>
        <p:spPr>
          <a:xfrm>
            <a:off x="525250" y="1140148"/>
            <a:ext cx="46107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br>
              <a:rPr b="1" lang="sv" sz="1000">
                <a:solidFill>
                  <a:srgbClr val="434343"/>
                </a:solidFill>
                <a:highlight>
                  <a:schemeClr val="lt1"/>
                </a:highlight>
              </a:rPr>
            </a:br>
            <a:r>
              <a:rPr lang="sv" sz="1000">
                <a:solidFill>
                  <a:srgbClr val="434343"/>
                </a:solidFill>
                <a:highlight>
                  <a:schemeClr val="lt1"/>
                </a:highlight>
              </a:rPr>
              <a:t>Att stanna upp och fundera på hur du känner kring att ha genomfört övningarna i den här delen av utbildningen. Dessa tankar kan du komma tillbaka till även efter avslutad kurs.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lang="sv" sz="1000">
                <a:solidFill>
                  <a:srgbClr val="434343"/>
                </a:solidFill>
                <a:highlight>
                  <a:schemeClr val="lt1"/>
                </a:highlight>
              </a:rPr>
              <a:t>Fundera kring frågorna i övningen och skriv ned vad du tänker. </a:t>
            </a:r>
            <a:endParaRPr b="1" sz="1000">
              <a:solidFill>
                <a:schemeClr val="dk1"/>
              </a:solidFill>
              <a:highlight>
                <a:schemeClr val="lt1"/>
              </a:highlight>
            </a:endParaRPr>
          </a:p>
          <a:p>
            <a:pPr indent="0" lvl="0" marL="0" rtl="0" algn="l">
              <a:lnSpc>
                <a:spcPct val="150000"/>
              </a:lnSpc>
              <a:spcBef>
                <a:spcPts val="1600"/>
              </a:spcBef>
              <a:spcAft>
                <a:spcPts val="0"/>
              </a:spcAft>
              <a:buNone/>
            </a:pPr>
            <a:r>
              <a:t/>
            </a:r>
            <a:endParaRPr sz="1200">
              <a:highlight>
                <a:srgbClr val="FFFFFF"/>
              </a:highlight>
            </a:endParaRPr>
          </a:p>
          <a:p>
            <a:pPr indent="0" lvl="0" marL="0" rtl="0" algn="l">
              <a:lnSpc>
                <a:spcPct val="150000"/>
              </a:lnSpc>
              <a:spcBef>
                <a:spcPts val="1600"/>
              </a:spcBef>
              <a:spcAft>
                <a:spcPts val="1600"/>
              </a:spcAft>
              <a:buNone/>
            </a:pPr>
            <a:r>
              <a:t/>
            </a:r>
            <a:endParaRPr sz="1200">
              <a:highlight>
                <a:srgbClr val="FFFFFF"/>
              </a:highlight>
            </a:endParaRPr>
          </a:p>
        </p:txBody>
      </p:sp>
      <p:grpSp>
        <p:nvGrpSpPr>
          <p:cNvPr id="950" name="Google Shape;950;p53"/>
          <p:cNvGrpSpPr/>
          <p:nvPr/>
        </p:nvGrpSpPr>
        <p:grpSpPr>
          <a:xfrm>
            <a:off x="5425428" y="938803"/>
            <a:ext cx="3315078" cy="2986915"/>
            <a:chOff x="5538354" y="1056318"/>
            <a:chExt cx="2078028" cy="1872322"/>
          </a:xfrm>
        </p:grpSpPr>
        <p:sp>
          <p:nvSpPr>
            <p:cNvPr id="951" name="Google Shape;951;p53"/>
            <p:cNvSpPr/>
            <p:nvPr/>
          </p:nvSpPr>
          <p:spPr>
            <a:xfrm rot="-10143322">
              <a:off x="5642197" y="1222291"/>
              <a:ext cx="1870343" cy="1272934"/>
            </a:xfrm>
            <a:prstGeom prst="cloud">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53"/>
            <p:cNvSpPr/>
            <p:nvPr/>
          </p:nvSpPr>
          <p:spPr>
            <a:xfrm>
              <a:off x="6508243" y="2481575"/>
              <a:ext cx="162000" cy="1620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53"/>
            <p:cNvSpPr/>
            <p:nvPr/>
          </p:nvSpPr>
          <p:spPr>
            <a:xfrm>
              <a:off x="6425984" y="2687512"/>
              <a:ext cx="133800" cy="1338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53"/>
            <p:cNvSpPr/>
            <p:nvPr/>
          </p:nvSpPr>
          <p:spPr>
            <a:xfrm>
              <a:off x="6307650" y="2821240"/>
              <a:ext cx="107400" cy="1074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5" name="Google Shape;955;p53"/>
          <p:cNvSpPr txBox="1"/>
          <p:nvPr/>
        </p:nvSpPr>
        <p:spPr>
          <a:xfrm>
            <a:off x="6142424" y="1729675"/>
            <a:ext cx="21972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Sätt en tidsgräns för reflektionsövningen för att undvika att fastna i tankar </a:t>
            </a:r>
            <a:endParaRPr sz="1000">
              <a:solidFill>
                <a:schemeClr val="dk2"/>
              </a:solidFill>
            </a:endParaRPr>
          </a:p>
        </p:txBody>
      </p:sp>
      <p:pic>
        <p:nvPicPr>
          <p:cNvPr id="956" name="Google Shape;956;p5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957" name="Google Shape;957;p53"/>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958" name="Google Shape;958;p5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8">
  <p:cSld name="TITLE_AND_BODY_38">
    <p:spTree>
      <p:nvGrpSpPr>
        <p:cNvPr id="959" name="Shape 959"/>
        <p:cNvGrpSpPr/>
        <p:nvPr/>
      </p:nvGrpSpPr>
      <p:grpSpPr>
        <a:xfrm>
          <a:off x="0" y="0"/>
          <a:ext cx="0" cy="0"/>
          <a:chOff x="0" y="0"/>
          <a:chExt cx="0" cy="0"/>
        </a:xfrm>
      </p:grpSpPr>
      <p:sp>
        <p:nvSpPr>
          <p:cNvPr id="960" name="Google Shape;960;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61" name="Google Shape;961;p5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962" name="Google Shape;962;p54"/>
          <p:cNvSpPr txBox="1"/>
          <p:nvPr/>
        </p:nvSpPr>
        <p:spPr>
          <a:xfrm>
            <a:off x="456400" y="525225"/>
            <a:ext cx="8234400" cy="6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KOPPLA UTMANINGAR TILL FASER</a:t>
            </a:r>
            <a:endParaRPr b="1" sz="2400">
              <a:solidFill>
                <a:schemeClr val="dk2"/>
              </a:solidFill>
            </a:endParaRPr>
          </a:p>
        </p:txBody>
      </p:sp>
      <p:sp>
        <p:nvSpPr>
          <p:cNvPr id="963" name="Google Shape;963;p5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a:t>
            </a:r>
            <a:endParaRPr b="1">
              <a:solidFill>
                <a:srgbClr val="434343"/>
              </a:solidFill>
            </a:endParaRPr>
          </a:p>
        </p:txBody>
      </p:sp>
      <p:pic>
        <p:nvPicPr>
          <p:cNvPr id="964" name="Google Shape;964;p54"/>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965" name="Google Shape;965;p54"/>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966" name="Google Shape;966;p54"/>
          <p:cNvSpPr txBox="1"/>
          <p:nvPr/>
        </p:nvSpPr>
        <p:spPr>
          <a:xfrm>
            <a:off x="1600925" y="1425450"/>
            <a:ext cx="634200" cy="3462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200">
                <a:solidFill>
                  <a:schemeClr val="dk2"/>
                </a:solidFill>
              </a:rPr>
              <a:t>FÖRE </a:t>
            </a:r>
            <a:endParaRPr b="1" sz="1200">
              <a:solidFill>
                <a:schemeClr val="dk2"/>
              </a:solidFill>
            </a:endParaRPr>
          </a:p>
        </p:txBody>
      </p:sp>
      <p:sp>
        <p:nvSpPr>
          <p:cNvPr id="967" name="Google Shape;967;p54"/>
          <p:cNvSpPr txBox="1"/>
          <p:nvPr/>
        </p:nvSpPr>
        <p:spPr>
          <a:xfrm>
            <a:off x="4038250" y="1425450"/>
            <a:ext cx="9003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UNDER </a:t>
            </a:r>
            <a:endParaRPr b="1" sz="1200">
              <a:solidFill>
                <a:schemeClr val="dk2"/>
              </a:solidFill>
            </a:endParaRPr>
          </a:p>
        </p:txBody>
      </p:sp>
      <p:sp>
        <p:nvSpPr>
          <p:cNvPr id="968" name="Google Shape;968;p54"/>
          <p:cNvSpPr txBox="1"/>
          <p:nvPr/>
        </p:nvSpPr>
        <p:spPr>
          <a:xfrm>
            <a:off x="6739900" y="1425450"/>
            <a:ext cx="748500" cy="3462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200">
                <a:solidFill>
                  <a:schemeClr val="dk2"/>
                </a:solidFill>
              </a:rPr>
              <a:t>EFTER</a:t>
            </a:r>
            <a:endParaRPr b="1" sz="1200">
              <a:solidFill>
                <a:schemeClr val="dk2"/>
              </a:solidFill>
            </a:endParaRPr>
          </a:p>
        </p:txBody>
      </p:sp>
      <p:grpSp>
        <p:nvGrpSpPr>
          <p:cNvPr id="969" name="Google Shape;969;p54"/>
          <p:cNvGrpSpPr/>
          <p:nvPr/>
        </p:nvGrpSpPr>
        <p:grpSpPr>
          <a:xfrm>
            <a:off x="323865" y="3564623"/>
            <a:ext cx="420171" cy="262148"/>
            <a:chOff x="4866425" y="1376950"/>
            <a:chExt cx="2130684" cy="1422401"/>
          </a:xfrm>
        </p:grpSpPr>
        <p:sp>
          <p:nvSpPr>
            <p:cNvPr id="970" name="Google Shape;970;p54"/>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71" name="Google Shape;971;p54"/>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72" name="Google Shape;972;p54"/>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73" name="Google Shape;973;p54"/>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74" name="Google Shape;974;p54"/>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975" name="Google Shape;975;p54"/>
          <p:cNvSpPr txBox="1"/>
          <p:nvPr/>
        </p:nvSpPr>
        <p:spPr>
          <a:xfrm>
            <a:off x="106150" y="1491313"/>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Faser</a:t>
            </a:r>
            <a:endParaRPr sz="1300">
              <a:solidFill>
                <a:schemeClr val="dk2"/>
              </a:solidFill>
            </a:endParaRPr>
          </a:p>
        </p:txBody>
      </p:sp>
      <p:cxnSp>
        <p:nvCxnSpPr>
          <p:cNvPr id="976" name="Google Shape;976;p54"/>
          <p:cNvCxnSpPr/>
          <p:nvPr/>
        </p:nvCxnSpPr>
        <p:spPr>
          <a:xfrm>
            <a:off x="792025" y="1822675"/>
            <a:ext cx="7817400" cy="0"/>
          </a:xfrm>
          <a:prstGeom prst="straightConnector1">
            <a:avLst/>
          </a:prstGeom>
          <a:noFill/>
          <a:ln cap="flat" cmpd="sng" w="9525">
            <a:solidFill>
              <a:schemeClr val="dk2"/>
            </a:solidFill>
            <a:prstDash val="solid"/>
            <a:round/>
            <a:headEnd len="med" w="med" type="none"/>
            <a:tailEnd len="med" w="med" type="triangle"/>
          </a:ln>
        </p:spPr>
      </p:cxnSp>
      <p:sp>
        <p:nvSpPr>
          <p:cNvPr id="977" name="Google Shape;977;p54"/>
          <p:cNvSpPr txBox="1"/>
          <p:nvPr/>
        </p:nvSpPr>
        <p:spPr>
          <a:xfrm>
            <a:off x="106150" y="1888525"/>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Aktiviteter</a:t>
            </a:r>
            <a:endParaRPr sz="1300">
              <a:solidFill>
                <a:schemeClr val="dk2"/>
              </a:solidFill>
            </a:endParaRPr>
          </a:p>
        </p:txBody>
      </p:sp>
      <p:sp>
        <p:nvSpPr>
          <p:cNvPr id="978" name="Google Shape;978;p54"/>
          <p:cNvSpPr txBox="1"/>
          <p:nvPr/>
        </p:nvSpPr>
        <p:spPr>
          <a:xfrm>
            <a:off x="106150" y="331753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Utmaningar</a:t>
            </a:r>
            <a:endParaRPr sz="1300">
              <a:solidFill>
                <a:schemeClr val="dk2"/>
              </a:solidFill>
            </a:endParaRPr>
          </a:p>
        </p:txBody>
      </p:sp>
      <p:cxnSp>
        <p:nvCxnSpPr>
          <p:cNvPr id="979" name="Google Shape;979;p54"/>
          <p:cNvCxnSpPr/>
          <p:nvPr/>
        </p:nvCxnSpPr>
        <p:spPr>
          <a:xfrm>
            <a:off x="3165250" y="1533525"/>
            <a:ext cx="0" cy="3096300"/>
          </a:xfrm>
          <a:prstGeom prst="straightConnector1">
            <a:avLst/>
          </a:prstGeom>
          <a:noFill/>
          <a:ln cap="flat" cmpd="sng" w="9525">
            <a:solidFill>
              <a:schemeClr val="dk1"/>
            </a:solidFill>
            <a:prstDash val="dot"/>
            <a:round/>
            <a:headEnd len="med" w="med" type="none"/>
            <a:tailEnd len="med" w="med" type="none"/>
          </a:ln>
        </p:spPr>
      </p:cxnSp>
      <p:cxnSp>
        <p:nvCxnSpPr>
          <p:cNvPr id="980" name="Google Shape;980;p54"/>
          <p:cNvCxnSpPr/>
          <p:nvPr/>
        </p:nvCxnSpPr>
        <p:spPr>
          <a:xfrm>
            <a:off x="5811550" y="1533525"/>
            <a:ext cx="0" cy="3096300"/>
          </a:xfrm>
          <a:prstGeom prst="straightConnector1">
            <a:avLst/>
          </a:prstGeom>
          <a:noFill/>
          <a:ln cap="flat" cmpd="sng" w="9525">
            <a:solidFill>
              <a:schemeClr val="dk1"/>
            </a:solidFill>
            <a:prstDash val="dot"/>
            <a:round/>
            <a:headEnd len="med" w="med" type="none"/>
            <a:tailEnd len="med" w="med" type="none"/>
          </a:ln>
        </p:spPr>
      </p:cxnSp>
      <p:sp>
        <p:nvSpPr>
          <p:cNvPr id="981" name="Google Shape;981;p5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7">
  <p:cSld name="TITLE_AND_BODY_37">
    <p:spTree>
      <p:nvGrpSpPr>
        <p:cNvPr id="982" name="Shape 982"/>
        <p:cNvGrpSpPr/>
        <p:nvPr/>
      </p:nvGrpSpPr>
      <p:grpSpPr>
        <a:xfrm>
          <a:off x="0" y="0"/>
          <a:ext cx="0" cy="0"/>
          <a:chOff x="0" y="0"/>
          <a:chExt cx="0" cy="0"/>
        </a:xfrm>
      </p:grpSpPr>
      <p:sp>
        <p:nvSpPr>
          <p:cNvPr id="983" name="Google Shape;983;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984" name="Google Shape;984;p5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985" name="Google Shape;985;p55"/>
          <p:cNvSpPr txBox="1"/>
          <p:nvPr/>
        </p:nvSpPr>
        <p:spPr>
          <a:xfrm>
            <a:off x="1600925" y="1425450"/>
            <a:ext cx="634200" cy="3462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200">
                <a:solidFill>
                  <a:schemeClr val="dk2"/>
                </a:solidFill>
              </a:rPr>
              <a:t>FÖRE </a:t>
            </a:r>
            <a:endParaRPr b="1" sz="1200">
              <a:solidFill>
                <a:schemeClr val="dk2"/>
              </a:solidFill>
            </a:endParaRPr>
          </a:p>
        </p:txBody>
      </p:sp>
      <p:sp>
        <p:nvSpPr>
          <p:cNvPr id="986" name="Google Shape;986;p55"/>
          <p:cNvSpPr txBox="1"/>
          <p:nvPr/>
        </p:nvSpPr>
        <p:spPr>
          <a:xfrm>
            <a:off x="4038250" y="1425450"/>
            <a:ext cx="9003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UNDER </a:t>
            </a:r>
            <a:endParaRPr b="1" sz="1200">
              <a:solidFill>
                <a:schemeClr val="dk2"/>
              </a:solidFill>
            </a:endParaRPr>
          </a:p>
        </p:txBody>
      </p:sp>
      <p:sp>
        <p:nvSpPr>
          <p:cNvPr id="987" name="Google Shape;987;p55"/>
          <p:cNvSpPr txBox="1"/>
          <p:nvPr/>
        </p:nvSpPr>
        <p:spPr>
          <a:xfrm>
            <a:off x="6739900" y="1425450"/>
            <a:ext cx="748500" cy="3462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200">
                <a:solidFill>
                  <a:schemeClr val="dk2"/>
                </a:solidFill>
              </a:rPr>
              <a:t>EFTER</a:t>
            </a:r>
            <a:endParaRPr b="1" sz="1200">
              <a:solidFill>
                <a:schemeClr val="dk2"/>
              </a:solidFill>
            </a:endParaRPr>
          </a:p>
        </p:txBody>
      </p:sp>
      <p:sp>
        <p:nvSpPr>
          <p:cNvPr id="988" name="Google Shape;988;p55"/>
          <p:cNvSpPr txBox="1"/>
          <p:nvPr/>
        </p:nvSpPr>
        <p:spPr>
          <a:xfrm>
            <a:off x="829463" y="329575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Oro för förseningar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Kan inte följa störningar för hela min resa</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Lägger på stora marginaler pga litar ej på realtids- informationen</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Får vänta länge på info</a:t>
            </a:r>
            <a:endParaRPr sz="1000">
              <a:solidFill>
                <a:schemeClr val="dk1"/>
              </a:solidFill>
            </a:endParaRPr>
          </a:p>
        </p:txBody>
      </p:sp>
      <p:sp>
        <p:nvSpPr>
          <p:cNvPr id="989" name="Google Shape;989;p55"/>
          <p:cNvSpPr txBox="1"/>
          <p:nvPr/>
        </p:nvSpPr>
        <p:spPr>
          <a:xfrm>
            <a:off x="829475" y="18782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Planerar resan</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Skaffar beslutsunderlag</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Tar sig till hållplats</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Väntar</a:t>
            </a:r>
            <a:endParaRPr sz="1000">
              <a:solidFill>
                <a:schemeClr val="dk1"/>
              </a:solidFill>
            </a:endParaRPr>
          </a:p>
          <a:p>
            <a:pPr indent="0" lvl="0" marL="457200" rtl="0" algn="l">
              <a:spcBef>
                <a:spcPts val="0"/>
              </a:spcBef>
              <a:spcAft>
                <a:spcPts val="0"/>
              </a:spcAft>
              <a:buNone/>
            </a:pPr>
            <a:r>
              <a:t/>
            </a:r>
            <a:endParaRPr sz="1000">
              <a:solidFill>
                <a:schemeClr val="dk1"/>
              </a:solidFill>
            </a:endParaRPr>
          </a:p>
        </p:txBody>
      </p:sp>
      <p:grpSp>
        <p:nvGrpSpPr>
          <p:cNvPr id="990" name="Google Shape;990;p55"/>
          <p:cNvGrpSpPr/>
          <p:nvPr/>
        </p:nvGrpSpPr>
        <p:grpSpPr>
          <a:xfrm>
            <a:off x="323865" y="3564623"/>
            <a:ext cx="420171" cy="262148"/>
            <a:chOff x="4866425" y="1376950"/>
            <a:chExt cx="2130684" cy="1422401"/>
          </a:xfrm>
        </p:grpSpPr>
        <p:sp>
          <p:nvSpPr>
            <p:cNvPr id="991" name="Google Shape;991;p55"/>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92" name="Google Shape;992;p55"/>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93" name="Google Shape;993;p55"/>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94" name="Google Shape;994;p55"/>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995" name="Google Shape;995;p55"/>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996" name="Google Shape;996;p55"/>
          <p:cNvSpPr txBox="1"/>
          <p:nvPr/>
        </p:nvSpPr>
        <p:spPr>
          <a:xfrm>
            <a:off x="106150" y="1491313"/>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Faser</a:t>
            </a:r>
            <a:endParaRPr sz="1300">
              <a:solidFill>
                <a:schemeClr val="dk2"/>
              </a:solidFill>
            </a:endParaRPr>
          </a:p>
        </p:txBody>
      </p:sp>
      <p:cxnSp>
        <p:nvCxnSpPr>
          <p:cNvPr id="997" name="Google Shape;997;p55"/>
          <p:cNvCxnSpPr/>
          <p:nvPr/>
        </p:nvCxnSpPr>
        <p:spPr>
          <a:xfrm>
            <a:off x="792025" y="1822675"/>
            <a:ext cx="7817400" cy="0"/>
          </a:xfrm>
          <a:prstGeom prst="straightConnector1">
            <a:avLst/>
          </a:prstGeom>
          <a:noFill/>
          <a:ln cap="flat" cmpd="sng" w="9525">
            <a:solidFill>
              <a:schemeClr val="dk2"/>
            </a:solidFill>
            <a:prstDash val="solid"/>
            <a:round/>
            <a:headEnd len="med" w="med" type="none"/>
            <a:tailEnd len="med" w="med" type="triangle"/>
          </a:ln>
        </p:spPr>
      </p:cxnSp>
      <p:sp>
        <p:nvSpPr>
          <p:cNvPr id="998" name="Google Shape;998;p55"/>
          <p:cNvSpPr txBox="1"/>
          <p:nvPr/>
        </p:nvSpPr>
        <p:spPr>
          <a:xfrm>
            <a:off x="106150" y="1888525"/>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Aktiviteter</a:t>
            </a:r>
            <a:endParaRPr sz="1300">
              <a:solidFill>
                <a:schemeClr val="dk2"/>
              </a:solidFill>
            </a:endParaRPr>
          </a:p>
        </p:txBody>
      </p:sp>
      <p:sp>
        <p:nvSpPr>
          <p:cNvPr id="999" name="Google Shape;999;p55"/>
          <p:cNvSpPr txBox="1"/>
          <p:nvPr/>
        </p:nvSpPr>
        <p:spPr>
          <a:xfrm>
            <a:off x="3399850" y="18782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Planerar om</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Reser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Anländer till hållplats</a:t>
            </a:r>
            <a:endParaRPr sz="1000">
              <a:solidFill>
                <a:schemeClr val="dk1"/>
              </a:solidFill>
            </a:endParaRPr>
          </a:p>
          <a:p>
            <a:pPr indent="0" lvl="0" marL="457200" rtl="0" algn="l">
              <a:spcBef>
                <a:spcPts val="0"/>
              </a:spcBef>
              <a:spcAft>
                <a:spcPts val="0"/>
              </a:spcAft>
              <a:buNone/>
            </a:pPr>
            <a:r>
              <a:t/>
            </a:r>
            <a:endParaRPr sz="1000">
              <a:solidFill>
                <a:schemeClr val="dk1"/>
              </a:solidFill>
            </a:endParaRPr>
          </a:p>
        </p:txBody>
      </p:sp>
      <p:sp>
        <p:nvSpPr>
          <p:cNvPr id="1000" name="Google Shape;1000;p55"/>
          <p:cNvSpPr txBox="1"/>
          <p:nvPr/>
        </p:nvSpPr>
        <p:spPr>
          <a:xfrm>
            <a:off x="6046150" y="18942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Tar sig till slutmål</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Når slutmål</a:t>
            </a:r>
            <a:endParaRPr sz="1000">
              <a:solidFill>
                <a:schemeClr val="dk1"/>
              </a:solidFill>
            </a:endParaRPr>
          </a:p>
          <a:p>
            <a:pPr indent="0" lvl="0" marL="457200" rtl="0" algn="l">
              <a:spcBef>
                <a:spcPts val="0"/>
              </a:spcBef>
              <a:spcAft>
                <a:spcPts val="0"/>
              </a:spcAft>
              <a:buNone/>
            </a:pPr>
            <a:r>
              <a:t/>
            </a:r>
            <a:endParaRPr sz="1000">
              <a:solidFill>
                <a:schemeClr val="dk1"/>
              </a:solidFill>
            </a:endParaRPr>
          </a:p>
        </p:txBody>
      </p:sp>
      <p:sp>
        <p:nvSpPr>
          <p:cNvPr id="1001" name="Google Shape;1001;p55"/>
          <p:cNvSpPr txBox="1"/>
          <p:nvPr/>
        </p:nvSpPr>
        <p:spPr>
          <a:xfrm>
            <a:off x="3320500" y="32467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Saknar info om förseningar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Missade byte, blir försenad</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Ingen info om alternativa resvägar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Appen fungerar dåligt, letar info på flera ställen</a:t>
            </a:r>
            <a:endParaRPr sz="1000">
              <a:solidFill>
                <a:schemeClr val="dk1"/>
              </a:solidFill>
            </a:endParaRPr>
          </a:p>
        </p:txBody>
      </p:sp>
      <p:sp>
        <p:nvSpPr>
          <p:cNvPr id="1002" name="Google Shape;1002;p55"/>
          <p:cNvSpPr txBox="1"/>
          <p:nvPr/>
        </p:nvSpPr>
        <p:spPr>
          <a:xfrm>
            <a:off x="5968450" y="32467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Saknar info om alternativa resvägar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Saknar info om orsak till försening</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Oklart var jag ska leta efter aktuell information</a:t>
            </a:r>
            <a:endParaRPr sz="1000">
              <a:solidFill>
                <a:schemeClr val="dk1"/>
              </a:solidFill>
            </a:endParaRPr>
          </a:p>
          <a:p>
            <a:pPr indent="0" lvl="0" marL="457200" rtl="0" algn="l">
              <a:spcBef>
                <a:spcPts val="0"/>
              </a:spcBef>
              <a:spcAft>
                <a:spcPts val="0"/>
              </a:spcAft>
              <a:buNone/>
            </a:pPr>
            <a:r>
              <a:t/>
            </a:r>
            <a:endParaRPr sz="1000">
              <a:solidFill>
                <a:schemeClr val="dk1"/>
              </a:solidFill>
            </a:endParaRPr>
          </a:p>
          <a:p>
            <a:pPr indent="0" lvl="0" marL="457200" rtl="0" algn="l">
              <a:spcBef>
                <a:spcPts val="0"/>
              </a:spcBef>
              <a:spcAft>
                <a:spcPts val="0"/>
              </a:spcAft>
              <a:buNone/>
            </a:pPr>
            <a:r>
              <a:t/>
            </a:r>
            <a:endParaRPr sz="1000">
              <a:solidFill>
                <a:schemeClr val="dk1"/>
              </a:solidFill>
            </a:endParaRPr>
          </a:p>
        </p:txBody>
      </p:sp>
      <p:sp>
        <p:nvSpPr>
          <p:cNvPr id="1003" name="Google Shape;1003;p55"/>
          <p:cNvSpPr txBox="1"/>
          <p:nvPr/>
        </p:nvSpPr>
        <p:spPr>
          <a:xfrm>
            <a:off x="106150" y="331753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Utmaningar</a:t>
            </a:r>
            <a:endParaRPr sz="1300">
              <a:solidFill>
                <a:schemeClr val="dk2"/>
              </a:solidFill>
            </a:endParaRPr>
          </a:p>
        </p:txBody>
      </p:sp>
      <p:sp>
        <p:nvSpPr>
          <p:cNvPr id="1004" name="Google Shape;1004;p5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a:t>
            </a:r>
            <a:r>
              <a:rPr b="1" lang="sv">
                <a:solidFill>
                  <a:srgbClr val="434343"/>
                </a:solidFill>
              </a:rPr>
              <a:t>pel</a:t>
            </a:r>
            <a:endParaRPr b="1">
              <a:solidFill>
                <a:srgbClr val="434343"/>
              </a:solidFill>
            </a:endParaRPr>
          </a:p>
        </p:txBody>
      </p:sp>
      <p:cxnSp>
        <p:nvCxnSpPr>
          <p:cNvPr id="1005" name="Google Shape;1005;p55"/>
          <p:cNvCxnSpPr/>
          <p:nvPr/>
        </p:nvCxnSpPr>
        <p:spPr>
          <a:xfrm>
            <a:off x="3165250" y="1533525"/>
            <a:ext cx="0" cy="3096300"/>
          </a:xfrm>
          <a:prstGeom prst="straightConnector1">
            <a:avLst/>
          </a:prstGeom>
          <a:noFill/>
          <a:ln cap="flat" cmpd="sng" w="9525">
            <a:solidFill>
              <a:schemeClr val="dk1"/>
            </a:solidFill>
            <a:prstDash val="dot"/>
            <a:round/>
            <a:headEnd len="med" w="med" type="none"/>
            <a:tailEnd len="med" w="med" type="none"/>
          </a:ln>
        </p:spPr>
      </p:cxnSp>
      <p:cxnSp>
        <p:nvCxnSpPr>
          <p:cNvPr id="1006" name="Google Shape;1006;p55"/>
          <p:cNvCxnSpPr/>
          <p:nvPr/>
        </p:nvCxnSpPr>
        <p:spPr>
          <a:xfrm>
            <a:off x="5811550" y="1533525"/>
            <a:ext cx="0" cy="3096300"/>
          </a:xfrm>
          <a:prstGeom prst="straightConnector1">
            <a:avLst/>
          </a:prstGeom>
          <a:noFill/>
          <a:ln cap="flat" cmpd="sng" w="9525">
            <a:solidFill>
              <a:schemeClr val="dk1"/>
            </a:solidFill>
            <a:prstDash val="dot"/>
            <a:round/>
            <a:headEnd len="med" w="med" type="none"/>
            <a:tailEnd len="med" w="med" type="none"/>
          </a:ln>
        </p:spPr>
      </p:cxnSp>
      <p:pic>
        <p:nvPicPr>
          <p:cNvPr id="1007" name="Google Shape;1007;p5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08" name="Google Shape;1008;p55"/>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09" name="Google Shape;1009;p5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010" name="Google Shape;1010;p55"/>
          <p:cNvSpPr txBox="1"/>
          <p:nvPr/>
        </p:nvSpPr>
        <p:spPr>
          <a:xfrm>
            <a:off x="456400" y="525225"/>
            <a:ext cx="8234400" cy="6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KOPPLA UTMANINGAR TILL FASER</a:t>
            </a:r>
            <a:endParaRPr b="1" sz="2400">
              <a:solidFill>
                <a:schemeClr val="dk2"/>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6">
  <p:cSld name="TITLE_AND_BODY_36">
    <p:spTree>
      <p:nvGrpSpPr>
        <p:cNvPr id="1011" name="Shape 1011"/>
        <p:cNvGrpSpPr/>
        <p:nvPr/>
      </p:nvGrpSpPr>
      <p:grpSpPr>
        <a:xfrm>
          <a:off x="0" y="0"/>
          <a:ext cx="0" cy="0"/>
          <a:chOff x="0" y="0"/>
          <a:chExt cx="0" cy="0"/>
        </a:xfrm>
      </p:grpSpPr>
      <p:sp>
        <p:nvSpPr>
          <p:cNvPr id="1012" name="Google Shape;1012;p56"/>
          <p:cNvSpPr/>
          <p:nvPr/>
        </p:nvSpPr>
        <p:spPr>
          <a:xfrm>
            <a:off x="5237102" y="1364125"/>
            <a:ext cx="3139800" cy="3114900"/>
          </a:xfrm>
          <a:prstGeom prst="ellipse">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3" name="Google Shape;1013;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14" name="Google Shape;1014;p5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15" name="Google Shape;1015;p56"/>
          <p:cNvSpPr txBox="1"/>
          <p:nvPr/>
        </p:nvSpPr>
        <p:spPr>
          <a:xfrm>
            <a:off x="454800" y="511400"/>
            <a:ext cx="82344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 </a:t>
            </a:r>
            <a:r>
              <a:rPr b="1" lang="sv" sz="2400">
                <a:solidFill>
                  <a:schemeClr val="dk2"/>
                </a:solidFill>
              </a:rPr>
              <a:t>KOPPLA UTMANINGAR TILL FASER</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 min</a:t>
            </a:r>
            <a:endParaRPr b="1" i="1">
              <a:solidFill>
                <a:schemeClr val="dk2"/>
              </a:solidFill>
            </a:endParaRPr>
          </a:p>
        </p:txBody>
      </p:sp>
      <p:sp>
        <p:nvSpPr>
          <p:cNvPr id="1016" name="Google Shape;1016;p56"/>
          <p:cNvSpPr txBox="1"/>
          <p:nvPr/>
        </p:nvSpPr>
        <p:spPr>
          <a:xfrm>
            <a:off x="456400" y="1291850"/>
            <a:ext cx="4335600" cy="483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chemeClr val="dk2"/>
                </a:solidFill>
                <a:highlight>
                  <a:schemeClr val="lt1"/>
                </a:highlight>
              </a:rPr>
              <a:t>Syfte: </a:t>
            </a:r>
            <a:r>
              <a:rPr lang="sv" sz="1000">
                <a:solidFill>
                  <a:schemeClr val="dk2"/>
                </a:solidFill>
              </a:rPr>
              <a:t>Förstå när användarnas utmaningar sker i mötet med problemet/tjänsten </a:t>
            </a:r>
            <a:endParaRPr sz="1000">
              <a:solidFill>
                <a:schemeClr val="dk2"/>
              </a:solidFill>
            </a:endParaRPr>
          </a:p>
          <a:p>
            <a:pPr indent="0" lvl="0" marL="0" rtl="0" algn="l">
              <a:lnSpc>
                <a:spcPct val="115000"/>
              </a:lnSpc>
              <a:spcBef>
                <a:spcPts val="1600"/>
              </a:spcBef>
              <a:spcAft>
                <a:spcPts val="0"/>
              </a:spcAft>
              <a:buNone/>
            </a:pPr>
            <a:br>
              <a:rPr lang="sv" sz="1000">
                <a:solidFill>
                  <a:schemeClr val="dk2"/>
                </a:solidFill>
              </a:rPr>
            </a:br>
            <a:endParaRPr b="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Hur? </a:t>
            </a:r>
            <a:br>
              <a:rPr b="1" lang="sv" sz="1200">
                <a:solidFill>
                  <a:schemeClr val="dk2"/>
                </a:solidFill>
              </a:rPr>
            </a:br>
            <a:r>
              <a:rPr b="1" lang="sv" sz="1000">
                <a:solidFill>
                  <a:schemeClr val="dk2"/>
                </a:solidFill>
              </a:rPr>
              <a:t>1. </a:t>
            </a:r>
            <a:r>
              <a:rPr lang="sv" sz="1000">
                <a:solidFill>
                  <a:schemeClr val="dk2"/>
                </a:solidFill>
              </a:rPr>
              <a:t>Skissa upp de övergripande aktiviteterna i användarens process utifrån faserna före, under och efter. </a:t>
            </a:r>
            <a:r>
              <a:rPr i="1" lang="sv" sz="1000">
                <a:solidFill>
                  <a:schemeClr val="dk2"/>
                </a:solidFill>
              </a:rPr>
              <a:t>(ca 5 min)</a:t>
            </a:r>
            <a:endParaRPr i="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2. </a:t>
            </a:r>
            <a:r>
              <a:rPr lang="sv" sz="1000">
                <a:solidFill>
                  <a:schemeClr val="dk2"/>
                </a:solidFill>
              </a:rPr>
              <a:t>Titta på dina områden: vilka insikter handlar om utmaningar och behov hos användarna? Kan du se i vilken del av resan som utmaningarna och behoven uppstår?</a:t>
            </a:r>
            <a:r>
              <a:rPr i="1" lang="sv" sz="1000">
                <a:solidFill>
                  <a:schemeClr val="dk2"/>
                </a:solidFill>
              </a:rPr>
              <a:t> (ca 5 min)</a:t>
            </a:r>
            <a:endParaRPr b="1" i="1" sz="8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3. </a:t>
            </a:r>
            <a:r>
              <a:rPr lang="sv" sz="1000">
                <a:solidFill>
                  <a:schemeClr val="dk2"/>
                </a:solidFill>
                <a:highlight>
                  <a:schemeClr val="lt1"/>
                </a:highlight>
              </a:rPr>
              <a:t>Börja placera ut de största utmaningarna i resan. </a:t>
            </a:r>
            <a:r>
              <a:rPr i="1" lang="sv" sz="1000">
                <a:solidFill>
                  <a:schemeClr val="dk2"/>
                </a:solidFill>
                <a:highlight>
                  <a:schemeClr val="lt1"/>
                </a:highlight>
              </a:rPr>
              <a:t>(ca 10 min)</a:t>
            </a:r>
            <a:endParaRPr i="1" sz="1000">
              <a:solidFill>
                <a:schemeClr val="dk2"/>
              </a:solidFill>
              <a:highlight>
                <a:schemeClr val="lt1"/>
              </a:highlight>
            </a:endParaRPr>
          </a:p>
          <a:p>
            <a:pPr indent="0" lvl="0" marL="0" rtl="0" algn="l">
              <a:lnSpc>
                <a:spcPct val="150000"/>
              </a:lnSpc>
              <a:spcBef>
                <a:spcPts val="1600"/>
              </a:spcBef>
              <a:spcAft>
                <a:spcPts val="0"/>
              </a:spcAft>
              <a:buNone/>
            </a:pPr>
            <a:r>
              <a:t/>
            </a:r>
            <a:endParaRPr sz="1000">
              <a:solidFill>
                <a:schemeClr val="dk2"/>
              </a:solidFill>
              <a:highlight>
                <a:srgbClr val="FFFFFF"/>
              </a:highlight>
            </a:endParaRPr>
          </a:p>
          <a:p>
            <a:pPr indent="0" lvl="0" marL="0" rtl="0" algn="l">
              <a:lnSpc>
                <a:spcPct val="150000"/>
              </a:lnSpc>
              <a:spcBef>
                <a:spcPts val="1600"/>
              </a:spcBef>
              <a:spcAft>
                <a:spcPts val="0"/>
              </a:spcAft>
              <a:buNone/>
            </a:pPr>
            <a:r>
              <a:t/>
            </a:r>
            <a:endParaRPr sz="1000">
              <a:solidFill>
                <a:schemeClr val="dk2"/>
              </a:solidFill>
              <a:highlight>
                <a:srgbClr val="FFFFFF"/>
              </a:highlight>
            </a:endParaRPr>
          </a:p>
          <a:p>
            <a:pPr indent="0" lvl="0" marL="0" rtl="0" algn="l">
              <a:lnSpc>
                <a:spcPct val="150000"/>
              </a:lnSpc>
              <a:spcBef>
                <a:spcPts val="1600"/>
              </a:spcBef>
              <a:spcAft>
                <a:spcPts val="1600"/>
              </a:spcAft>
              <a:buNone/>
            </a:pPr>
            <a:r>
              <a:t/>
            </a:r>
            <a:endParaRPr sz="1000">
              <a:solidFill>
                <a:schemeClr val="dk2"/>
              </a:solidFill>
              <a:highlight>
                <a:srgbClr val="FFFFFF"/>
              </a:highlight>
            </a:endParaRPr>
          </a:p>
        </p:txBody>
      </p:sp>
      <p:sp>
        <p:nvSpPr>
          <p:cNvPr id="1017" name="Google Shape;1017;p56"/>
          <p:cNvSpPr txBox="1"/>
          <p:nvPr/>
        </p:nvSpPr>
        <p:spPr>
          <a:xfrm>
            <a:off x="5479475" y="2280325"/>
            <a:ext cx="2567700" cy="128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1100">
                <a:solidFill>
                  <a:schemeClr val="dk1"/>
                </a:solidFill>
              </a:rPr>
              <a:t>Tips! </a:t>
            </a:r>
            <a:br>
              <a:rPr b="1" lang="sv" sz="1100">
                <a:solidFill>
                  <a:schemeClr val="dk1"/>
                </a:solidFill>
              </a:rPr>
            </a:br>
            <a:r>
              <a:rPr lang="sv" sz="1000">
                <a:solidFill>
                  <a:schemeClr val="dk1"/>
                </a:solidFill>
              </a:rPr>
              <a:t>Fokusera på kundens huvudprocess och placera de aktiviteter som rör kundens centrala behov och utmaningar i de olika faserna.</a:t>
            </a:r>
            <a:endParaRPr sz="1000">
              <a:solidFill>
                <a:schemeClr val="dk1"/>
              </a:solidFill>
            </a:endParaRPr>
          </a:p>
          <a:p>
            <a:pPr indent="0" lvl="0" marL="0" rtl="0" algn="l">
              <a:lnSpc>
                <a:spcPct val="100000"/>
              </a:lnSpc>
              <a:spcBef>
                <a:spcPts val="0"/>
              </a:spcBef>
              <a:spcAft>
                <a:spcPts val="0"/>
              </a:spcAft>
              <a:buNone/>
            </a:pPr>
            <a:r>
              <a:t/>
            </a:r>
            <a:endParaRPr sz="1000">
              <a:solidFill>
                <a:schemeClr val="dk1"/>
              </a:solidFill>
            </a:endParaRPr>
          </a:p>
          <a:p>
            <a:pPr indent="0" lvl="0" marL="457200" rtl="0" algn="l">
              <a:spcBef>
                <a:spcPts val="1600"/>
              </a:spcBef>
              <a:spcAft>
                <a:spcPts val="0"/>
              </a:spcAft>
              <a:buNone/>
            </a:pPr>
            <a:r>
              <a:t/>
            </a:r>
            <a:endParaRPr sz="1000">
              <a:solidFill>
                <a:schemeClr val="dk1"/>
              </a:solidFill>
            </a:endParaRPr>
          </a:p>
        </p:txBody>
      </p:sp>
      <p:sp>
        <p:nvSpPr>
          <p:cNvPr id="1018" name="Google Shape;1018;p5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1019" name="Google Shape;1019;p5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20" name="Google Shape;1020;p56"/>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21" name="Google Shape;1021;p5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022" name="Google Shape;1022;p56"/>
          <p:cNvPicPr preferRelativeResize="0"/>
          <p:nvPr/>
        </p:nvPicPr>
        <p:blipFill>
          <a:blip r:embed="rId4">
            <a:alphaModFix/>
          </a:blip>
          <a:stretch>
            <a:fillRect/>
          </a:stretch>
        </p:blipFill>
        <p:spPr>
          <a:xfrm>
            <a:off x="6591325" y="1082825"/>
            <a:ext cx="2190824" cy="201760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5">
  <p:cSld name="TITLE_AND_BODY_35">
    <p:spTree>
      <p:nvGrpSpPr>
        <p:cNvPr id="1023" name="Shape 1023"/>
        <p:cNvGrpSpPr/>
        <p:nvPr/>
      </p:nvGrpSpPr>
      <p:grpSpPr>
        <a:xfrm>
          <a:off x="0" y="0"/>
          <a:ext cx="0" cy="0"/>
          <a:chOff x="0" y="0"/>
          <a:chExt cx="0" cy="0"/>
        </a:xfrm>
      </p:grpSpPr>
      <p:sp>
        <p:nvSpPr>
          <p:cNvPr id="1024" name="Google Shape;1024;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25" name="Google Shape;1025;p5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26" name="Google Shape;1026;p57"/>
          <p:cNvSpPr txBox="1"/>
          <p:nvPr/>
        </p:nvSpPr>
        <p:spPr>
          <a:xfrm>
            <a:off x="456400" y="535100"/>
            <a:ext cx="8234400" cy="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KLUSTRING</a:t>
            </a:r>
            <a:endParaRPr b="1" sz="2400">
              <a:solidFill>
                <a:schemeClr val="dk2"/>
              </a:solidFill>
            </a:endParaRPr>
          </a:p>
        </p:txBody>
      </p:sp>
      <p:sp>
        <p:nvSpPr>
          <p:cNvPr id="1027" name="Google Shape;1027;p57"/>
          <p:cNvSpPr/>
          <p:nvPr/>
        </p:nvSpPr>
        <p:spPr>
          <a:xfrm>
            <a:off x="6682200" y="1643900"/>
            <a:ext cx="1924200" cy="2532000"/>
          </a:xfrm>
          <a:prstGeom prst="roundRect">
            <a:avLst>
              <a:gd fmla="val 16667" name="adj"/>
            </a:avLst>
          </a:prstGeom>
          <a:solidFill>
            <a:srgbClr val="8EAF99">
              <a:alpha val="5019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8" name="Google Shape;1028;p57"/>
          <p:cNvSpPr txBox="1"/>
          <p:nvPr/>
        </p:nvSpPr>
        <p:spPr>
          <a:xfrm>
            <a:off x="456400" y="1785950"/>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Tema 1: </a:t>
            </a:r>
            <a:endParaRPr b="1" sz="1100">
              <a:solidFill>
                <a:schemeClr val="dk2"/>
              </a:solidFill>
            </a:endParaRPr>
          </a:p>
        </p:txBody>
      </p:sp>
      <p:sp>
        <p:nvSpPr>
          <p:cNvPr id="1029" name="Google Shape;1029;p57"/>
          <p:cNvSpPr txBox="1"/>
          <p:nvPr/>
        </p:nvSpPr>
        <p:spPr>
          <a:xfrm>
            <a:off x="2740113" y="2234825"/>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Tema 2: </a:t>
            </a:r>
            <a:endParaRPr b="1" sz="1100">
              <a:solidFill>
                <a:schemeClr val="dk2"/>
              </a:solidFill>
            </a:endParaRPr>
          </a:p>
        </p:txBody>
      </p:sp>
      <p:sp>
        <p:nvSpPr>
          <p:cNvPr id="1030" name="Google Shape;1030;p57"/>
          <p:cNvSpPr txBox="1"/>
          <p:nvPr/>
        </p:nvSpPr>
        <p:spPr>
          <a:xfrm>
            <a:off x="4459375" y="1643888"/>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Tema 3: </a:t>
            </a:r>
            <a:endParaRPr b="1" sz="1100">
              <a:solidFill>
                <a:schemeClr val="dk2"/>
              </a:solidFill>
            </a:endParaRPr>
          </a:p>
        </p:txBody>
      </p:sp>
      <p:sp>
        <p:nvSpPr>
          <p:cNvPr id="1031" name="Google Shape;1031;p5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1B</a:t>
            </a:r>
            <a:endParaRPr b="1">
              <a:solidFill>
                <a:srgbClr val="434343"/>
              </a:solidFill>
            </a:endParaRPr>
          </a:p>
        </p:txBody>
      </p:sp>
      <p:sp>
        <p:nvSpPr>
          <p:cNvPr id="1032" name="Google Shape;1032;p57"/>
          <p:cNvSpPr txBox="1"/>
          <p:nvPr/>
        </p:nvSpPr>
        <p:spPr>
          <a:xfrm>
            <a:off x="478900" y="1083675"/>
            <a:ext cx="33702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Ofta blir det fler än tre teman i denna fas. När du jobbat mer med materialet kommer du troligtvis se paralleller med de olika teman och kan slå ihop några till ett. </a:t>
            </a:r>
            <a:endParaRPr sz="1100">
              <a:solidFill>
                <a:srgbClr val="666666"/>
              </a:solidFill>
              <a:latin typeface="Caveat"/>
              <a:ea typeface="Caveat"/>
              <a:cs typeface="Caveat"/>
              <a:sym typeface="Caveat"/>
            </a:endParaRPr>
          </a:p>
        </p:txBody>
      </p:sp>
      <p:cxnSp>
        <p:nvCxnSpPr>
          <p:cNvPr id="1033" name="Google Shape;1033;p57"/>
          <p:cNvCxnSpPr>
            <a:stCxn id="1032" idx="3"/>
          </p:cNvCxnSpPr>
          <p:nvPr/>
        </p:nvCxnSpPr>
        <p:spPr>
          <a:xfrm flipH="1">
            <a:off x="2952700" y="1259325"/>
            <a:ext cx="896400" cy="669000"/>
          </a:xfrm>
          <a:prstGeom prst="curvedConnector3">
            <a:avLst>
              <a:gd fmla="val -26565" name="adj1"/>
            </a:avLst>
          </a:prstGeom>
          <a:noFill/>
          <a:ln cap="flat" cmpd="sng" w="9525">
            <a:solidFill>
              <a:srgbClr val="666666"/>
            </a:solidFill>
            <a:prstDash val="solid"/>
            <a:round/>
            <a:headEnd len="med" w="med" type="none"/>
            <a:tailEnd len="med" w="med" type="stealth"/>
          </a:ln>
        </p:spPr>
      </p:cxnSp>
      <p:sp>
        <p:nvSpPr>
          <p:cNvPr id="1034" name="Google Shape;1034;p57"/>
          <p:cNvSpPr txBox="1"/>
          <p:nvPr/>
        </p:nvSpPr>
        <p:spPr>
          <a:xfrm>
            <a:off x="6682200" y="1214450"/>
            <a:ext cx="192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Trädgård / Övrigt</a:t>
            </a:r>
            <a:endParaRPr b="1" sz="1100">
              <a:solidFill>
                <a:schemeClr val="dk2"/>
              </a:solidFill>
            </a:endParaRPr>
          </a:p>
        </p:txBody>
      </p:sp>
      <p:pic>
        <p:nvPicPr>
          <p:cNvPr id="1035" name="Google Shape;1035;p5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36" name="Google Shape;1036;p57"/>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37" name="Google Shape;1037;p5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4">
  <p:cSld name="TITLE_AND_BODY_34">
    <p:spTree>
      <p:nvGrpSpPr>
        <p:cNvPr id="1038" name="Shape 1038"/>
        <p:cNvGrpSpPr/>
        <p:nvPr/>
      </p:nvGrpSpPr>
      <p:grpSpPr>
        <a:xfrm>
          <a:off x="0" y="0"/>
          <a:ext cx="0" cy="0"/>
          <a:chOff x="0" y="0"/>
          <a:chExt cx="0" cy="0"/>
        </a:xfrm>
      </p:grpSpPr>
      <p:sp>
        <p:nvSpPr>
          <p:cNvPr id="1039" name="Google Shape;1039;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40" name="Google Shape;1040;p5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41" name="Google Shape;1041;p58"/>
          <p:cNvSpPr txBox="1"/>
          <p:nvPr/>
        </p:nvSpPr>
        <p:spPr>
          <a:xfrm>
            <a:off x="6491250" y="1214450"/>
            <a:ext cx="23295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Trädgård / Övrigt</a:t>
            </a:r>
            <a:endParaRPr b="1" sz="1100">
              <a:solidFill>
                <a:schemeClr val="dk2"/>
              </a:solidFill>
            </a:endParaRPr>
          </a:p>
        </p:txBody>
      </p:sp>
      <p:sp>
        <p:nvSpPr>
          <p:cNvPr id="1042" name="Google Shape;1042;p58"/>
          <p:cNvSpPr/>
          <p:nvPr/>
        </p:nvSpPr>
        <p:spPr>
          <a:xfrm>
            <a:off x="6705600" y="1631250"/>
            <a:ext cx="1900800" cy="2532000"/>
          </a:xfrm>
          <a:prstGeom prst="roundRect">
            <a:avLst>
              <a:gd fmla="val 16667" name="adj"/>
            </a:avLst>
          </a:prstGeom>
          <a:solidFill>
            <a:srgbClr val="8EAF99">
              <a:alpha val="5019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3" name="Google Shape;1043;p58"/>
          <p:cNvSpPr txBox="1"/>
          <p:nvPr/>
        </p:nvSpPr>
        <p:spPr>
          <a:xfrm>
            <a:off x="113500" y="1241250"/>
            <a:ext cx="23295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Behov av snabb &amp; tillgänglig trafikinformation: </a:t>
            </a:r>
            <a:endParaRPr b="1" sz="1100">
              <a:solidFill>
                <a:schemeClr val="dk2"/>
              </a:solidFill>
            </a:endParaRPr>
          </a:p>
        </p:txBody>
      </p:sp>
      <p:sp>
        <p:nvSpPr>
          <p:cNvPr id="1044" name="Google Shape;1044;p58"/>
          <p:cNvSpPr txBox="1"/>
          <p:nvPr/>
        </p:nvSpPr>
        <p:spPr>
          <a:xfrm>
            <a:off x="2826575" y="2073350"/>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Personifierad information: </a:t>
            </a:r>
            <a:endParaRPr b="1" sz="1100">
              <a:solidFill>
                <a:schemeClr val="dk2"/>
              </a:solidFill>
            </a:endParaRPr>
          </a:p>
        </p:txBody>
      </p:sp>
      <p:sp>
        <p:nvSpPr>
          <p:cNvPr id="1045" name="Google Shape;1045;p58"/>
          <p:cNvSpPr txBox="1"/>
          <p:nvPr/>
        </p:nvSpPr>
        <p:spPr>
          <a:xfrm>
            <a:off x="4784625" y="1241238"/>
            <a:ext cx="159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100">
                <a:solidFill>
                  <a:schemeClr val="dk2"/>
                </a:solidFill>
              </a:rPr>
              <a:t>Informationen måste kunna nå alla: </a:t>
            </a:r>
            <a:endParaRPr b="1" sz="1100">
              <a:solidFill>
                <a:schemeClr val="dk2"/>
              </a:solidFill>
            </a:endParaRPr>
          </a:p>
        </p:txBody>
      </p:sp>
      <p:sp>
        <p:nvSpPr>
          <p:cNvPr id="1046" name="Google Shape;1046;p5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047" name="Google Shape;1047;p58"/>
          <p:cNvSpPr txBox="1"/>
          <p:nvPr/>
        </p:nvSpPr>
        <p:spPr>
          <a:xfrm>
            <a:off x="4397325" y="540000"/>
            <a:ext cx="23688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Exemplet visar ett utdrag ur klustringen och exempel på anteckningar från olika intervjuer med fokus på trafikinformation .</a:t>
            </a:r>
            <a:endParaRPr sz="1100">
              <a:solidFill>
                <a:srgbClr val="666666"/>
              </a:solidFill>
              <a:latin typeface="Caveat"/>
              <a:ea typeface="Caveat"/>
              <a:cs typeface="Caveat"/>
              <a:sym typeface="Caveat"/>
            </a:endParaRPr>
          </a:p>
        </p:txBody>
      </p:sp>
      <p:cxnSp>
        <p:nvCxnSpPr>
          <p:cNvPr id="1048" name="Google Shape;1048;p58"/>
          <p:cNvCxnSpPr>
            <a:stCxn id="1047" idx="3"/>
          </p:cNvCxnSpPr>
          <p:nvPr/>
        </p:nvCxnSpPr>
        <p:spPr>
          <a:xfrm flipH="1">
            <a:off x="6479025" y="715650"/>
            <a:ext cx="287100" cy="624000"/>
          </a:xfrm>
          <a:prstGeom prst="curvedConnector4">
            <a:avLst>
              <a:gd fmla="val -82941" name="adj1"/>
              <a:gd fmla="val 64075" name="adj2"/>
            </a:avLst>
          </a:prstGeom>
          <a:noFill/>
          <a:ln cap="flat" cmpd="sng" w="9525">
            <a:solidFill>
              <a:srgbClr val="666666"/>
            </a:solidFill>
            <a:prstDash val="solid"/>
            <a:round/>
            <a:headEnd len="med" w="med" type="none"/>
            <a:tailEnd len="med" w="med" type="stealth"/>
          </a:ln>
        </p:spPr>
      </p:cxnSp>
      <p:sp>
        <p:nvSpPr>
          <p:cNvPr id="1049" name="Google Shape;1049;p58"/>
          <p:cNvSpPr/>
          <p:nvPr/>
        </p:nvSpPr>
        <p:spPr>
          <a:xfrm>
            <a:off x="6950780" y="2955638"/>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Få använder webben</a:t>
            </a:r>
            <a:endParaRPr sz="900">
              <a:solidFill>
                <a:schemeClr val="dk2"/>
              </a:solidFill>
            </a:endParaRPr>
          </a:p>
          <a:p>
            <a:pPr indent="0" lvl="0" marL="0" marR="0" rtl="0" algn="ctr">
              <a:lnSpc>
                <a:spcPct val="100000"/>
              </a:lnSpc>
              <a:spcBef>
                <a:spcPts val="0"/>
              </a:spcBef>
              <a:spcAft>
                <a:spcPts val="0"/>
              </a:spcAft>
              <a:buNone/>
            </a:pPr>
            <a:r>
              <a:t/>
            </a:r>
            <a:endParaRPr sz="1300"/>
          </a:p>
        </p:txBody>
      </p:sp>
      <p:sp>
        <p:nvSpPr>
          <p:cNvPr id="1050" name="Google Shape;1050;p58"/>
          <p:cNvSpPr/>
          <p:nvPr/>
        </p:nvSpPr>
        <p:spPr>
          <a:xfrm>
            <a:off x="7697280" y="2022488"/>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Tågen och bussarna måste vara mer synkade till pendlare</a:t>
            </a:r>
            <a:endParaRPr sz="900">
              <a:solidFill>
                <a:schemeClr val="dk2"/>
              </a:solidFill>
            </a:endParaRPr>
          </a:p>
          <a:p>
            <a:pPr indent="0" lvl="0" marL="0" marR="0" rtl="0" algn="ctr">
              <a:lnSpc>
                <a:spcPct val="100000"/>
              </a:lnSpc>
              <a:spcBef>
                <a:spcPts val="0"/>
              </a:spcBef>
              <a:spcAft>
                <a:spcPts val="0"/>
              </a:spcAft>
              <a:buNone/>
            </a:pPr>
            <a:r>
              <a:t/>
            </a:r>
            <a:endParaRPr sz="1300"/>
          </a:p>
        </p:txBody>
      </p:sp>
      <p:sp>
        <p:nvSpPr>
          <p:cNvPr id="1051" name="Google Shape;1051;p58"/>
          <p:cNvSpPr/>
          <p:nvPr/>
        </p:nvSpPr>
        <p:spPr>
          <a:xfrm>
            <a:off x="6804730" y="1898188"/>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Vill inte förlita sig på tidtabeller</a:t>
            </a:r>
            <a:endParaRPr sz="700">
              <a:solidFill>
                <a:schemeClr val="dk1"/>
              </a:solidFill>
            </a:endParaRPr>
          </a:p>
          <a:p>
            <a:pPr indent="0" lvl="0" marL="0" rtl="0" algn="l">
              <a:spcBef>
                <a:spcPts val="0"/>
              </a:spcBef>
              <a:spcAft>
                <a:spcPts val="0"/>
              </a:spcAft>
              <a:buNone/>
            </a:pPr>
            <a:r>
              <a:t/>
            </a:r>
            <a:endParaRPr sz="700">
              <a:solidFill>
                <a:schemeClr val="dk1"/>
              </a:solidFill>
            </a:endParaRPr>
          </a:p>
          <a:p>
            <a:pPr indent="0" lvl="0" marL="0" marR="0" rtl="0" algn="ctr">
              <a:lnSpc>
                <a:spcPct val="100000"/>
              </a:lnSpc>
              <a:spcBef>
                <a:spcPts val="0"/>
              </a:spcBef>
              <a:spcAft>
                <a:spcPts val="0"/>
              </a:spcAft>
              <a:buNone/>
            </a:pPr>
            <a:r>
              <a:t/>
            </a:r>
            <a:endParaRPr sz="1300"/>
          </a:p>
        </p:txBody>
      </p:sp>
      <p:pic>
        <p:nvPicPr>
          <p:cNvPr id="1052" name="Google Shape;1052;p5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53" name="Google Shape;1053;p58"/>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54" name="Google Shape;1054;p58"/>
          <p:cNvSpPr/>
          <p:nvPr/>
        </p:nvSpPr>
        <p:spPr>
          <a:xfrm>
            <a:off x="456406" y="180579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Vill veta orsaken om den påverkar kommande resor</a:t>
            </a:r>
            <a:endParaRPr sz="600">
              <a:solidFill>
                <a:schemeClr val="dk1"/>
              </a:solidFill>
            </a:endParaRPr>
          </a:p>
          <a:p>
            <a:pPr indent="0" lvl="0" marL="0" rtl="0" algn="l">
              <a:spcBef>
                <a:spcPts val="0"/>
              </a:spcBef>
              <a:spcAft>
                <a:spcPts val="0"/>
              </a:spcAft>
              <a:buNone/>
            </a:pPr>
            <a:r>
              <a:t/>
            </a:r>
            <a:endParaRPr sz="500">
              <a:solidFill>
                <a:schemeClr val="dk1"/>
              </a:solidFill>
            </a:endParaRPr>
          </a:p>
        </p:txBody>
      </p:sp>
      <p:sp>
        <p:nvSpPr>
          <p:cNvPr id="1055" name="Google Shape;1055;p58"/>
          <p:cNvSpPr/>
          <p:nvPr/>
        </p:nvSpPr>
        <p:spPr>
          <a:xfrm>
            <a:off x="1362006" y="18490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Bra även med "ingen info" vill bli uppdaterad var 5-10 min</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56" name="Google Shape;1056;p58"/>
          <p:cNvSpPr/>
          <p:nvPr/>
        </p:nvSpPr>
        <p:spPr>
          <a:xfrm>
            <a:off x="411956" y="264461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Ofta osynk i app och tavlor. Det måste vara samma!</a:t>
            </a:r>
            <a:r>
              <a:rPr lang="sv" sz="900">
                <a:solidFill>
                  <a:schemeClr val="dk1"/>
                </a:solidFill>
              </a:rPr>
              <a:t> </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57" name="Google Shape;1057;p58"/>
          <p:cNvSpPr/>
          <p:nvPr/>
        </p:nvSpPr>
        <p:spPr>
          <a:xfrm>
            <a:off x="1252456" y="26662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sv" sz="700">
                <a:solidFill>
                  <a:schemeClr val="dk1"/>
                </a:solidFill>
              </a:rPr>
              <a:t>Viktig kanal är också skyltar - när det regnar behöver jag inte ta upp telefonen</a:t>
            </a:r>
            <a:endParaRPr sz="500">
              <a:solidFill>
                <a:schemeClr val="dk1"/>
              </a:solidFill>
            </a:endParaRPr>
          </a:p>
        </p:txBody>
      </p:sp>
      <p:sp>
        <p:nvSpPr>
          <p:cNvPr id="1058" name="Google Shape;1058;p58"/>
          <p:cNvSpPr/>
          <p:nvPr/>
        </p:nvSpPr>
        <p:spPr>
          <a:xfrm>
            <a:off x="700806" y="348344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Viktigt med snabb info och transparens</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59" name="Google Shape;1059;p58"/>
          <p:cNvSpPr/>
          <p:nvPr/>
        </p:nvSpPr>
        <p:spPr>
          <a:xfrm>
            <a:off x="2687706" y="262213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Fåtal tider som är intressanta för mig, hade filtrerat om jag kunde </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0" name="Google Shape;1060;p58"/>
          <p:cNvSpPr/>
          <p:nvPr/>
        </p:nvSpPr>
        <p:spPr>
          <a:xfrm>
            <a:off x="2642644" y="3435157"/>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Vill ha info om hur man ligger till i förhållande till sitt byte</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1" name="Google Shape;1061;p58"/>
          <p:cNvSpPr/>
          <p:nvPr/>
        </p:nvSpPr>
        <p:spPr>
          <a:xfrm>
            <a:off x="2687694" y="424818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Notis - skulle vara jättebra, vill filtrera på linjer, tider och dagar</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2" name="Google Shape;1062;p58"/>
          <p:cNvSpPr/>
          <p:nvPr/>
        </p:nvSpPr>
        <p:spPr>
          <a:xfrm>
            <a:off x="3524894" y="270938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Trygghet i resandet - vad händer framöver</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3" name="Google Shape;1063;p58"/>
          <p:cNvSpPr/>
          <p:nvPr/>
        </p:nvSpPr>
        <p:spPr>
          <a:xfrm>
            <a:off x="3475244" y="355673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Vill inte att de ska följa mig var jag än går</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4" name="Google Shape;1064;p58"/>
          <p:cNvSpPr/>
          <p:nvPr/>
        </p:nvSpPr>
        <p:spPr>
          <a:xfrm>
            <a:off x="4722631" y="1805807"/>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De digitala skyltarna är mkt viktiga</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5" name="Google Shape;1065;p58"/>
          <p:cNvSpPr/>
          <p:nvPr/>
        </p:nvSpPr>
        <p:spPr>
          <a:xfrm>
            <a:off x="4746219" y="26144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Använder appen, ibland funkar den dåligt</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6" name="Google Shape;1066;p58"/>
          <p:cNvSpPr/>
          <p:nvPr/>
        </p:nvSpPr>
        <p:spPr>
          <a:xfrm>
            <a:off x="5626131" y="173511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Utrop kan vara problem m språket</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7" name="Google Shape;1067;p58"/>
          <p:cNvSpPr/>
          <p:nvPr/>
        </p:nvSpPr>
        <p:spPr>
          <a:xfrm>
            <a:off x="5576106" y="254374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Hittar jag ingen info, tar jag bilen istället för att vara säker</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8" name="Google Shape;1068;p58"/>
          <p:cNvSpPr/>
          <p:nvPr/>
        </p:nvSpPr>
        <p:spPr>
          <a:xfrm>
            <a:off x="5411006" y="342314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Bra att se förseningar på anslutningar i appen</a:t>
            </a:r>
            <a:endParaRPr sz="500">
              <a:solidFill>
                <a:schemeClr val="dk1"/>
              </a:solidFill>
            </a:endParaRPr>
          </a:p>
          <a:p>
            <a:pPr indent="0" lvl="0" marL="0" rtl="0" algn="l">
              <a:spcBef>
                <a:spcPts val="0"/>
              </a:spcBef>
              <a:spcAft>
                <a:spcPts val="0"/>
              </a:spcAft>
              <a:buNone/>
            </a:pPr>
            <a:r>
              <a:t/>
            </a:r>
            <a:endParaRPr sz="400">
              <a:solidFill>
                <a:schemeClr val="dk1"/>
              </a:solidFill>
            </a:endParaRPr>
          </a:p>
        </p:txBody>
      </p:sp>
      <p:sp>
        <p:nvSpPr>
          <p:cNvPr id="1069" name="Google Shape;1069;p5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070" name="Google Shape;1070;p58"/>
          <p:cNvSpPr txBox="1"/>
          <p:nvPr/>
        </p:nvSpPr>
        <p:spPr>
          <a:xfrm>
            <a:off x="456400" y="535100"/>
            <a:ext cx="8234400" cy="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KLUSTRING</a:t>
            </a:r>
            <a:endParaRPr b="1" sz="2400">
              <a:solidFill>
                <a:schemeClr val="dk2"/>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3">
  <p:cSld name="TITLE_AND_BODY_33">
    <p:spTree>
      <p:nvGrpSpPr>
        <p:cNvPr id="1071" name="Shape 1071"/>
        <p:cNvGrpSpPr/>
        <p:nvPr/>
      </p:nvGrpSpPr>
      <p:grpSpPr>
        <a:xfrm>
          <a:off x="0" y="0"/>
          <a:ext cx="0" cy="0"/>
          <a:chOff x="0" y="0"/>
          <a:chExt cx="0" cy="0"/>
        </a:xfrm>
      </p:grpSpPr>
      <p:sp>
        <p:nvSpPr>
          <p:cNvPr id="1072" name="Google Shape;1072;p59"/>
          <p:cNvSpPr/>
          <p:nvPr/>
        </p:nvSpPr>
        <p:spPr>
          <a:xfrm>
            <a:off x="5237102" y="1364125"/>
            <a:ext cx="3139800" cy="3114900"/>
          </a:xfrm>
          <a:prstGeom prst="ellipse">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3" name="Google Shape;107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74" name="Google Shape;1074;p5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75" name="Google Shape;1075;p59"/>
          <p:cNvSpPr txBox="1"/>
          <p:nvPr/>
        </p:nvSpPr>
        <p:spPr>
          <a:xfrm>
            <a:off x="456400" y="524100"/>
            <a:ext cx="82344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1B: KLUSTRING</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20-30 min per intervju</a:t>
            </a:r>
            <a:endParaRPr b="1" i="1" sz="2400">
              <a:solidFill>
                <a:schemeClr val="dk2"/>
              </a:solidFill>
            </a:endParaRPr>
          </a:p>
        </p:txBody>
      </p:sp>
      <p:sp>
        <p:nvSpPr>
          <p:cNvPr id="1076" name="Google Shape;1076;p59"/>
          <p:cNvSpPr txBox="1"/>
          <p:nvPr/>
        </p:nvSpPr>
        <p:spPr>
          <a:xfrm>
            <a:off x="456400" y="1346750"/>
            <a:ext cx="4238100" cy="293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chemeClr val="dk2"/>
                </a:solidFill>
                <a:highlight>
                  <a:schemeClr val="lt1"/>
                </a:highlight>
              </a:rPr>
              <a:t>Syfte: </a:t>
            </a:r>
            <a:r>
              <a:rPr lang="sv" sz="1000">
                <a:solidFill>
                  <a:schemeClr val="dk2"/>
                </a:solidFill>
                <a:highlight>
                  <a:schemeClr val="lt1"/>
                </a:highlight>
              </a:rPr>
              <a:t>Analysera och sortera datan från intervjuerna för att se vilka mönster som finns i materialet.</a:t>
            </a:r>
            <a:endParaRPr sz="1000">
              <a:solidFill>
                <a:schemeClr val="dk2"/>
              </a:solidFill>
              <a:highlight>
                <a:schemeClr val="lt1"/>
              </a:highlight>
            </a:endParaRPr>
          </a:p>
          <a:p>
            <a:pPr indent="0" lvl="0" marL="0" rtl="0" algn="l">
              <a:lnSpc>
                <a:spcPct val="115000"/>
              </a:lnSpc>
              <a:spcBef>
                <a:spcPts val="1600"/>
              </a:spcBef>
              <a:spcAft>
                <a:spcPts val="0"/>
              </a:spcAft>
              <a:buNone/>
            </a:pPr>
            <a:r>
              <a:t/>
            </a:r>
            <a:endParaRPr b="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Hur? </a:t>
            </a:r>
            <a:br>
              <a:rPr b="1" lang="sv" sz="1200">
                <a:solidFill>
                  <a:schemeClr val="dk2"/>
                </a:solidFill>
              </a:rPr>
            </a:br>
            <a:r>
              <a:rPr b="1" lang="sv" sz="1000">
                <a:solidFill>
                  <a:schemeClr val="dk2"/>
                </a:solidFill>
              </a:rPr>
              <a:t>1. </a:t>
            </a:r>
            <a:r>
              <a:rPr lang="sv" sz="1000">
                <a:solidFill>
                  <a:schemeClr val="dk2"/>
                </a:solidFill>
              </a:rPr>
              <a:t>Gå igenom alla intervjuer och börja para ihop lappar som innehåller liknande information med varandra.</a:t>
            </a:r>
            <a:endParaRPr sz="1000">
              <a:solidFill>
                <a:schemeClr val="dk2"/>
              </a:solidFill>
            </a:endParaRPr>
          </a:p>
          <a:p>
            <a:pPr indent="0" lvl="0" marL="0" rtl="0" algn="l">
              <a:lnSpc>
                <a:spcPct val="115000"/>
              </a:lnSpc>
              <a:spcBef>
                <a:spcPts val="1600"/>
              </a:spcBef>
              <a:spcAft>
                <a:spcPts val="1600"/>
              </a:spcAft>
              <a:buNone/>
            </a:pPr>
            <a:r>
              <a:rPr b="1" lang="sv" sz="1000">
                <a:solidFill>
                  <a:schemeClr val="dk2"/>
                </a:solidFill>
              </a:rPr>
              <a:t>2. </a:t>
            </a:r>
            <a:r>
              <a:rPr lang="sv" sz="1000">
                <a:solidFill>
                  <a:schemeClr val="dk2"/>
                </a:solidFill>
              </a:rPr>
              <a:t>Arbeta dig igenom varje intervju. Sätt en titel på de teman som börja bli stora till exempel “Behov av snabb &amp; tillgänglig trafikinformation”. En titel kan till exempel vara ett behov, utmaning, fungerar bra / mindre bra eller citat.</a:t>
            </a:r>
            <a:endParaRPr sz="1200">
              <a:solidFill>
                <a:schemeClr val="dk2"/>
              </a:solidFill>
              <a:highlight>
                <a:srgbClr val="FFFFFF"/>
              </a:highlight>
            </a:endParaRPr>
          </a:p>
        </p:txBody>
      </p:sp>
      <p:sp>
        <p:nvSpPr>
          <p:cNvPr id="1077" name="Google Shape;1077;p59"/>
          <p:cNvSpPr txBox="1"/>
          <p:nvPr/>
        </p:nvSpPr>
        <p:spPr>
          <a:xfrm>
            <a:off x="5504550" y="2050375"/>
            <a:ext cx="2836200" cy="1742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1100">
                <a:solidFill>
                  <a:schemeClr val="dk1"/>
                </a:solidFill>
              </a:rPr>
              <a:t>Tips! </a:t>
            </a:r>
            <a:br>
              <a:rPr b="1" lang="sv" sz="1100">
                <a:solidFill>
                  <a:schemeClr val="dk1"/>
                </a:solidFill>
              </a:rPr>
            </a:br>
            <a:r>
              <a:rPr lang="sv" sz="1000">
                <a:solidFill>
                  <a:schemeClr val="dk1"/>
                </a:solidFill>
              </a:rPr>
              <a:t>Skapa en trädgård/övrigt-ruta, där du kan lägga in information som du har i huvudet, men som kanske inte kommit upp under intervjun såsom egna tankar och idéer. Fortsätt analysera, gå sedan tillbaka till trädgården för att stämma av.</a:t>
            </a:r>
            <a:endParaRPr sz="1000">
              <a:solidFill>
                <a:schemeClr val="dk1"/>
              </a:solidFill>
            </a:endParaRPr>
          </a:p>
          <a:p>
            <a:pPr indent="0" lvl="0" marL="457200" rtl="0" algn="l">
              <a:spcBef>
                <a:spcPts val="0"/>
              </a:spcBef>
              <a:spcAft>
                <a:spcPts val="0"/>
              </a:spcAft>
              <a:buNone/>
            </a:pPr>
            <a:r>
              <a:t/>
            </a:r>
            <a:endParaRPr sz="1000">
              <a:solidFill>
                <a:schemeClr val="dk1"/>
              </a:solidFill>
            </a:endParaRPr>
          </a:p>
        </p:txBody>
      </p:sp>
      <p:sp>
        <p:nvSpPr>
          <p:cNvPr id="1078" name="Google Shape;1078;p5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1079" name="Google Shape;1079;p5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80" name="Google Shape;1080;p59"/>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81" name="Google Shape;1081;p5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082" name="Google Shape;1082;p59"/>
          <p:cNvPicPr preferRelativeResize="0"/>
          <p:nvPr/>
        </p:nvPicPr>
        <p:blipFill>
          <a:blip r:embed="rId4">
            <a:alphaModFix/>
          </a:blip>
          <a:stretch>
            <a:fillRect/>
          </a:stretch>
        </p:blipFill>
        <p:spPr>
          <a:xfrm>
            <a:off x="6199425" y="594950"/>
            <a:ext cx="2364774" cy="17424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2">
  <p:cSld name="TITLE_AND_BODY_32">
    <p:spTree>
      <p:nvGrpSpPr>
        <p:cNvPr id="1083" name="Shape 1083"/>
        <p:cNvGrpSpPr/>
        <p:nvPr/>
      </p:nvGrpSpPr>
      <p:grpSpPr>
        <a:xfrm>
          <a:off x="0" y="0"/>
          <a:ext cx="0" cy="0"/>
          <a:chOff x="0" y="0"/>
          <a:chExt cx="0" cy="0"/>
        </a:xfrm>
      </p:grpSpPr>
      <p:sp>
        <p:nvSpPr>
          <p:cNvPr id="1084" name="Google Shape;1084;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85" name="Google Shape;1085;p6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86" name="Google Shape;1086;p60"/>
          <p:cNvSpPr txBox="1"/>
          <p:nvPr/>
        </p:nvSpPr>
        <p:spPr>
          <a:xfrm>
            <a:off x="456400" y="5182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BRYT UPP INFORMATIONEN </a:t>
            </a:r>
            <a:endParaRPr b="1" sz="2400">
              <a:solidFill>
                <a:schemeClr val="dk2"/>
              </a:solidFill>
            </a:endParaRPr>
          </a:p>
        </p:txBody>
      </p:sp>
      <p:grpSp>
        <p:nvGrpSpPr>
          <p:cNvPr id="1087" name="Google Shape;1087;p60"/>
          <p:cNvGrpSpPr/>
          <p:nvPr/>
        </p:nvGrpSpPr>
        <p:grpSpPr>
          <a:xfrm>
            <a:off x="6875210" y="809097"/>
            <a:ext cx="1689645" cy="1522385"/>
            <a:chOff x="5538354" y="1056318"/>
            <a:chExt cx="2078028" cy="1872322"/>
          </a:xfrm>
        </p:grpSpPr>
        <p:sp>
          <p:nvSpPr>
            <p:cNvPr id="1088" name="Google Shape;1088;p60"/>
            <p:cNvSpPr/>
            <p:nvPr/>
          </p:nvSpPr>
          <p:spPr>
            <a:xfrm rot="-10143322">
              <a:off x="5642197" y="1222291"/>
              <a:ext cx="1870343" cy="1272934"/>
            </a:xfrm>
            <a:prstGeom prst="cloud">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60"/>
            <p:cNvSpPr/>
            <p:nvPr/>
          </p:nvSpPr>
          <p:spPr>
            <a:xfrm>
              <a:off x="6508243" y="2481575"/>
              <a:ext cx="162000" cy="1620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60"/>
            <p:cNvSpPr/>
            <p:nvPr/>
          </p:nvSpPr>
          <p:spPr>
            <a:xfrm>
              <a:off x="6425984" y="2687512"/>
              <a:ext cx="133800" cy="1338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60"/>
            <p:cNvSpPr/>
            <p:nvPr/>
          </p:nvSpPr>
          <p:spPr>
            <a:xfrm>
              <a:off x="6307650" y="2821240"/>
              <a:ext cx="107400" cy="107400"/>
            </a:xfrm>
            <a:prstGeom prst="ellipse">
              <a:avLst/>
            </a:prstGeom>
            <a:solidFill>
              <a:srgbClr val="BCBC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2" name="Google Shape;1092;p60"/>
          <p:cNvSpPr txBox="1"/>
          <p:nvPr/>
        </p:nvSpPr>
        <p:spPr>
          <a:xfrm>
            <a:off x="7081625" y="1124500"/>
            <a:ext cx="1276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sv" sz="900">
                <a:solidFill>
                  <a:schemeClr val="dk1"/>
                </a:solidFill>
              </a:rPr>
              <a:t>Kom ihåg att</a:t>
            </a:r>
            <a:br>
              <a:rPr i="1" lang="sv" sz="900">
                <a:solidFill>
                  <a:schemeClr val="dk1"/>
                </a:solidFill>
              </a:rPr>
            </a:br>
            <a:r>
              <a:rPr i="1" lang="sv" sz="900">
                <a:solidFill>
                  <a:schemeClr val="dk1"/>
                </a:solidFill>
              </a:rPr>
              <a:t>kopiera denna sida</a:t>
            </a:r>
            <a:r>
              <a:rPr i="1" lang="sv" sz="900">
                <a:solidFill>
                  <a:schemeClr val="dk1"/>
                </a:solidFill>
              </a:rPr>
              <a:t> s</a:t>
            </a:r>
            <a:r>
              <a:rPr i="1" lang="sv" sz="900">
                <a:solidFill>
                  <a:schemeClr val="dk1"/>
                </a:solidFill>
              </a:rPr>
              <a:t>å du har till alla du intervjuat</a:t>
            </a:r>
            <a:endParaRPr i="1" sz="900">
              <a:solidFill>
                <a:schemeClr val="dk1"/>
              </a:solidFill>
            </a:endParaRPr>
          </a:p>
        </p:txBody>
      </p:sp>
      <p:sp>
        <p:nvSpPr>
          <p:cNvPr id="1093" name="Google Shape;1093;p6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Övning</a:t>
            </a:r>
            <a:endParaRPr b="1">
              <a:solidFill>
                <a:schemeClr val="dk2"/>
              </a:solidFill>
            </a:endParaRPr>
          </a:p>
        </p:txBody>
      </p:sp>
      <p:pic>
        <p:nvPicPr>
          <p:cNvPr id="1094" name="Google Shape;1094;p6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095" name="Google Shape;1095;p60"/>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096" name="Google Shape;1096;p60"/>
          <p:cNvSpPr txBox="1"/>
          <p:nvPr/>
        </p:nvSpPr>
        <p:spPr>
          <a:xfrm>
            <a:off x="533400" y="10729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chemeClr val="dk2"/>
                </a:solidFill>
              </a:rPr>
              <a:t>RESPONDENT NR X</a:t>
            </a:r>
            <a:endParaRPr b="1" sz="1000">
              <a:solidFill>
                <a:schemeClr val="dk2"/>
              </a:solidFill>
            </a:endParaRPr>
          </a:p>
        </p:txBody>
      </p:sp>
      <p:sp>
        <p:nvSpPr>
          <p:cNvPr id="1097" name="Google Shape;1097;p60"/>
          <p:cNvSpPr txBox="1"/>
          <p:nvPr/>
        </p:nvSpPr>
        <p:spPr>
          <a:xfrm>
            <a:off x="565550" y="207909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chemeClr val="dk2"/>
                </a:solidFill>
              </a:rPr>
              <a:t>UPPBRUTEN INFO PÅ POST-ITS</a:t>
            </a:r>
            <a:endParaRPr b="1" sz="1000">
              <a:solidFill>
                <a:schemeClr val="dk2"/>
              </a:solidFill>
            </a:endParaRPr>
          </a:p>
        </p:txBody>
      </p:sp>
      <p:sp>
        <p:nvSpPr>
          <p:cNvPr id="1098" name="Google Shape;1098;p6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5">
  <p:cSld name="TITLE_AND_BODY_85">
    <p:spTree>
      <p:nvGrpSpPr>
        <p:cNvPr id="71" name="Shape 71"/>
        <p:cNvGrpSpPr/>
        <p:nvPr/>
      </p:nvGrpSpPr>
      <p:grpSpPr>
        <a:xfrm>
          <a:off x="0" y="0"/>
          <a:ext cx="0" cy="0"/>
          <a:chOff x="0" y="0"/>
          <a:chExt cx="0" cy="0"/>
        </a:xfrm>
      </p:grpSpPr>
      <p:sp>
        <p:nvSpPr>
          <p:cNvPr id="72" name="Google Shape;7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73" name="Google Shape;73;p7"/>
          <p:cNvPicPr preferRelativeResize="0"/>
          <p:nvPr/>
        </p:nvPicPr>
        <p:blipFill>
          <a:blip r:embed="rId2">
            <a:alphaModFix/>
          </a:blip>
          <a:stretch>
            <a:fillRect/>
          </a:stretch>
        </p:blipFill>
        <p:spPr>
          <a:xfrm>
            <a:off x="8227225" y="4433975"/>
            <a:ext cx="453800" cy="453800"/>
          </a:xfrm>
          <a:prstGeom prst="rect">
            <a:avLst/>
          </a:prstGeom>
          <a:noFill/>
          <a:ln>
            <a:noFill/>
          </a:ln>
        </p:spPr>
      </p:pic>
      <p:grpSp>
        <p:nvGrpSpPr>
          <p:cNvPr id="74" name="Google Shape;74;p7"/>
          <p:cNvGrpSpPr/>
          <p:nvPr/>
        </p:nvGrpSpPr>
        <p:grpSpPr>
          <a:xfrm>
            <a:off x="6943104" y="528870"/>
            <a:ext cx="2049767" cy="1959946"/>
            <a:chOff x="5538354" y="1056318"/>
            <a:chExt cx="2078028" cy="1872322"/>
          </a:xfrm>
        </p:grpSpPr>
        <p:sp>
          <p:nvSpPr>
            <p:cNvPr id="75" name="Google Shape;75;p7"/>
            <p:cNvSpPr/>
            <p:nvPr/>
          </p:nvSpPr>
          <p:spPr>
            <a:xfrm rot="-10143322">
              <a:off x="5642197" y="1222291"/>
              <a:ext cx="1870343" cy="1272934"/>
            </a:xfrm>
            <a:prstGeom prst="cloud">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
            <p:cNvSpPr/>
            <p:nvPr/>
          </p:nvSpPr>
          <p:spPr>
            <a:xfrm>
              <a:off x="6508243" y="2481575"/>
              <a:ext cx="162000" cy="1620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
            <p:cNvSpPr/>
            <p:nvPr/>
          </p:nvSpPr>
          <p:spPr>
            <a:xfrm>
              <a:off x="6425984" y="2687512"/>
              <a:ext cx="133800" cy="1338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
            <p:cNvSpPr/>
            <p:nvPr/>
          </p:nvSpPr>
          <p:spPr>
            <a:xfrm>
              <a:off x="6307650" y="2821240"/>
              <a:ext cx="107400" cy="1074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7"/>
          <p:cNvSpPr txBox="1"/>
          <p:nvPr/>
        </p:nvSpPr>
        <p:spPr>
          <a:xfrm>
            <a:off x="456400" y="528875"/>
            <a:ext cx="8234400" cy="89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sv" sz="2400">
                <a:solidFill>
                  <a:srgbClr val="595959"/>
                </a:solidFill>
              </a:rPr>
              <a:t>REFLEKTION</a:t>
            </a:r>
            <a:endParaRPr b="1" sz="2400">
              <a:solidFill>
                <a:srgbClr val="595959"/>
              </a:solidFill>
            </a:endParaRPr>
          </a:p>
        </p:txBody>
      </p:sp>
      <p:sp>
        <p:nvSpPr>
          <p:cNvPr id="80" name="Google Shape;80;p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4</a:t>
            </a:r>
            <a:endParaRPr b="1">
              <a:solidFill>
                <a:srgbClr val="434343"/>
              </a:solidFill>
            </a:endParaRPr>
          </a:p>
        </p:txBody>
      </p:sp>
      <p:pic>
        <p:nvPicPr>
          <p:cNvPr id="81" name="Google Shape;81;p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82" name="Google Shape;82;p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83" name="Google Shape;83;p7"/>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84" name="Google Shape;84;p7"/>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85" name="Google Shape;85;p7"/>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1">
  <p:cSld name="TITLE_AND_BODY_31">
    <p:spTree>
      <p:nvGrpSpPr>
        <p:cNvPr id="1099" name="Shape 1099"/>
        <p:cNvGrpSpPr/>
        <p:nvPr/>
      </p:nvGrpSpPr>
      <p:grpSpPr>
        <a:xfrm>
          <a:off x="0" y="0"/>
          <a:ext cx="0" cy="0"/>
          <a:chOff x="0" y="0"/>
          <a:chExt cx="0" cy="0"/>
        </a:xfrm>
      </p:grpSpPr>
      <p:sp>
        <p:nvSpPr>
          <p:cNvPr id="1100" name="Google Shape;1100;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01" name="Google Shape;1101;p6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102" name="Google Shape;1102;p61"/>
          <p:cNvSpPr txBox="1"/>
          <p:nvPr/>
        </p:nvSpPr>
        <p:spPr>
          <a:xfrm>
            <a:off x="456400" y="5182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BRYT UPP INFORMATIONEN</a:t>
            </a:r>
            <a:r>
              <a:rPr lang="sv" sz="2400">
                <a:solidFill>
                  <a:schemeClr val="dk2"/>
                </a:solidFill>
              </a:rPr>
              <a:t> </a:t>
            </a:r>
            <a:endParaRPr sz="2400">
              <a:solidFill>
                <a:schemeClr val="dk2"/>
              </a:solidFill>
            </a:endParaRPr>
          </a:p>
        </p:txBody>
      </p:sp>
      <p:sp>
        <p:nvSpPr>
          <p:cNvPr id="1103" name="Google Shape;1103;p61"/>
          <p:cNvSpPr txBox="1"/>
          <p:nvPr/>
        </p:nvSpPr>
        <p:spPr>
          <a:xfrm>
            <a:off x="533400" y="10729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chemeClr val="dk2"/>
                </a:solidFill>
              </a:rPr>
              <a:t>R</a:t>
            </a:r>
            <a:r>
              <a:rPr b="1" lang="sv" sz="1000">
                <a:solidFill>
                  <a:schemeClr val="dk2"/>
                </a:solidFill>
              </a:rPr>
              <a:t>ESPONDENT NR X</a:t>
            </a:r>
            <a:endParaRPr b="1" sz="1000">
              <a:solidFill>
                <a:schemeClr val="dk2"/>
              </a:solidFill>
            </a:endParaRPr>
          </a:p>
        </p:txBody>
      </p:sp>
      <p:sp>
        <p:nvSpPr>
          <p:cNvPr id="1104" name="Google Shape;1104;p61"/>
          <p:cNvSpPr txBox="1"/>
          <p:nvPr/>
        </p:nvSpPr>
        <p:spPr>
          <a:xfrm>
            <a:off x="601100" y="1415550"/>
            <a:ext cx="2377800" cy="564300"/>
          </a:xfrm>
          <a:prstGeom prst="rect">
            <a:avLst/>
          </a:prstGeom>
          <a:solidFill>
            <a:schemeClr val="lt1"/>
          </a:solidFill>
          <a:ln cap="flat" cmpd="sng" w="9525">
            <a:solidFill>
              <a:srgbClr val="B4A7D6"/>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sz="900"/>
              <a:t>Kvinna, 54 år, frekvent (varje dag) buss, ibland tåg i stan, använder appen</a:t>
            </a:r>
            <a:endParaRPr sz="900"/>
          </a:p>
        </p:txBody>
      </p:sp>
      <p:sp>
        <p:nvSpPr>
          <p:cNvPr id="1105" name="Google Shape;1105;p61"/>
          <p:cNvSpPr txBox="1"/>
          <p:nvPr/>
        </p:nvSpPr>
        <p:spPr>
          <a:xfrm>
            <a:off x="565550" y="207909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chemeClr val="dk2"/>
                </a:solidFill>
              </a:rPr>
              <a:t>U</a:t>
            </a:r>
            <a:r>
              <a:rPr b="1" lang="sv" sz="1000">
                <a:solidFill>
                  <a:schemeClr val="dk2"/>
                </a:solidFill>
              </a:rPr>
              <a:t>PPBRUTEN INFO PÅ POST</a:t>
            </a:r>
            <a:r>
              <a:rPr b="1" lang="sv" sz="1000">
                <a:solidFill>
                  <a:schemeClr val="dk2"/>
                </a:solidFill>
              </a:rPr>
              <a:t>-</a:t>
            </a:r>
            <a:r>
              <a:rPr b="1" lang="sv" sz="1000">
                <a:solidFill>
                  <a:schemeClr val="dk2"/>
                </a:solidFill>
              </a:rPr>
              <a:t>ITS</a:t>
            </a:r>
            <a:endParaRPr b="1" sz="1000">
              <a:solidFill>
                <a:schemeClr val="dk2"/>
              </a:solidFill>
            </a:endParaRPr>
          </a:p>
        </p:txBody>
      </p:sp>
      <p:sp>
        <p:nvSpPr>
          <p:cNvPr id="1106" name="Google Shape;1106;p6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Exempel</a:t>
            </a:r>
            <a:endParaRPr b="1">
              <a:solidFill>
                <a:schemeClr val="dk2"/>
              </a:solidFill>
            </a:endParaRPr>
          </a:p>
        </p:txBody>
      </p:sp>
      <p:sp>
        <p:nvSpPr>
          <p:cNvPr id="1107" name="Google Shape;1107;p61"/>
          <p:cNvSpPr txBox="1"/>
          <p:nvPr/>
        </p:nvSpPr>
        <p:spPr>
          <a:xfrm>
            <a:off x="6509950" y="1228488"/>
            <a:ext cx="20247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Så här kan det se ut när du brutit upp dina anteckningar på post-its</a:t>
            </a:r>
            <a:endParaRPr sz="1100">
              <a:solidFill>
                <a:srgbClr val="666666"/>
              </a:solidFill>
              <a:latin typeface="Caveat"/>
              <a:ea typeface="Caveat"/>
              <a:cs typeface="Caveat"/>
              <a:sym typeface="Caveat"/>
            </a:endParaRPr>
          </a:p>
        </p:txBody>
      </p:sp>
      <p:cxnSp>
        <p:nvCxnSpPr>
          <p:cNvPr id="1108" name="Google Shape;1108;p61"/>
          <p:cNvCxnSpPr>
            <a:endCxn id="1107" idx="2"/>
          </p:cNvCxnSpPr>
          <p:nvPr/>
        </p:nvCxnSpPr>
        <p:spPr>
          <a:xfrm rot="-5400000">
            <a:off x="6979300" y="1762188"/>
            <a:ext cx="564600" cy="521400"/>
          </a:xfrm>
          <a:prstGeom prst="curvedConnector3">
            <a:avLst>
              <a:gd fmla="val 50000" name="adj1"/>
            </a:avLst>
          </a:prstGeom>
          <a:noFill/>
          <a:ln cap="flat" cmpd="sng" w="9525">
            <a:solidFill>
              <a:srgbClr val="666666"/>
            </a:solidFill>
            <a:prstDash val="solid"/>
            <a:round/>
            <a:headEnd len="med" w="med" type="stealth"/>
            <a:tailEnd len="med" w="med" type="none"/>
          </a:ln>
        </p:spPr>
      </p:cxnSp>
      <p:pic>
        <p:nvPicPr>
          <p:cNvPr id="1109" name="Google Shape;1109;p61"/>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110" name="Google Shape;1110;p61"/>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111" name="Google Shape;1111;p61"/>
          <p:cNvSpPr/>
          <p:nvPr/>
        </p:nvSpPr>
        <p:spPr>
          <a:xfrm>
            <a:off x="637306" y="241158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Mest buss ibland bil när jag har ont om tid</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2" name="Google Shape;1112;p61"/>
          <p:cNvSpPr/>
          <p:nvPr/>
        </p:nvSpPr>
        <p:spPr>
          <a:xfrm>
            <a:off x="1457587" y="2411582"/>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Just nu är det appen som krånglar regelbundet, opålitlig app</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3" name="Google Shape;1113;p61"/>
          <p:cNvSpPr/>
          <p:nvPr/>
        </p:nvSpPr>
        <p:spPr>
          <a:xfrm>
            <a:off x="2295369" y="24115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Tittar oftast efter infp på tidtabeller och hållplatser</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4" name="Google Shape;1114;p61"/>
          <p:cNvSpPr/>
          <p:nvPr/>
        </p:nvSpPr>
        <p:spPr>
          <a:xfrm>
            <a:off x="3133144" y="242169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Bilen går ibland fortare när jag åker vissa sträckor</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5" name="Google Shape;1115;p61"/>
          <p:cNvSpPr/>
          <p:nvPr/>
        </p:nvSpPr>
        <p:spPr>
          <a:xfrm>
            <a:off x="3958287" y="242169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Störningsinfo måste vara tydligt i appen</a:t>
            </a:r>
            <a:endParaRPr sz="700">
              <a:solidFill>
                <a:schemeClr val="dk1"/>
              </a:solidFill>
            </a:endParaRPr>
          </a:p>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6" name="Google Shape;1116;p61"/>
          <p:cNvSpPr/>
          <p:nvPr/>
        </p:nvSpPr>
        <p:spPr>
          <a:xfrm>
            <a:off x="4800637" y="242169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Orsak är ibland viktigt. Samma rutt försenad flera dagar i rad då undrar jag.</a:t>
            </a:r>
            <a:endParaRPr sz="700">
              <a:solidFill>
                <a:schemeClr val="dk1"/>
              </a:solidFill>
            </a:endParaRPr>
          </a:p>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7" name="Google Shape;1117;p61"/>
          <p:cNvSpPr/>
          <p:nvPr/>
        </p:nvSpPr>
        <p:spPr>
          <a:xfrm>
            <a:off x="5642987" y="2421694"/>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Vet inte hur jag ska söka på alt. vägar </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8" name="Google Shape;1118;p61"/>
          <p:cNvSpPr/>
          <p:nvPr/>
        </p:nvSpPr>
        <p:spPr>
          <a:xfrm>
            <a:off x="6471931" y="24115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Kan inte se vilken hållplats som är närmast</a:t>
            </a:r>
            <a:endParaRPr sz="700">
              <a:solidFill>
                <a:schemeClr val="dk1"/>
              </a:solidFill>
            </a:endParaRPr>
          </a:p>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19" name="Google Shape;1119;p61"/>
          <p:cNvSpPr/>
          <p:nvPr/>
        </p:nvSpPr>
        <p:spPr>
          <a:xfrm>
            <a:off x="7318550" y="24115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Frustrerande informationen brister, svårt att lita på att jag kommer fram</a:t>
            </a:r>
            <a:endParaRPr sz="700">
              <a:solidFill>
                <a:schemeClr val="dk1"/>
              </a:solidFill>
            </a:endParaRPr>
          </a:p>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20" name="Google Shape;1120;p61"/>
          <p:cNvSpPr/>
          <p:nvPr/>
        </p:nvSpPr>
        <p:spPr>
          <a:xfrm>
            <a:off x="637306"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Anledning att ta bilen, kan inte lita på att bussen går när de säger</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21" name="Google Shape;1121;p61"/>
          <p:cNvSpPr/>
          <p:nvPr/>
        </p:nvSpPr>
        <p:spPr>
          <a:xfrm>
            <a:off x="1457587"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Vill ha info direkt efter 1 min</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22" name="Google Shape;1122;p61"/>
          <p:cNvSpPr/>
          <p:nvPr/>
        </p:nvSpPr>
        <p:spPr>
          <a:xfrm>
            <a:off x="2295369"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Tonalitet: kort och koncist.</a:t>
            </a:r>
            <a:endParaRPr sz="700">
              <a:solidFill>
                <a:schemeClr val="dk1"/>
              </a:solidFill>
            </a:endParaRPr>
          </a:p>
          <a:p>
            <a:pPr indent="0" lvl="0" marL="0" rtl="0" algn="l">
              <a:spcBef>
                <a:spcPts val="0"/>
              </a:spcBef>
              <a:spcAft>
                <a:spcPts val="0"/>
              </a:spcAft>
              <a:buNone/>
            </a:pPr>
            <a:r>
              <a:t/>
            </a:r>
            <a:endParaRPr sz="600">
              <a:solidFill>
                <a:schemeClr val="dk1"/>
              </a:solidFill>
            </a:endParaRPr>
          </a:p>
        </p:txBody>
      </p:sp>
      <p:sp>
        <p:nvSpPr>
          <p:cNvPr id="1123" name="Google Shape;1123;p61"/>
          <p:cNvSpPr/>
          <p:nvPr/>
        </p:nvSpPr>
        <p:spPr>
          <a:xfrm>
            <a:off x="3133144"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Tycker det är en störning efter ca 10 min</a:t>
            </a:r>
            <a:endParaRPr sz="600">
              <a:solidFill>
                <a:schemeClr val="dk1"/>
              </a:solidFill>
            </a:endParaRPr>
          </a:p>
        </p:txBody>
      </p:sp>
      <p:sp>
        <p:nvSpPr>
          <p:cNvPr id="1124" name="Google Shape;1124;p61"/>
          <p:cNvSpPr/>
          <p:nvPr/>
        </p:nvSpPr>
        <p:spPr>
          <a:xfrm>
            <a:off x="3958287"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Notis - skulle vara jättebra, vill filtrera på linjer, tider och dagar</a:t>
            </a:r>
            <a:endParaRPr sz="600">
              <a:solidFill>
                <a:schemeClr val="dk1"/>
              </a:solidFill>
            </a:endParaRPr>
          </a:p>
        </p:txBody>
      </p:sp>
      <p:sp>
        <p:nvSpPr>
          <p:cNvPr id="1125" name="Google Shape;1125;p61"/>
          <p:cNvSpPr/>
          <p:nvPr/>
        </p:nvSpPr>
        <p:spPr>
          <a:xfrm>
            <a:off x="4800637"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Bra även med "ingen info" vill bli uppdaterad var 5-10 min</a:t>
            </a:r>
            <a:endParaRPr sz="600">
              <a:solidFill>
                <a:schemeClr val="dk1"/>
              </a:solidFill>
            </a:endParaRPr>
          </a:p>
        </p:txBody>
      </p:sp>
      <p:sp>
        <p:nvSpPr>
          <p:cNvPr id="1126" name="Google Shape;1126;p61"/>
          <p:cNvSpPr/>
          <p:nvPr/>
        </p:nvSpPr>
        <p:spPr>
          <a:xfrm>
            <a:off x="5642987"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De digitala skyltarna är mkt viktiga</a:t>
            </a:r>
            <a:endParaRPr sz="600">
              <a:solidFill>
                <a:schemeClr val="dk1"/>
              </a:solidFill>
            </a:endParaRPr>
          </a:p>
        </p:txBody>
      </p:sp>
      <p:sp>
        <p:nvSpPr>
          <p:cNvPr id="1127" name="Google Shape;1127;p61"/>
          <p:cNvSpPr/>
          <p:nvPr/>
        </p:nvSpPr>
        <p:spPr>
          <a:xfrm>
            <a:off x="6471931"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Utrop kan vara problem m språket</a:t>
            </a:r>
            <a:endParaRPr sz="600">
              <a:solidFill>
                <a:schemeClr val="dk1"/>
              </a:solidFill>
            </a:endParaRPr>
          </a:p>
        </p:txBody>
      </p:sp>
      <p:sp>
        <p:nvSpPr>
          <p:cNvPr id="1128" name="Google Shape;1128;p61"/>
          <p:cNvSpPr/>
          <p:nvPr/>
        </p:nvSpPr>
        <p:spPr>
          <a:xfrm>
            <a:off x="7318550" y="32243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Utrop borde bara användas vid större störningar</a:t>
            </a:r>
            <a:endParaRPr sz="600">
              <a:solidFill>
                <a:schemeClr val="dk1"/>
              </a:solidFill>
            </a:endParaRPr>
          </a:p>
        </p:txBody>
      </p:sp>
      <p:sp>
        <p:nvSpPr>
          <p:cNvPr id="1129" name="Google Shape;1129;p61"/>
          <p:cNvSpPr/>
          <p:nvPr/>
        </p:nvSpPr>
        <p:spPr>
          <a:xfrm>
            <a:off x="7318550"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Viktigt med snabb info och transparens</a:t>
            </a:r>
            <a:endParaRPr sz="600">
              <a:solidFill>
                <a:schemeClr val="dk1"/>
              </a:solidFill>
            </a:endParaRPr>
          </a:p>
        </p:txBody>
      </p:sp>
      <p:sp>
        <p:nvSpPr>
          <p:cNvPr id="1130" name="Google Shape;1130;p61"/>
          <p:cNvSpPr/>
          <p:nvPr/>
        </p:nvSpPr>
        <p:spPr>
          <a:xfrm>
            <a:off x="637306"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Bra att markera förseningar på anslutningar</a:t>
            </a:r>
            <a:endParaRPr sz="600">
              <a:solidFill>
                <a:schemeClr val="dk1"/>
              </a:solidFill>
            </a:endParaRPr>
          </a:p>
        </p:txBody>
      </p:sp>
      <p:sp>
        <p:nvSpPr>
          <p:cNvPr id="1131" name="Google Shape;1131;p61"/>
          <p:cNvSpPr/>
          <p:nvPr/>
        </p:nvSpPr>
        <p:spPr>
          <a:xfrm>
            <a:off x="1457587"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Personalen - otroligt hjälpsamma, beundrar sättet de bemöter mig</a:t>
            </a:r>
            <a:endParaRPr sz="600">
              <a:solidFill>
                <a:schemeClr val="dk1"/>
              </a:solidFill>
            </a:endParaRPr>
          </a:p>
        </p:txBody>
      </p:sp>
      <p:sp>
        <p:nvSpPr>
          <p:cNvPr id="1132" name="Google Shape;1132;p61"/>
          <p:cNvSpPr/>
          <p:nvPr/>
        </p:nvSpPr>
        <p:spPr>
          <a:xfrm>
            <a:off x="2295369"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Viktigt med samma info i alla kanaler</a:t>
            </a:r>
            <a:endParaRPr sz="600">
              <a:solidFill>
                <a:schemeClr val="dk1"/>
              </a:solidFill>
            </a:endParaRPr>
          </a:p>
        </p:txBody>
      </p:sp>
      <p:sp>
        <p:nvSpPr>
          <p:cNvPr id="1133" name="Google Shape;1133;p61"/>
          <p:cNvSpPr/>
          <p:nvPr/>
        </p:nvSpPr>
        <p:spPr>
          <a:xfrm>
            <a:off x="3133144"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Kan skilja lite i vad man behöver för korta sträckor i stan och lite längre resor</a:t>
            </a:r>
            <a:endParaRPr sz="600">
              <a:solidFill>
                <a:schemeClr val="dk1"/>
              </a:solidFill>
            </a:endParaRPr>
          </a:p>
        </p:txBody>
      </p:sp>
      <p:sp>
        <p:nvSpPr>
          <p:cNvPr id="1134" name="Google Shape;1134;p61"/>
          <p:cNvSpPr/>
          <p:nvPr/>
        </p:nvSpPr>
        <p:spPr>
          <a:xfrm>
            <a:off x="3958287"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Bra att kunna få fler alt när man söker resor men ej nödvändigt</a:t>
            </a:r>
            <a:endParaRPr sz="600">
              <a:solidFill>
                <a:schemeClr val="dk1"/>
              </a:solidFill>
            </a:endParaRPr>
          </a:p>
        </p:txBody>
      </p:sp>
      <p:sp>
        <p:nvSpPr>
          <p:cNvPr id="1135" name="Google Shape;1135;p61"/>
          <p:cNvSpPr/>
          <p:nvPr/>
        </p:nvSpPr>
        <p:spPr>
          <a:xfrm>
            <a:off x="4800637"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Info på hållplatser viktigt om t.ex inte mobilen funkar. </a:t>
            </a:r>
            <a:endParaRPr sz="600">
              <a:solidFill>
                <a:schemeClr val="dk1"/>
              </a:solidFill>
            </a:endParaRPr>
          </a:p>
        </p:txBody>
      </p:sp>
      <p:sp>
        <p:nvSpPr>
          <p:cNvPr id="1136" name="Google Shape;1136;p61"/>
          <p:cNvSpPr/>
          <p:nvPr/>
        </p:nvSpPr>
        <p:spPr>
          <a:xfrm>
            <a:off x="5642987"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Tidtabeller och hållplatser, resvägar viktigast</a:t>
            </a:r>
            <a:endParaRPr sz="600">
              <a:solidFill>
                <a:schemeClr val="dk1"/>
              </a:solidFill>
            </a:endParaRPr>
          </a:p>
        </p:txBody>
      </p:sp>
      <p:sp>
        <p:nvSpPr>
          <p:cNvPr id="1137" name="Google Shape;1137;p61"/>
          <p:cNvSpPr/>
          <p:nvPr/>
        </p:nvSpPr>
        <p:spPr>
          <a:xfrm>
            <a:off x="6471931" y="4030769"/>
            <a:ext cx="752700" cy="7521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S</a:t>
            </a:r>
            <a:r>
              <a:rPr lang="sv" sz="700">
                <a:solidFill>
                  <a:schemeClr val="dk1"/>
                </a:solidFill>
              </a:rPr>
              <a:t>ökfunktionen i appen kan bli bättre, vill kunna söka område</a:t>
            </a:r>
            <a:endParaRPr sz="500">
              <a:solidFill>
                <a:schemeClr val="dk1"/>
              </a:solidFill>
            </a:endParaRPr>
          </a:p>
        </p:txBody>
      </p:sp>
      <p:sp>
        <p:nvSpPr>
          <p:cNvPr id="1138" name="Google Shape;1138;p6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0">
  <p:cSld name="TITLE_AND_BODY_30">
    <p:spTree>
      <p:nvGrpSpPr>
        <p:cNvPr id="1139" name="Shape 1139"/>
        <p:cNvGrpSpPr/>
        <p:nvPr/>
      </p:nvGrpSpPr>
      <p:grpSpPr>
        <a:xfrm>
          <a:off x="0" y="0"/>
          <a:ext cx="0" cy="0"/>
          <a:chOff x="0" y="0"/>
          <a:chExt cx="0" cy="0"/>
        </a:xfrm>
      </p:grpSpPr>
      <p:sp>
        <p:nvSpPr>
          <p:cNvPr id="1140" name="Google Shape;1140;p62"/>
          <p:cNvSpPr/>
          <p:nvPr/>
        </p:nvSpPr>
        <p:spPr>
          <a:xfrm>
            <a:off x="5237102" y="1364125"/>
            <a:ext cx="3139800" cy="3114900"/>
          </a:xfrm>
          <a:prstGeom prst="ellipse">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41" name="Google Shape;1141;p62"/>
          <p:cNvPicPr preferRelativeResize="0"/>
          <p:nvPr/>
        </p:nvPicPr>
        <p:blipFill rotWithShape="1">
          <a:blip r:embed="rId2">
            <a:alphaModFix/>
          </a:blip>
          <a:srcRect b="0" l="0" r="0" t="0"/>
          <a:stretch/>
        </p:blipFill>
        <p:spPr>
          <a:xfrm>
            <a:off x="7791450" y="0"/>
            <a:ext cx="1352551" cy="834450"/>
          </a:xfrm>
          <a:prstGeom prst="rect">
            <a:avLst/>
          </a:prstGeom>
          <a:noFill/>
          <a:ln>
            <a:noFill/>
          </a:ln>
        </p:spPr>
      </p:pic>
      <p:sp>
        <p:nvSpPr>
          <p:cNvPr id="1142" name="Google Shape;1142;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43" name="Google Shape;1143;p62"/>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1144" name="Google Shape;1144;p62"/>
          <p:cNvSpPr txBox="1"/>
          <p:nvPr/>
        </p:nvSpPr>
        <p:spPr>
          <a:xfrm>
            <a:off x="456400" y="524100"/>
            <a:ext cx="8234400" cy="10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1A: BRYT UPP INFORMATIONEN</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 min per intervju</a:t>
            </a:r>
            <a:endParaRPr b="1" i="1">
              <a:solidFill>
                <a:schemeClr val="dk2"/>
              </a:solidFill>
            </a:endParaRPr>
          </a:p>
        </p:txBody>
      </p:sp>
      <p:sp>
        <p:nvSpPr>
          <p:cNvPr id="1145" name="Google Shape;1145;p62"/>
          <p:cNvSpPr txBox="1"/>
          <p:nvPr/>
        </p:nvSpPr>
        <p:spPr>
          <a:xfrm>
            <a:off x="456400" y="1336375"/>
            <a:ext cx="4408800" cy="27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chemeClr val="dk2"/>
                </a:solidFill>
                <a:highlight>
                  <a:schemeClr val="lt1"/>
                </a:highlight>
              </a:rPr>
              <a:t>Syfte: </a:t>
            </a:r>
            <a:r>
              <a:rPr lang="sv" sz="1000">
                <a:solidFill>
                  <a:schemeClr val="dk2"/>
                </a:solidFill>
                <a:highlight>
                  <a:schemeClr val="lt1"/>
                </a:highlight>
              </a:rPr>
              <a:t>Förstå och förtydliga materialet från intervjuerna</a:t>
            </a:r>
            <a:endParaRPr sz="1000">
              <a:solidFill>
                <a:schemeClr val="dk2"/>
              </a:solidFill>
              <a:highlight>
                <a:schemeClr val="lt1"/>
              </a:highlight>
            </a:endParaRPr>
          </a:p>
          <a:p>
            <a:pPr indent="0" lvl="0" marL="0" rtl="0" algn="l">
              <a:lnSpc>
                <a:spcPct val="115000"/>
              </a:lnSpc>
              <a:spcBef>
                <a:spcPts val="1600"/>
              </a:spcBef>
              <a:spcAft>
                <a:spcPts val="0"/>
              </a:spcAft>
              <a:buNone/>
            </a:pPr>
            <a:br>
              <a:rPr b="1" lang="sv" sz="1000">
                <a:solidFill>
                  <a:schemeClr val="dk2"/>
                </a:solidFill>
                <a:highlight>
                  <a:schemeClr val="lt1"/>
                </a:highlight>
              </a:rPr>
            </a:br>
            <a:endParaRPr b="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chemeClr val="dk2"/>
                </a:solidFill>
              </a:rPr>
              <a:t>Gå tillbaka till dina anteckningar, top of mind och inspelningar från din research och bekanta dig med den på nytt. Det här kan du göra genom att skumma igenom dina anteckningar. </a:t>
            </a:r>
            <a:r>
              <a:rPr i="1" lang="sv" sz="1000">
                <a:solidFill>
                  <a:schemeClr val="dk2"/>
                </a:solidFill>
              </a:rPr>
              <a:t>(5 min)</a:t>
            </a:r>
            <a:endParaRPr i="1" sz="1000">
              <a:solidFill>
                <a:schemeClr val="dk2"/>
              </a:solidFill>
              <a:highlight>
                <a:schemeClr val="lt1"/>
              </a:highlight>
            </a:endParaRPr>
          </a:p>
          <a:p>
            <a:pPr indent="0" lvl="0" marL="0" rtl="0" algn="l">
              <a:lnSpc>
                <a:spcPct val="115000"/>
              </a:lnSpc>
              <a:spcBef>
                <a:spcPts val="1600"/>
              </a:spcBef>
              <a:spcAft>
                <a:spcPts val="1600"/>
              </a:spcAft>
              <a:buClr>
                <a:schemeClr val="dk1"/>
              </a:buClr>
              <a:buSzPts val="1100"/>
              <a:buFont typeface="Arial"/>
              <a:buNone/>
            </a:pPr>
            <a:r>
              <a:rPr b="1" lang="sv" sz="1000">
                <a:solidFill>
                  <a:schemeClr val="dk2"/>
                </a:solidFill>
                <a:highlight>
                  <a:schemeClr val="lt1"/>
                </a:highlight>
              </a:rPr>
              <a:t>2. </a:t>
            </a:r>
            <a:r>
              <a:rPr lang="sv" sz="1000">
                <a:solidFill>
                  <a:schemeClr val="dk2"/>
                </a:solidFill>
              </a:rPr>
              <a:t>Bryt upp din data. Vi brukar oftast göra detta genom att skriva upp den på post-it lappar (digitala eller fysiska), som vi färgkodar efter t.ex. respondent. </a:t>
            </a:r>
            <a:br>
              <a:rPr lang="sv" sz="1000">
                <a:solidFill>
                  <a:schemeClr val="dk2"/>
                </a:solidFill>
              </a:rPr>
            </a:br>
            <a:r>
              <a:rPr lang="sv" sz="1000">
                <a:solidFill>
                  <a:schemeClr val="dk2"/>
                </a:solidFill>
              </a:rPr>
              <a:t>Sträva efter att få informationen på post-it lapparna att tala för sig själva genom att skriva en sak per post -it, det kan vara en t.ex en känsla, ett behov eller citat. Detta gör det lättare när du ska klustra i nästa steg. </a:t>
            </a:r>
            <a:br>
              <a:rPr lang="sv" sz="1000">
                <a:solidFill>
                  <a:schemeClr val="dk2"/>
                </a:solidFill>
              </a:rPr>
            </a:br>
            <a:r>
              <a:rPr i="1" lang="sv" sz="1000">
                <a:solidFill>
                  <a:schemeClr val="dk2"/>
                </a:solidFill>
              </a:rPr>
              <a:t>(ca 15 min per intervju)</a:t>
            </a:r>
            <a:br>
              <a:rPr i="1" lang="sv" sz="1000">
                <a:solidFill>
                  <a:srgbClr val="434343"/>
                </a:solidFill>
                <a:highlight>
                  <a:schemeClr val="lt1"/>
                </a:highlight>
              </a:rPr>
            </a:br>
            <a:endParaRPr b="1" i="1" sz="1000">
              <a:solidFill>
                <a:schemeClr val="dk2"/>
              </a:solidFill>
              <a:highlight>
                <a:schemeClr val="lt1"/>
              </a:highlight>
            </a:endParaRPr>
          </a:p>
        </p:txBody>
      </p:sp>
      <p:sp>
        <p:nvSpPr>
          <p:cNvPr id="1146" name="Google Shape;1146;p62"/>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3. Identifiera mönster</a:t>
            </a:r>
            <a:endParaRPr b="1" sz="1000">
              <a:solidFill>
                <a:schemeClr val="lt1"/>
              </a:solidFill>
            </a:endParaRPr>
          </a:p>
        </p:txBody>
      </p:sp>
      <p:sp>
        <p:nvSpPr>
          <p:cNvPr id="1147" name="Google Shape;1147;p6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148" name="Google Shape;1148;p62"/>
          <p:cNvSpPr txBox="1"/>
          <p:nvPr/>
        </p:nvSpPr>
        <p:spPr>
          <a:xfrm>
            <a:off x="5416050" y="2263075"/>
            <a:ext cx="2865600" cy="1317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1100">
                <a:solidFill>
                  <a:schemeClr val="dk1"/>
                </a:solidFill>
              </a:rPr>
              <a:t>Tips! </a:t>
            </a:r>
            <a:br>
              <a:rPr b="1" lang="sv" sz="1100">
                <a:solidFill>
                  <a:schemeClr val="dk1"/>
                </a:solidFill>
              </a:rPr>
            </a:br>
            <a:r>
              <a:rPr lang="sv" sz="1000">
                <a:solidFill>
                  <a:schemeClr val="dk1"/>
                </a:solidFill>
              </a:rPr>
              <a:t>Att färgkoda post-it lapparna hjälper dig när du ska hitta mättnad i dina kluster. Är det ett kluster med endast en färg blir det tydligt att det är en person som pratat om det.</a:t>
            </a:r>
            <a:endParaRPr sz="1000">
              <a:solidFill>
                <a:schemeClr val="dk1"/>
              </a:solidFill>
            </a:endParaRPr>
          </a:p>
        </p:txBody>
      </p:sp>
      <p:sp>
        <p:nvSpPr>
          <p:cNvPr id="1149" name="Google Shape;1149;p6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150" name="Google Shape;1150;p62"/>
          <p:cNvPicPr preferRelativeResize="0"/>
          <p:nvPr/>
        </p:nvPicPr>
        <p:blipFill>
          <a:blip r:embed="rId4">
            <a:alphaModFix/>
          </a:blip>
          <a:stretch>
            <a:fillRect/>
          </a:stretch>
        </p:blipFill>
        <p:spPr>
          <a:xfrm>
            <a:off x="6204425" y="834450"/>
            <a:ext cx="2364774" cy="17424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9">
  <p:cSld name="TITLE_AND_BODY_29">
    <p:spTree>
      <p:nvGrpSpPr>
        <p:cNvPr id="1151" name="Shape 1151"/>
        <p:cNvGrpSpPr/>
        <p:nvPr/>
      </p:nvGrpSpPr>
      <p:grpSpPr>
        <a:xfrm>
          <a:off x="0" y="0"/>
          <a:ext cx="0" cy="0"/>
          <a:chOff x="0" y="0"/>
          <a:chExt cx="0" cy="0"/>
        </a:xfrm>
      </p:grpSpPr>
      <p:sp>
        <p:nvSpPr>
          <p:cNvPr id="1152" name="Google Shape;1152;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53" name="Google Shape;1153;p6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154" name="Google Shape;1154;p6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cxnSp>
        <p:nvCxnSpPr>
          <p:cNvPr id="1155" name="Google Shape;1155;p63"/>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1156" name="Google Shape;1156;p63"/>
          <p:cNvSpPr/>
          <p:nvPr/>
        </p:nvSpPr>
        <p:spPr>
          <a:xfrm>
            <a:off x="281100"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7" name="Google Shape;1157;p63"/>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1158" name="Google Shape;1158;p63"/>
          <p:cNvSpPr/>
          <p:nvPr/>
        </p:nvSpPr>
        <p:spPr>
          <a:xfrm>
            <a:off x="171906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9" name="Google Shape;1159;p63"/>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1160" name="Google Shape;1160;p63"/>
          <p:cNvSpPr/>
          <p:nvPr/>
        </p:nvSpPr>
        <p:spPr>
          <a:xfrm>
            <a:off x="3157038" y="3434750"/>
            <a:ext cx="1392000" cy="79500"/>
          </a:xfrm>
          <a:prstGeom prst="rect">
            <a:avLst/>
          </a:prstGeom>
          <a:solidFill>
            <a:srgbClr val="BCBC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1" name="Google Shape;1161;p63"/>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1162" name="Google Shape;1162;p63"/>
          <p:cNvSpPr/>
          <p:nvPr/>
        </p:nvSpPr>
        <p:spPr>
          <a:xfrm>
            <a:off x="459501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3" name="Google Shape;1163;p63"/>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1164" name="Google Shape;1164;p63"/>
          <p:cNvSpPr/>
          <p:nvPr/>
        </p:nvSpPr>
        <p:spPr>
          <a:xfrm>
            <a:off x="6032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5" name="Google Shape;1165;p63"/>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1166" name="Google Shape;1166;p63"/>
          <p:cNvSpPr/>
          <p:nvPr/>
        </p:nvSpPr>
        <p:spPr>
          <a:xfrm>
            <a:off x="7470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67" name="Google Shape;1167;p63"/>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1168" name="Google Shape;1168;p63"/>
          <p:cNvSpPr txBox="1"/>
          <p:nvPr/>
        </p:nvSpPr>
        <p:spPr>
          <a:xfrm>
            <a:off x="3111075" y="3405625"/>
            <a:ext cx="18768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sv" sz="1000">
                <a:solidFill>
                  <a:schemeClr val="dk2"/>
                </a:solidFill>
              </a:rPr>
              <a:t>Övningar: </a:t>
            </a:r>
            <a:endParaRPr b="1" sz="1000">
              <a:solidFill>
                <a:schemeClr val="dk2"/>
              </a:solidFill>
            </a:endParaRPr>
          </a:p>
          <a:p>
            <a:pPr indent="0" lvl="0" marL="0" marR="0" rtl="0" algn="l">
              <a:lnSpc>
                <a:spcPct val="115000"/>
              </a:lnSpc>
              <a:spcBef>
                <a:spcPts val="0"/>
              </a:spcBef>
              <a:spcAft>
                <a:spcPts val="0"/>
              </a:spcAft>
              <a:buNone/>
            </a:pPr>
            <a:r>
              <a:rPr b="1" lang="sv" sz="1000">
                <a:solidFill>
                  <a:schemeClr val="dk2"/>
                </a:solidFill>
              </a:rPr>
              <a:t>1. </a:t>
            </a:r>
            <a:r>
              <a:rPr lang="sv" sz="1000">
                <a:solidFill>
                  <a:schemeClr val="dk2"/>
                </a:solidFill>
              </a:rPr>
              <a:t>Bryt upp informationen</a:t>
            </a:r>
            <a:br>
              <a:rPr lang="sv" sz="1000">
                <a:solidFill>
                  <a:schemeClr val="dk2"/>
                </a:solidFill>
              </a:rPr>
            </a:br>
            <a:r>
              <a:rPr b="1" lang="sv" sz="1000">
                <a:solidFill>
                  <a:schemeClr val="dk2"/>
                </a:solidFill>
              </a:rPr>
              <a:t>2.</a:t>
            </a:r>
            <a:r>
              <a:rPr lang="sv" sz="1000">
                <a:solidFill>
                  <a:schemeClr val="dk2"/>
                </a:solidFill>
              </a:rPr>
              <a:t> Klustring</a:t>
            </a:r>
            <a:br>
              <a:rPr lang="sv" sz="1000">
                <a:solidFill>
                  <a:schemeClr val="dk2"/>
                </a:solidFill>
              </a:rPr>
            </a:br>
            <a:r>
              <a:rPr b="1" lang="sv" sz="1000">
                <a:solidFill>
                  <a:schemeClr val="dk2"/>
                </a:solidFill>
              </a:rPr>
              <a:t>3.</a:t>
            </a:r>
            <a:r>
              <a:rPr lang="sv" sz="1000">
                <a:solidFill>
                  <a:schemeClr val="dk2"/>
                </a:solidFill>
              </a:rPr>
              <a:t> Koppla utmaningar till faser</a:t>
            </a:r>
            <a:br>
              <a:rPr lang="sv" sz="1000">
                <a:solidFill>
                  <a:schemeClr val="dk2"/>
                </a:solidFill>
              </a:rPr>
            </a:br>
            <a:r>
              <a:rPr b="1" lang="sv" sz="1000">
                <a:solidFill>
                  <a:schemeClr val="dk2"/>
                </a:solidFill>
              </a:rPr>
              <a:t>4.</a:t>
            </a:r>
            <a:r>
              <a:rPr lang="sv" sz="1000">
                <a:solidFill>
                  <a:schemeClr val="dk2"/>
                </a:solidFill>
              </a:rPr>
              <a:t> Reflektion</a:t>
            </a:r>
            <a:endParaRPr sz="1500">
              <a:solidFill>
                <a:schemeClr val="dk2"/>
              </a:solidFill>
            </a:endParaRPr>
          </a:p>
        </p:txBody>
      </p:sp>
      <p:sp>
        <p:nvSpPr>
          <p:cNvPr id="1169" name="Google Shape;1169;p6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1170" name="Google Shape;1170;p63"/>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3: IDENTIFIERA MÖNSTER</a:t>
            </a:r>
            <a:endParaRPr sz="1700">
              <a:solidFill>
                <a:schemeClr val="dk2"/>
              </a:solidFill>
            </a:endParaRPr>
          </a:p>
        </p:txBody>
      </p:sp>
      <p:sp>
        <p:nvSpPr>
          <p:cNvPr id="1171" name="Google Shape;1171;p63"/>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8">
  <p:cSld name="TITLE_AND_BODY_28">
    <p:spTree>
      <p:nvGrpSpPr>
        <p:cNvPr id="1172" name="Shape 1172"/>
        <p:cNvGrpSpPr/>
        <p:nvPr/>
      </p:nvGrpSpPr>
      <p:grpSpPr>
        <a:xfrm>
          <a:off x="0" y="0"/>
          <a:ext cx="0" cy="0"/>
          <a:chOff x="0" y="0"/>
          <a:chExt cx="0" cy="0"/>
        </a:xfrm>
      </p:grpSpPr>
      <p:pic>
        <p:nvPicPr>
          <p:cNvPr id="1173" name="Google Shape;1173;p64"/>
          <p:cNvPicPr preferRelativeResize="0"/>
          <p:nvPr/>
        </p:nvPicPr>
        <p:blipFill rotWithShape="1">
          <a:blip r:embed="rId2">
            <a:alphaModFix/>
          </a:blip>
          <a:srcRect b="0" l="0" r="0" t="0"/>
          <a:stretch/>
        </p:blipFill>
        <p:spPr>
          <a:xfrm>
            <a:off x="7791450" y="0"/>
            <a:ext cx="1352551" cy="834450"/>
          </a:xfrm>
          <a:prstGeom prst="rect">
            <a:avLst/>
          </a:prstGeom>
          <a:noFill/>
          <a:ln>
            <a:noFill/>
          </a:ln>
        </p:spPr>
      </p:pic>
      <p:sp>
        <p:nvSpPr>
          <p:cNvPr id="1174" name="Google Shape;117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75" name="Google Shape;1175;p64"/>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1176" name="Google Shape;1176;p6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sp>
        <p:nvSpPr>
          <p:cNvPr id="1177" name="Google Shape;1177;p64"/>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178" name="Google Shape;1178;p64"/>
          <p:cNvSpPr txBox="1"/>
          <p:nvPr/>
        </p:nvSpPr>
        <p:spPr>
          <a:xfrm>
            <a:off x="446334" y="520950"/>
            <a:ext cx="4077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DU ÄR KLAR MED DEL 2</a:t>
            </a:r>
            <a:endParaRPr sz="1700">
              <a:solidFill>
                <a:schemeClr val="dk2"/>
              </a:solidFill>
            </a:endParaRPr>
          </a:p>
        </p:txBody>
      </p:sp>
      <p:sp>
        <p:nvSpPr>
          <p:cNvPr id="1179" name="Google Shape;1179;p6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180" name="Google Shape;1180;p64"/>
          <p:cNvSpPr/>
          <p:nvPr/>
        </p:nvSpPr>
        <p:spPr>
          <a:xfrm>
            <a:off x="963225" y="1181450"/>
            <a:ext cx="1389900" cy="1389900"/>
          </a:xfrm>
          <a:prstGeom prst="ellipse">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81" name="Google Shape;1181;p64"/>
          <p:cNvPicPr preferRelativeResize="0"/>
          <p:nvPr/>
        </p:nvPicPr>
        <p:blipFill>
          <a:blip r:embed="rId4">
            <a:alphaModFix/>
          </a:blip>
          <a:stretch>
            <a:fillRect/>
          </a:stretch>
        </p:blipFill>
        <p:spPr>
          <a:xfrm>
            <a:off x="359301" y="878900"/>
            <a:ext cx="2813374" cy="2372074"/>
          </a:xfrm>
          <a:prstGeom prst="rect">
            <a:avLst/>
          </a:prstGeom>
          <a:noFill/>
          <a:ln>
            <a:noFill/>
          </a:ln>
        </p:spPr>
      </p:pic>
      <p:sp>
        <p:nvSpPr>
          <p:cNvPr id="1182" name="Google Shape;1182;p64"/>
          <p:cNvSpPr txBox="1"/>
          <p:nvPr/>
        </p:nvSpPr>
        <p:spPr>
          <a:xfrm>
            <a:off x="462098" y="2345525"/>
            <a:ext cx="7687200" cy="27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990"/>
              <a:buNone/>
            </a:pPr>
            <a:r>
              <a:t/>
            </a:r>
            <a:endParaRPr sz="1000">
              <a:solidFill>
                <a:srgbClr val="434343"/>
              </a:solidFill>
            </a:endParaRPr>
          </a:p>
          <a:p>
            <a:pPr indent="0" lvl="0" marL="0" rtl="0" algn="l">
              <a:lnSpc>
                <a:spcPct val="115000"/>
              </a:lnSpc>
              <a:spcBef>
                <a:spcPts val="1200"/>
              </a:spcBef>
              <a:spcAft>
                <a:spcPts val="0"/>
              </a:spcAft>
              <a:buSzPts val="990"/>
              <a:buNone/>
            </a:pPr>
            <a:r>
              <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Nu har du förhoppningsvis en idé om:</a:t>
            </a:r>
            <a:endParaRPr sz="1000">
              <a:solidFill>
                <a:srgbClr val="434343"/>
              </a:solidFill>
            </a:endParaRPr>
          </a:p>
          <a:p>
            <a:pPr indent="-292100" lvl="0" marL="457200" rtl="0" algn="l">
              <a:lnSpc>
                <a:spcPct val="115000"/>
              </a:lnSpc>
              <a:spcBef>
                <a:spcPts val="1200"/>
              </a:spcBef>
              <a:spcAft>
                <a:spcPts val="0"/>
              </a:spcAft>
              <a:buClr>
                <a:srgbClr val="434343"/>
              </a:buClr>
              <a:buSzPts val="1000"/>
              <a:buChar char="●"/>
            </a:pPr>
            <a:r>
              <a:rPr lang="sv" sz="1000">
                <a:solidFill>
                  <a:srgbClr val="434343"/>
                </a:solidFill>
              </a:rPr>
              <a:t>hur du kan planera och förbereda inför intervjuer.</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hur det känns att genomföra och dokumentera intervjuer. </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några övergripande behov och utmaningar som användaren har.</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Vi hoppas också att du gett dig själv tid för en stunds reflektion. Det är ofta i mellanrummen som saker faller på plats!</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br>
              <a:rPr lang="sv" sz="1000">
                <a:solidFill>
                  <a:srgbClr val="434343"/>
                </a:solidFill>
              </a:rPr>
            </a:br>
            <a:r>
              <a:rPr b="1" lang="sv" sz="1000">
                <a:solidFill>
                  <a:srgbClr val="434343"/>
                </a:solidFill>
              </a:rPr>
              <a:t>I nästa del fördjupar vi oss i att förstå och förtydliga materialet från intervjuerna - gå tillbaka till kursen för att lära dig mer om det!</a:t>
            </a:r>
            <a:endParaRPr b="1" sz="1000">
              <a:solidFill>
                <a:srgbClr val="434343"/>
              </a:solidFill>
            </a:endParaRPr>
          </a:p>
          <a:p>
            <a:pPr indent="0" lvl="0" marL="0" rtl="0" algn="l">
              <a:lnSpc>
                <a:spcPct val="115000"/>
              </a:lnSpc>
              <a:spcBef>
                <a:spcPts val="1200"/>
              </a:spcBef>
              <a:spcAft>
                <a:spcPts val="0"/>
              </a:spcAft>
              <a:buSzPts val="990"/>
              <a:buNone/>
            </a:pPr>
            <a:r>
              <a:t/>
            </a:r>
            <a:endParaRPr sz="1000">
              <a:solidFill>
                <a:srgbClr val="434343"/>
              </a:solidFill>
            </a:endParaRPr>
          </a:p>
          <a:p>
            <a:pPr indent="0" lvl="0" marL="0" rtl="0" algn="ctr">
              <a:spcBef>
                <a:spcPts val="1200"/>
              </a:spcBef>
              <a:spcAft>
                <a:spcPts val="0"/>
              </a:spcAft>
              <a:buSzPts val="990"/>
              <a:buNone/>
            </a:pPr>
            <a:r>
              <a:t/>
            </a:r>
            <a:endParaRPr sz="1000">
              <a:solidFill>
                <a:srgbClr val="434343"/>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7">
  <p:cSld name="TITLE_AND_BODY_27">
    <p:spTree>
      <p:nvGrpSpPr>
        <p:cNvPr id="1183" name="Shape 1183"/>
        <p:cNvGrpSpPr/>
        <p:nvPr/>
      </p:nvGrpSpPr>
      <p:grpSpPr>
        <a:xfrm>
          <a:off x="0" y="0"/>
          <a:ext cx="0" cy="0"/>
          <a:chOff x="0" y="0"/>
          <a:chExt cx="0" cy="0"/>
        </a:xfrm>
      </p:grpSpPr>
      <p:sp>
        <p:nvSpPr>
          <p:cNvPr id="1184" name="Google Shape;1184;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85" name="Google Shape;1185;p6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186" name="Google Shape;1186;p65"/>
          <p:cNvSpPr txBox="1"/>
          <p:nvPr/>
        </p:nvSpPr>
        <p:spPr>
          <a:xfrm>
            <a:off x="456400" y="5288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REFLEKTION</a:t>
            </a:r>
            <a:endParaRPr b="1" sz="2400">
              <a:solidFill>
                <a:schemeClr val="dk2"/>
              </a:solidFill>
            </a:endParaRPr>
          </a:p>
        </p:txBody>
      </p:sp>
      <p:grpSp>
        <p:nvGrpSpPr>
          <p:cNvPr id="1187" name="Google Shape;1187;p65"/>
          <p:cNvGrpSpPr/>
          <p:nvPr/>
        </p:nvGrpSpPr>
        <p:grpSpPr>
          <a:xfrm>
            <a:off x="6943104" y="528870"/>
            <a:ext cx="2049767" cy="1959946"/>
            <a:chOff x="5538354" y="1056318"/>
            <a:chExt cx="2078028" cy="1872322"/>
          </a:xfrm>
        </p:grpSpPr>
        <p:sp>
          <p:nvSpPr>
            <p:cNvPr id="1188" name="Google Shape;1188;p65"/>
            <p:cNvSpPr/>
            <p:nvPr/>
          </p:nvSpPr>
          <p:spPr>
            <a:xfrm rot="-10143322">
              <a:off x="5642197" y="1222291"/>
              <a:ext cx="1870343" cy="1272934"/>
            </a:xfrm>
            <a:prstGeom prst="cloud">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65"/>
            <p:cNvSpPr/>
            <p:nvPr/>
          </p:nvSpPr>
          <p:spPr>
            <a:xfrm>
              <a:off x="6508243" y="2481575"/>
              <a:ext cx="162000" cy="1620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65"/>
            <p:cNvSpPr/>
            <p:nvPr/>
          </p:nvSpPr>
          <p:spPr>
            <a:xfrm>
              <a:off x="6425984" y="2687512"/>
              <a:ext cx="133800" cy="1338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65"/>
            <p:cNvSpPr/>
            <p:nvPr/>
          </p:nvSpPr>
          <p:spPr>
            <a:xfrm>
              <a:off x="6307650" y="2821240"/>
              <a:ext cx="107400" cy="1074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2" name="Google Shape;1192;p6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a:t>
            </a:r>
            <a:endParaRPr b="1">
              <a:solidFill>
                <a:srgbClr val="434343"/>
              </a:solidFill>
            </a:endParaRPr>
          </a:p>
        </p:txBody>
      </p:sp>
      <p:pic>
        <p:nvPicPr>
          <p:cNvPr id="1193" name="Google Shape;1193;p65"/>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194" name="Google Shape;1194;p65"/>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195" name="Google Shape;1195;p6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6">
  <p:cSld name="TITLE_AND_BODY_26">
    <p:spTree>
      <p:nvGrpSpPr>
        <p:cNvPr id="1196" name="Shape 1196"/>
        <p:cNvGrpSpPr/>
        <p:nvPr/>
      </p:nvGrpSpPr>
      <p:grpSpPr>
        <a:xfrm>
          <a:off x="0" y="0"/>
          <a:ext cx="0" cy="0"/>
          <a:chOff x="0" y="0"/>
          <a:chExt cx="0" cy="0"/>
        </a:xfrm>
      </p:grpSpPr>
      <p:sp>
        <p:nvSpPr>
          <p:cNvPr id="1197" name="Google Shape;1197;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198" name="Google Shape;1198;p6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199" name="Google Shape;1199;p66"/>
          <p:cNvSpPr txBox="1"/>
          <p:nvPr/>
        </p:nvSpPr>
        <p:spPr>
          <a:xfrm>
            <a:off x="456400" y="5304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4: REFLEKTION</a:t>
            </a:r>
            <a:endParaRPr b="1" sz="2400">
              <a:solidFill>
                <a:schemeClr val="dk2"/>
              </a:solidFill>
            </a:endParaRPr>
          </a:p>
        </p:txBody>
      </p:sp>
      <p:sp>
        <p:nvSpPr>
          <p:cNvPr id="1200" name="Google Shape;1200;p66"/>
          <p:cNvSpPr txBox="1"/>
          <p:nvPr/>
        </p:nvSpPr>
        <p:spPr>
          <a:xfrm>
            <a:off x="456400" y="1140148"/>
            <a:ext cx="4610700" cy="2863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sv" sz="1000">
                <a:solidFill>
                  <a:schemeClr val="dk2"/>
                </a:solidFill>
                <a:highlight>
                  <a:schemeClr val="lt1"/>
                </a:highlight>
              </a:rPr>
              <a:t>Syfte: </a:t>
            </a:r>
            <a:br>
              <a:rPr b="1" lang="sv" sz="1000">
                <a:solidFill>
                  <a:schemeClr val="dk2"/>
                </a:solidFill>
                <a:highlight>
                  <a:schemeClr val="lt1"/>
                </a:highlight>
              </a:rPr>
            </a:br>
            <a:r>
              <a:rPr lang="sv" sz="1000">
                <a:solidFill>
                  <a:schemeClr val="dk2"/>
                </a:solidFill>
                <a:highlight>
                  <a:schemeClr val="lt1"/>
                </a:highlight>
              </a:rPr>
              <a:t>Att stanna upp och fundera på hur du känner kring att ha genomfört övningarna i den här delen av utbildningen. Dessa tankar kan du komma tillbaka till även efter avslutad kurs. </a:t>
            </a:r>
            <a:endParaRPr sz="1000">
              <a:solidFill>
                <a:schemeClr val="dk2"/>
              </a:solidFill>
              <a:highlight>
                <a:schemeClr val="lt1"/>
              </a:highlight>
            </a:endParaRPr>
          </a:p>
          <a:p>
            <a:pPr indent="0" lvl="0" marL="0" rtl="0" algn="l">
              <a:lnSpc>
                <a:spcPct val="150000"/>
              </a:lnSpc>
              <a:spcBef>
                <a:spcPts val="1600"/>
              </a:spcBef>
              <a:spcAft>
                <a:spcPts val="0"/>
              </a:spcAft>
              <a:buClr>
                <a:schemeClr val="dk1"/>
              </a:buClr>
              <a:buSzPts val="1100"/>
              <a:buFont typeface="Arial"/>
              <a:buNone/>
            </a:pPr>
            <a:r>
              <a:rPr b="1" lang="sv" sz="1000">
                <a:solidFill>
                  <a:schemeClr val="dk2"/>
                </a:solidFill>
                <a:highlight>
                  <a:schemeClr val="lt1"/>
                </a:highlight>
              </a:rPr>
              <a:t>Hur?</a:t>
            </a:r>
            <a:r>
              <a:rPr lang="sv" sz="1000">
                <a:solidFill>
                  <a:schemeClr val="dk2"/>
                </a:solidFill>
                <a:highlight>
                  <a:schemeClr val="lt1"/>
                </a:highlight>
              </a:rPr>
              <a:t> </a:t>
            </a:r>
            <a:br>
              <a:rPr lang="sv" sz="1000">
                <a:solidFill>
                  <a:schemeClr val="dk2"/>
                </a:solidFill>
                <a:highlight>
                  <a:schemeClr val="lt1"/>
                </a:highlight>
              </a:rPr>
            </a:br>
            <a:r>
              <a:rPr lang="sv" sz="1000">
                <a:solidFill>
                  <a:schemeClr val="dk2"/>
                </a:solidFill>
                <a:highlight>
                  <a:schemeClr val="lt1"/>
                </a:highlight>
              </a:rPr>
              <a:t>Fundera kring frågorna i övningen och skriv ned vad du tänker. </a:t>
            </a:r>
            <a:endParaRPr b="1" sz="1000">
              <a:solidFill>
                <a:schemeClr val="dk2"/>
              </a:solidFill>
              <a:highlight>
                <a:schemeClr val="lt1"/>
              </a:highlight>
            </a:endParaRPr>
          </a:p>
          <a:p>
            <a:pPr indent="0" lvl="0" marL="0" rtl="0" algn="l">
              <a:lnSpc>
                <a:spcPct val="150000"/>
              </a:lnSpc>
              <a:spcBef>
                <a:spcPts val="1600"/>
              </a:spcBef>
              <a:spcAft>
                <a:spcPts val="0"/>
              </a:spcAft>
              <a:buNone/>
            </a:pPr>
            <a:r>
              <a:t/>
            </a:r>
            <a:endParaRPr sz="1000">
              <a:solidFill>
                <a:schemeClr val="dk2"/>
              </a:solidFill>
              <a:highlight>
                <a:srgbClr val="FFFFFF"/>
              </a:highlight>
            </a:endParaRPr>
          </a:p>
          <a:p>
            <a:pPr indent="0" lvl="0" marL="0" rtl="0" algn="l">
              <a:lnSpc>
                <a:spcPct val="150000"/>
              </a:lnSpc>
              <a:spcBef>
                <a:spcPts val="1600"/>
              </a:spcBef>
              <a:spcAft>
                <a:spcPts val="1600"/>
              </a:spcAft>
              <a:buNone/>
            </a:pPr>
            <a:r>
              <a:t/>
            </a:r>
            <a:endParaRPr sz="1000">
              <a:solidFill>
                <a:schemeClr val="dk2"/>
              </a:solidFill>
              <a:highlight>
                <a:srgbClr val="FFFFFF"/>
              </a:highlight>
            </a:endParaRPr>
          </a:p>
        </p:txBody>
      </p:sp>
      <p:grpSp>
        <p:nvGrpSpPr>
          <p:cNvPr id="1201" name="Google Shape;1201;p66"/>
          <p:cNvGrpSpPr/>
          <p:nvPr/>
        </p:nvGrpSpPr>
        <p:grpSpPr>
          <a:xfrm>
            <a:off x="5425428" y="938803"/>
            <a:ext cx="3315078" cy="2986915"/>
            <a:chOff x="5538354" y="1056318"/>
            <a:chExt cx="2078028" cy="1872322"/>
          </a:xfrm>
        </p:grpSpPr>
        <p:sp>
          <p:nvSpPr>
            <p:cNvPr id="1202" name="Google Shape;1202;p66"/>
            <p:cNvSpPr/>
            <p:nvPr/>
          </p:nvSpPr>
          <p:spPr>
            <a:xfrm rot="-10143322">
              <a:off x="5642197" y="1222291"/>
              <a:ext cx="1870343" cy="1272934"/>
            </a:xfrm>
            <a:prstGeom prst="cloud">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66"/>
            <p:cNvSpPr/>
            <p:nvPr/>
          </p:nvSpPr>
          <p:spPr>
            <a:xfrm>
              <a:off x="6508243" y="2481575"/>
              <a:ext cx="162000" cy="1620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66"/>
            <p:cNvSpPr/>
            <p:nvPr/>
          </p:nvSpPr>
          <p:spPr>
            <a:xfrm>
              <a:off x="6425984" y="2687512"/>
              <a:ext cx="133800" cy="1338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66"/>
            <p:cNvSpPr/>
            <p:nvPr/>
          </p:nvSpPr>
          <p:spPr>
            <a:xfrm>
              <a:off x="6307650" y="2821240"/>
              <a:ext cx="107400" cy="1074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6" name="Google Shape;1206;p6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207" name="Google Shape;1207;p66"/>
          <p:cNvSpPr txBox="1"/>
          <p:nvPr/>
        </p:nvSpPr>
        <p:spPr>
          <a:xfrm>
            <a:off x="6006438" y="1863300"/>
            <a:ext cx="23271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Byt miljö och ge dig ordentligt med tid för reflektionen.</a:t>
            </a:r>
            <a:endParaRPr sz="1000">
              <a:solidFill>
                <a:schemeClr val="dk1"/>
              </a:solidFill>
            </a:endParaRPr>
          </a:p>
        </p:txBody>
      </p:sp>
      <p:pic>
        <p:nvPicPr>
          <p:cNvPr id="1208" name="Google Shape;1208;p6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09" name="Google Shape;1209;p66"/>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10" name="Google Shape;1210;p6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5">
  <p:cSld name="TITLE_AND_BODY_25">
    <p:spTree>
      <p:nvGrpSpPr>
        <p:cNvPr id="1211" name="Shape 1211"/>
        <p:cNvGrpSpPr/>
        <p:nvPr/>
      </p:nvGrpSpPr>
      <p:grpSpPr>
        <a:xfrm>
          <a:off x="0" y="0"/>
          <a:ext cx="0" cy="0"/>
          <a:chOff x="0" y="0"/>
          <a:chExt cx="0" cy="0"/>
        </a:xfrm>
      </p:grpSpPr>
      <p:sp>
        <p:nvSpPr>
          <p:cNvPr id="1212" name="Google Shape;1212;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13" name="Google Shape;1213;p67"/>
          <p:cNvPicPr preferRelativeResize="0"/>
          <p:nvPr/>
        </p:nvPicPr>
        <p:blipFill>
          <a:blip r:embed="rId2">
            <a:alphaModFix/>
          </a:blip>
          <a:stretch>
            <a:fillRect/>
          </a:stretch>
        </p:blipFill>
        <p:spPr>
          <a:xfrm>
            <a:off x="8227225" y="4433975"/>
            <a:ext cx="453800" cy="453800"/>
          </a:xfrm>
          <a:prstGeom prst="rect">
            <a:avLst/>
          </a:prstGeom>
          <a:noFill/>
          <a:ln>
            <a:noFill/>
          </a:ln>
        </p:spPr>
      </p:pic>
      <p:grpSp>
        <p:nvGrpSpPr>
          <p:cNvPr id="1214" name="Google Shape;1214;p67"/>
          <p:cNvGrpSpPr/>
          <p:nvPr/>
        </p:nvGrpSpPr>
        <p:grpSpPr>
          <a:xfrm>
            <a:off x="7140404" y="463864"/>
            <a:ext cx="1972464" cy="1777208"/>
            <a:chOff x="5538354" y="1056318"/>
            <a:chExt cx="2078028" cy="1872322"/>
          </a:xfrm>
        </p:grpSpPr>
        <p:sp>
          <p:nvSpPr>
            <p:cNvPr id="1215" name="Google Shape;1215;p67"/>
            <p:cNvSpPr/>
            <p:nvPr/>
          </p:nvSpPr>
          <p:spPr>
            <a:xfrm rot="-10143322">
              <a:off x="5642197" y="1222291"/>
              <a:ext cx="1870343" cy="1272934"/>
            </a:xfrm>
            <a:prstGeom prst="cloud">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67"/>
            <p:cNvSpPr/>
            <p:nvPr/>
          </p:nvSpPr>
          <p:spPr>
            <a:xfrm>
              <a:off x="6508243" y="2481575"/>
              <a:ext cx="162000" cy="1620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67"/>
            <p:cNvSpPr/>
            <p:nvPr/>
          </p:nvSpPr>
          <p:spPr>
            <a:xfrm>
              <a:off x="6425984" y="2687512"/>
              <a:ext cx="133800" cy="1338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67"/>
            <p:cNvSpPr/>
            <p:nvPr/>
          </p:nvSpPr>
          <p:spPr>
            <a:xfrm>
              <a:off x="6307650" y="2821240"/>
              <a:ext cx="107400" cy="1074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9" name="Google Shape;1219;p67"/>
          <p:cNvSpPr txBox="1"/>
          <p:nvPr/>
        </p:nvSpPr>
        <p:spPr>
          <a:xfrm>
            <a:off x="456400" y="524100"/>
            <a:ext cx="8234400" cy="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INTERVJUER &amp; “TOP OF MIND”</a:t>
            </a:r>
            <a:endParaRPr b="1" sz="2400">
              <a:solidFill>
                <a:schemeClr val="dk2"/>
              </a:solidFill>
            </a:endParaRPr>
          </a:p>
        </p:txBody>
      </p:sp>
      <p:sp>
        <p:nvSpPr>
          <p:cNvPr id="1220" name="Google Shape;1220;p67"/>
          <p:cNvSpPr txBox="1"/>
          <p:nvPr/>
        </p:nvSpPr>
        <p:spPr>
          <a:xfrm>
            <a:off x="7381050" y="837675"/>
            <a:ext cx="1449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sv" sz="900">
                <a:solidFill>
                  <a:schemeClr val="dk1"/>
                </a:solidFill>
              </a:rPr>
              <a:t>Kom ihåg att</a:t>
            </a:r>
            <a:br>
              <a:rPr i="1" lang="sv" sz="900">
                <a:solidFill>
                  <a:schemeClr val="dk1"/>
                </a:solidFill>
              </a:rPr>
            </a:br>
            <a:r>
              <a:rPr i="1" lang="sv" sz="900">
                <a:solidFill>
                  <a:schemeClr val="dk1"/>
                </a:solidFill>
              </a:rPr>
              <a:t>kopiera denna sida så du har till alla intervjuer om du vill anteckna</a:t>
            </a:r>
            <a:br>
              <a:rPr i="1" lang="sv" sz="900">
                <a:solidFill>
                  <a:schemeClr val="dk1"/>
                </a:solidFill>
              </a:rPr>
            </a:br>
            <a:r>
              <a:rPr i="1" lang="sv" sz="900">
                <a:solidFill>
                  <a:schemeClr val="dk1"/>
                </a:solidFill>
              </a:rPr>
              <a:t>i denna mall </a:t>
            </a:r>
            <a:endParaRPr i="1" sz="900">
              <a:solidFill>
                <a:schemeClr val="dk1"/>
              </a:solidFill>
            </a:endParaRPr>
          </a:p>
        </p:txBody>
      </p:sp>
      <p:sp>
        <p:nvSpPr>
          <p:cNvPr id="1221" name="Google Shape;1221;p6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3</a:t>
            </a:r>
            <a:endParaRPr b="1">
              <a:solidFill>
                <a:srgbClr val="434343"/>
              </a:solidFill>
            </a:endParaRPr>
          </a:p>
        </p:txBody>
      </p:sp>
      <p:pic>
        <p:nvPicPr>
          <p:cNvPr id="1222" name="Google Shape;1222;p67"/>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23" name="Google Shape;1223;p67"/>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24" name="Google Shape;1224;p6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4">
  <p:cSld name="TITLE_AND_BODY_24">
    <p:spTree>
      <p:nvGrpSpPr>
        <p:cNvPr id="1225" name="Shape 1225"/>
        <p:cNvGrpSpPr/>
        <p:nvPr/>
      </p:nvGrpSpPr>
      <p:grpSpPr>
        <a:xfrm>
          <a:off x="0" y="0"/>
          <a:ext cx="0" cy="0"/>
          <a:chOff x="0" y="0"/>
          <a:chExt cx="0" cy="0"/>
        </a:xfrm>
      </p:grpSpPr>
      <p:sp>
        <p:nvSpPr>
          <p:cNvPr id="1226" name="Google Shape;1226;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27" name="Google Shape;1227;p68"/>
          <p:cNvPicPr preferRelativeResize="0"/>
          <p:nvPr/>
        </p:nvPicPr>
        <p:blipFill>
          <a:blip r:embed="rId2">
            <a:alphaModFix/>
          </a:blip>
          <a:stretch>
            <a:fillRect/>
          </a:stretch>
        </p:blipFill>
        <p:spPr>
          <a:xfrm>
            <a:off x="8227225" y="4433975"/>
            <a:ext cx="453800" cy="453800"/>
          </a:xfrm>
          <a:prstGeom prst="rect">
            <a:avLst/>
          </a:prstGeom>
          <a:noFill/>
          <a:ln>
            <a:noFill/>
          </a:ln>
        </p:spPr>
      </p:pic>
      <p:grpSp>
        <p:nvGrpSpPr>
          <p:cNvPr id="1228" name="Google Shape;1228;p68"/>
          <p:cNvGrpSpPr/>
          <p:nvPr/>
        </p:nvGrpSpPr>
        <p:grpSpPr>
          <a:xfrm>
            <a:off x="7140404" y="463864"/>
            <a:ext cx="1972464" cy="1777208"/>
            <a:chOff x="5538354" y="1056318"/>
            <a:chExt cx="2078028" cy="1872322"/>
          </a:xfrm>
        </p:grpSpPr>
        <p:sp>
          <p:nvSpPr>
            <p:cNvPr id="1229" name="Google Shape;1229;p68"/>
            <p:cNvSpPr/>
            <p:nvPr/>
          </p:nvSpPr>
          <p:spPr>
            <a:xfrm rot="-10143322">
              <a:off x="5642197" y="1222291"/>
              <a:ext cx="1870343" cy="1272934"/>
            </a:xfrm>
            <a:prstGeom prst="cloud">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68"/>
            <p:cNvSpPr/>
            <p:nvPr/>
          </p:nvSpPr>
          <p:spPr>
            <a:xfrm>
              <a:off x="6508243" y="2481575"/>
              <a:ext cx="162000" cy="1620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68"/>
            <p:cNvSpPr/>
            <p:nvPr/>
          </p:nvSpPr>
          <p:spPr>
            <a:xfrm>
              <a:off x="6425984" y="2687512"/>
              <a:ext cx="133800" cy="1338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68"/>
            <p:cNvSpPr/>
            <p:nvPr/>
          </p:nvSpPr>
          <p:spPr>
            <a:xfrm>
              <a:off x="6307650" y="2821240"/>
              <a:ext cx="107400" cy="107400"/>
            </a:xfrm>
            <a:prstGeom prst="ellipse">
              <a:avLst/>
            </a:prstGeom>
            <a:solidFill>
              <a:srgbClr val="FFBB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33" name="Google Shape;1233;p68"/>
          <p:cNvSpPr txBox="1"/>
          <p:nvPr/>
        </p:nvSpPr>
        <p:spPr>
          <a:xfrm>
            <a:off x="533400" y="10729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100">
                <a:solidFill>
                  <a:schemeClr val="dk2"/>
                </a:solidFill>
              </a:rPr>
              <a:t>R</a:t>
            </a:r>
            <a:r>
              <a:rPr b="1" lang="sv" sz="1100">
                <a:solidFill>
                  <a:schemeClr val="dk2"/>
                </a:solidFill>
              </a:rPr>
              <a:t>ESPONDENT NR X</a:t>
            </a:r>
            <a:endParaRPr b="1" sz="1100">
              <a:solidFill>
                <a:schemeClr val="dk2"/>
              </a:solidFill>
            </a:endParaRPr>
          </a:p>
        </p:txBody>
      </p:sp>
      <p:sp>
        <p:nvSpPr>
          <p:cNvPr id="1234" name="Google Shape;1234;p68"/>
          <p:cNvSpPr txBox="1"/>
          <p:nvPr/>
        </p:nvSpPr>
        <p:spPr>
          <a:xfrm>
            <a:off x="601100" y="1415550"/>
            <a:ext cx="2377800" cy="5643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800">
                <a:solidFill>
                  <a:schemeClr val="dk1"/>
                </a:solidFill>
              </a:rPr>
              <a:t>Kvinna, 54 år, frekvent (varje dag) buss, ibland tåg i stan, använder appen</a:t>
            </a:r>
            <a:endParaRPr sz="800">
              <a:solidFill>
                <a:schemeClr val="dk2"/>
              </a:solidFill>
            </a:endParaRPr>
          </a:p>
        </p:txBody>
      </p:sp>
      <p:sp>
        <p:nvSpPr>
          <p:cNvPr id="1235" name="Google Shape;1235;p68"/>
          <p:cNvSpPr txBox="1"/>
          <p:nvPr/>
        </p:nvSpPr>
        <p:spPr>
          <a:xfrm>
            <a:off x="533400" y="24862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100">
                <a:solidFill>
                  <a:schemeClr val="dk2"/>
                </a:solidFill>
              </a:rPr>
              <a:t>T</a:t>
            </a:r>
            <a:r>
              <a:rPr b="1" lang="sv" sz="1100">
                <a:solidFill>
                  <a:schemeClr val="dk2"/>
                </a:solidFill>
              </a:rPr>
              <a:t>OP OF MIND</a:t>
            </a:r>
            <a:endParaRPr b="1" sz="1100">
              <a:solidFill>
                <a:schemeClr val="dk2"/>
              </a:solidFill>
            </a:endParaRPr>
          </a:p>
        </p:txBody>
      </p:sp>
      <p:sp>
        <p:nvSpPr>
          <p:cNvPr id="1236" name="Google Shape;1236;p68"/>
          <p:cNvSpPr txBox="1"/>
          <p:nvPr/>
        </p:nvSpPr>
        <p:spPr>
          <a:xfrm>
            <a:off x="7381050" y="837675"/>
            <a:ext cx="1449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sv" sz="900">
                <a:solidFill>
                  <a:schemeClr val="dk1"/>
                </a:solidFill>
              </a:rPr>
              <a:t>Kom ihåg att</a:t>
            </a:r>
            <a:br>
              <a:rPr i="1" lang="sv" sz="900">
                <a:solidFill>
                  <a:schemeClr val="dk1"/>
                </a:solidFill>
              </a:rPr>
            </a:br>
            <a:r>
              <a:rPr i="1" lang="sv" sz="900">
                <a:solidFill>
                  <a:schemeClr val="dk1"/>
                </a:solidFill>
              </a:rPr>
              <a:t>kopiera denna sida så du har till alla intervjuer om du vill anteckna</a:t>
            </a:r>
            <a:br>
              <a:rPr i="1" lang="sv" sz="900">
                <a:solidFill>
                  <a:schemeClr val="dk1"/>
                </a:solidFill>
              </a:rPr>
            </a:br>
            <a:r>
              <a:rPr i="1" lang="sv" sz="900">
                <a:solidFill>
                  <a:schemeClr val="dk1"/>
                </a:solidFill>
              </a:rPr>
              <a:t>i denna mall </a:t>
            </a:r>
            <a:endParaRPr i="1" sz="900">
              <a:solidFill>
                <a:schemeClr val="dk1"/>
              </a:solidFill>
            </a:endParaRPr>
          </a:p>
        </p:txBody>
      </p:sp>
      <p:sp>
        <p:nvSpPr>
          <p:cNvPr id="1237" name="Google Shape;1237;p6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pic>
        <p:nvPicPr>
          <p:cNvPr id="1238" name="Google Shape;1238;p6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39" name="Google Shape;1239;p68"/>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40" name="Google Shape;1240;p6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241" name="Google Shape;1241;p68"/>
          <p:cNvSpPr/>
          <p:nvPr/>
        </p:nvSpPr>
        <p:spPr>
          <a:xfrm>
            <a:off x="601100"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800">
                <a:solidFill>
                  <a:schemeClr val="dk1"/>
                </a:solidFill>
              </a:rPr>
              <a:t>Opålitlig trafik- informationen (själva info &amp; om den ens kommer)</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2" name="Google Shape;1242;p68"/>
          <p:cNvSpPr/>
          <p:nvPr/>
        </p:nvSpPr>
        <p:spPr>
          <a:xfrm>
            <a:off x="1907763"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Viktigt med aktuell information, att den kommer snabbt </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3" name="Google Shape;1243;p68"/>
          <p:cNvSpPr/>
          <p:nvPr/>
        </p:nvSpPr>
        <p:spPr>
          <a:xfrm>
            <a:off x="3223200"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Upplever ofta bra bemötande  -  vänliga, hjälpsamma</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4" name="Google Shape;1244;p68"/>
          <p:cNvSpPr/>
          <p:nvPr/>
        </p:nvSpPr>
        <p:spPr>
          <a:xfrm>
            <a:off x="4538625"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Önskar info i appen, men också på hållplatsen</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5" name="Google Shape;1245;p68"/>
          <p:cNvSpPr/>
          <p:nvPr/>
        </p:nvSpPr>
        <p:spPr>
          <a:xfrm>
            <a:off x="5854050"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Appen generellt dålig, svårt att hitta aktuell trafikinformation</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6" name="Google Shape;1246;p68"/>
          <p:cNvSpPr/>
          <p:nvPr/>
        </p:nvSpPr>
        <p:spPr>
          <a:xfrm>
            <a:off x="7140400" y="2832825"/>
            <a:ext cx="954300" cy="953700"/>
          </a:xfrm>
          <a:prstGeom prst="rect">
            <a:avLst/>
          </a:prstGeom>
          <a:solidFill>
            <a:schemeClr val="lt1"/>
          </a:solidFill>
          <a:ln cap="flat" cmpd="sng" w="9525">
            <a:solidFill>
              <a:srgbClr val="BD5365"/>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800">
                <a:solidFill>
                  <a:schemeClr val="dk1"/>
                </a:solidFill>
              </a:rPr>
              <a:t>Gärna notiser på den informationen som gäller min resa</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1247" name="Google Shape;1247;p68"/>
          <p:cNvSpPr txBox="1"/>
          <p:nvPr/>
        </p:nvSpPr>
        <p:spPr>
          <a:xfrm>
            <a:off x="456400" y="524100"/>
            <a:ext cx="8234400" cy="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INTERVJUER &amp; “TOP OF MIND”</a:t>
            </a:r>
            <a:endParaRPr b="1" sz="2400">
              <a:solidFill>
                <a:schemeClr val="dk2"/>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3">
  <p:cSld name="TITLE_AND_BODY_23">
    <p:spTree>
      <p:nvGrpSpPr>
        <p:cNvPr id="1248" name="Shape 1248"/>
        <p:cNvGrpSpPr/>
        <p:nvPr/>
      </p:nvGrpSpPr>
      <p:grpSpPr>
        <a:xfrm>
          <a:off x="0" y="0"/>
          <a:ext cx="0" cy="0"/>
          <a:chOff x="0" y="0"/>
          <a:chExt cx="0" cy="0"/>
        </a:xfrm>
      </p:grpSpPr>
      <p:sp>
        <p:nvSpPr>
          <p:cNvPr id="1249" name="Google Shape;1249;p69"/>
          <p:cNvSpPr/>
          <p:nvPr/>
        </p:nvSpPr>
        <p:spPr>
          <a:xfrm>
            <a:off x="5237102" y="1364125"/>
            <a:ext cx="3139800" cy="3114900"/>
          </a:xfrm>
          <a:prstGeom prst="ellipse">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0" name="Google Shape;1250;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51" name="Google Shape;1251;p6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252" name="Google Shape;1252;p69"/>
          <p:cNvSpPr txBox="1"/>
          <p:nvPr/>
        </p:nvSpPr>
        <p:spPr>
          <a:xfrm>
            <a:off x="456400" y="524100"/>
            <a:ext cx="8234400" cy="11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3: INTERVJUER &amp; “TOP OF MIND”</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40-50 min per intervju</a:t>
            </a:r>
            <a:endParaRPr b="1" i="1" sz="2400">
              <a:solidFill>
                <a:schemeClr val="dk2"/>
              </a:solidFill>
            </a:endParaRPr>
          </a:p>
        </p:txBody>
      </p:sp>
      <p:sp>
        <p:nvSpPr>
          <p:cNvPr id="1253" name="Google Shape;1253;p69"/>
          <p:cNvSpPr txBox="1"/>
          <p:nvPr/>
        </p:nvSpPr>
        <p:spPr>
          <a:xfrm>
            <a:off x="470300" y="1313225"/>
            <a:ext cx="41367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chemeClr val="dk2"/>
                </a:solidFill>
                <a:highlight>
                  <a:schemeClr val="lt1"/>
                </a:highlight>
              </a:rPr>
              <a:t>Syfte: </a:t>
            </a:r>
            <a:r>
              <a:rPr lang="sv" sz="1000">
                <a:solidFill>
                  <a:schemeClr val="dk2"/>
                </a:solidFill>
                <a:highlight>
                  <a:schemeClr val="lt1"/>
                </a:highlight>
              </a:rPr>
              <a:t>Förstå användaren och förbereda ett sätt att dokumenter</a:t>
            </a:r>
            <a:r>
              <a:rPr lang="sv" sz="1000">
                <a:solidFill>
                  <a:schemeClr val="dk2"/>
                </a:solidFill>
                <a:highlight>
                  <a:schemeClr val="lt1"/>
                </a:highlight>
              </a:rPr>
              <a:t>a </a:t>
            </a:r>
            <a:r>
              <a:rPr lang="sv" sz="1000">
                <a:solidFill>
                  <a:schemeClr val="dk2"/>
                </a:solidFill>
                <a:highlight>
                  <a:schemeClr val="lt1"/>
                </a:highlight>
              </a:rPr>
              <a:t>datan från intervjuerna</a:t>
            </a:r>
            <a:endParaRPr sz="1000">
              <a:solidFill>
                <a:schemeClr val="dk2"/>
              </a:solidFill>
              <a:highlight>
                <a:schemeClr val="lt1"/>
              </a:highlight>
            </a:endParaRPr>
          </a:p>
          <a:p>
            <a:pPr indent="0" lvl="0" marL="0" rtl="0" algn="l">
              <a:lnSpc>
                <a:spcPct val="115000"/>
              </a:lnSpc>
              <a:spcBef>
                <a:spcPts val="1600"/>
              </a:spcBef>
              <a:spcAft>
                <a:spcPts val="0"/>
              </a:spcAft>
              <a:buNone/>
            </a:pPr>
            <a:r>
              <a:t/>
            </a:r>
            <a:endParaRPr b="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chemeClr val="dk2"/>
                </a:solidFill>
                <a:highlight>
                  <a:schemeClr val="lt1"/>
                </a:highlight>
              </a:rPr>
              <a:t>Förbered för att dokumentera dina intervjuer som du önskar till exempel för hand, i word, på en digital whiteboard (t.e.x Mural eller Miro) eller i mallen på nästa sida </a:t>
            </a:r>
            <a:r>
              <a:rPr i="1" lang="sv" sz="1000">
                <a:solidFill>
                  <a:schemeClr val="dk2"/>
                </a:solidFill>
                <a:highlight>
                  <a:schemeClr val="lt1"/>
                </a:highlight>
              </a:rPr>
              <a:t>(kom ihåg att kopiera sidan så du har en per samtal). (5 min)</a:t>
            </a:r>
            <a:endParaRPr i="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2. </a:t>
            </a:r>
            <a:r>
              <a:rPr lang="sv" sz="1000">
                <a:solidFill>
                  <a:schemeClr val="dk2"/>
                </a:solidFill>
                <a:highlight>
                  <a:schemeClr val="lt1"/>
                </a:highlight>
              </a:rPr>
              <a:t>Försök anteckna allt du hör - utan att analysera. (ca 20-40 min per intervju)</a:t>
            </a:r>
            <a:endParaRPr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3. </a:t>
            </a:r>
            <a:r>
              <a:rPr lang="sv" sz="1000">
                <a:solidFill>
                  <a:schemeClr val="dk2"/>
                </a:solidFill>
                <a:highlight>
                  <a:schemeClr val="lt1"/>
                </a:highlight>
              </a:rPr>
              <a:t>Efter intervjun, ta några minuter att skriv ned dina största </a:t>
            </a:r>
            <a:r>
              <a:rPr b="1" lang="sv" sz="1000">
                <a:solidFill>
                  <a:schemeClr val="dk2"/>
                </a:solidFill>
                <a:highlight>
                  <a:schemeClr val="lt1"/>
                </a:highlight>
              </a:rPr>
              <a:t>“top of mind”</a:t>
            </a:r>
            <a:r>
              <a:rPr lang="sv" sz="1000">
                <a:solidFill>
                  <a:schemeClr val="dk2"/>
                </a:solidFill>
                <a:highlight>
                  <a:schemeClr val="lt1"/>
                </a:highlight>
              </a:rPr>
              <a:t>. Vad tycker du var starkast i intervjun? Vad stack ut? Vad tar du med dig? </a:t>
            </a:r>
            <a:r>
              <a:rPr i="1" lang="sv" sz="1000">
                <a:solidFill>
                  <a:schemeClr val="dk2"/>
                </a:solidFill>
                <a:highlight>
                  <a:schemeClr val="lt1"/>
                </a:highlight>
              </a:rPr>
              <a:t>(5 min)</a:t>
            </a:r>
            <a:endParaRPr i="1" sz="1000">
              <a:solidFill>
                <a:schemeClr val="dk2"/>
              </a:solidFill>
              <a:highlight>
                <a:schemeClr val="lt1"/>
              </a:highlight>
            </a:endParaRPr>
          </a:p>
          <a:p>
            <a:pPr indent="0" lvl="0" marL="0" rtl="0" algn="l">
              <a:lnSpc>
                <a:spcPct val="150000"/>
              </a:lnSpc>
              <a:spcBef>
                <a:spcPts val="1600"/>
              </a:spcBef>
              <a:spcAft>
                <a:spcPts val="1600"/>
              </a:spcAft>
              <a:buNone/>
            </a:pPr>
            <a:r>
              <a:t/>
            </a:r>
            <a:endParaRPr sz="1000">
              <a:solidFill>
                <a:schemeClr val="dk2"/>
              </a:solidFill>
              <a:highlight>
                <a:srgbClr val="FFFFFF"/>
              </a:highlight>
            </a:endParaRPr>
          </a:p>
        </p:txBody>
      </p:sp>
      <p:sp>
        <p:nvSpPr>
          <p:cNvPr id="1254" name="Google Shape;1254;p69"/>
          <p:cNvSpPr txBox="1"/>
          <p:nvPr/>
        </p:nvSpPr>
        <p:spPr>
          <a:xfrm>
            <a:off x="5492725" y="2439475"/>
            <a:ext cx="2515200" cy="964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b="1" lang="sv" sz="900">
                <a:solidFill>
                  <a:schemeClr val="dk1"/>
                </a:solidFill>
              </a:rPr>
              <a:t>Tips! </a:t>
            </a:r>
            <a:br>
              <a:rPr lang="sv" sz="900">
                <a:solidFill>
                  <a:schemeClr val="dk1"/>
                </a:solidFill>
              </a:rPr>
            </a:br>
            <a:r>
              <a:rPr lang="sv" sz="900">
                <a:solidFill>
                  <a:schemeClr val="dk1"/>
                </a:solidFill>
              </a:rPr>
              <a:t>Var inte rädd för tystnaden. “pinsamma pauser” kan göra att den du intervjuar får lite tid att tänka och det skapar ett lugn.</a:t>
            </a:r>
            <a:r>
              <a:rPr b="1" lang="sv" sz="900">
                <a:solidFill>
                  <a:schemeClr val="dk1"/>
                </a:solidFill>
              </a:rPr>
              <a:t> </a:t>
            </a:r>
            <a:endParaRPr b="1" sz="900">
              <a:solidFill>
                <a:schemeClr val="dk1"/>
              </a:solidFill>
            </a:endParaRPr>
          </a:p>
        </p:txBody>
      </p:sp>
      <p:sp>
        <p:nvSpPr>
          <p:cNvPr id="1255" name="Google Shape;1255;p6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1256" name="Google Shape;1256;p6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57" name="Google Shape;1257;p69"/>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58" name="Google Shape;1258;p6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259" name="Google Shape;1259;p69"/>
          <p:cNvPicPr preferRelativeResize="0"/>
          <p:nvPr/>
        </p:nvPicPr>
        <p:blipFill>
          <a:blip r:embed="rId4">
            <a:alphaModFix/>
          </a:blip>
          <a:stretch>
            <a:fillRect/>
          </a:stretch>
        </p:blipFill>
        <p:spPr>
          <a:xfrm>
            <a:off x="6182350" y="968825"/>
            <a:ext cx="2548803" cy="163904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2">
  <p:cSld name="TITLE_AND_BODY_22">
    <p:spTree>
      <p:nvGrpSpPr>
        <p:cNvPr id="1260" name="Shape 1260"/>
        <p:cNvGrpSpPr/>
        <p:nvPr/>
      </p:nvGrpSpPr>
      <p:grpSpPr>
        <a:xfrm>
          <a:off x="0" y="0"/>
          <a:ext cx="0" cy="0"/>
          <a:chOff x="0" y="0"/>
          <a:chExt cx="0" cy="0"/>
        </a:xfrm>
      </p:grpSpPr>
      <p:sp>
        <p:nvSpPr>
          <p:cNvPr id="1261" name="Google Shape;1261;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62" name="Google Shape;1262;p7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263" name="Google Shape;1263;p70"/>
          <p:cNvSpPr txBox="1"/>
          <p:nvPr/>
        </p:nvSpPr>
        <p:spPr>
          <a:xfrm>
            <a:off x="456400" y="52410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INTERVJUGUIDE</a:t>
            </a:r>
            <a:r>
              <a:rPr b="1" lang="sv" sz="1300">
                <a:solidFill>
                  <a:schemeClr val="dk2"/>
                </a:solidFill>
              </a:rPr>
              <a:t> </a:t>
            </a:r>
            <a:endParaRPr b="1" sz="1200">
              <a:solidFill>
                <a:schemeClr val="dk2"/>
              </a:solidFill>
            </a:endParaRPr>
          </a:p>
        </p:txBody>
      </p:sp>
      <p:sp>
        <p:nvSpPr>
          <p:cNvPr id="1264" name="Google Shape;1264;p7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a:t>
            </a:r>
            <a:endParaRPr b="1">
              <a:solidFill>
                <a:srgbClr val="434343"/>
              </a:solidFill>
            </a:endParaRPr>
          </a:p>
        </p:txBody>
      </p:sp>
      <p:pic>
        <p:nvPicPr>
          <p:cNvPr id="1265" name="Google Shape;1265;p7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66" name="Google Shape;1266;p70"/>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67" name="Google Shape;1267;p7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4">
  <p:cSld name="TITLE_AND_BODY_84">
    <p:spTree>
      <p:nvGrpSpPr>
        <p:cNvPr id="86" name="Shape 86"/>
        <p:cNvGrpSpPr/>
        <p:nvPr/>
      </p:nvGrpSpPr>
      <p:grpSpPr>
        <a:xfrm>
          <a:off x="0" y="0"/>
          <a:ext cx="0" cy="0"/>
          <a:chOff x="0" y="0"/>
          <a:chExt cx="0" cy="0"/>
        </a:xfrm>
      </p:grpSpPr>
      <p:sp>
        <p:nvSpPr>
          <p:cNvPr id="87" name="Google Shape;8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88" name="Google Shape;88;p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89" name="Google Shape;89;p8"/>
          <p:cNvSpPr txBox="1"/>
          <p:nvPr/>
        </p:nvSpPr>
        <p:spPr>
          <a:xfrm>
            <a:off x="456400" y="1335948"/>
            <a:ext cx="46107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 sz="1000">
                <a:solidFill>
                  <a:srgbClr val="434343"/>
                </a:solidFill>
                <a:highlight>
                  <a:schemeClr val="lt1"/>
                </a:highlight>
              </a:rPr>
              <a:t>Syfte: </a:t>
            </a:r>
            <a:br>
              <a:rPr b="1" lang="sv" sz="1000">
                <a:solidFill>
                  <a:srgbClr val="434343"/>
                </a:solidFill>
                <a:highlight>
                  <a:schemeClr val="lt1"/>
                </a:highlight>
              </a:rPr>
            </a:br>
            <a:r>
              <a:rPr lang="sv" sz="1000">
                <a:solidFill>
                  <a:srgbClr val="434343"/>
                </a:solidFill>
                <a:highlight>
                  <a:schemeClr val="lt1"/>
                </a:highlight>
              </a:rPr>
              <a:t>Att stanna upp och fundera på hur du känner kring att ha genomfört övningarna i den här delen av utbildningen. Dessa tankar kan du komma tillbaka till även efter avslutad kurs. </a:t>
            </a:r>
            <a:endParaRPr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rgbClr val="434343"/>
                </a:solidFill>
                <a:highlight>
                  <a:schemeClr val="lt1"/>
                </a:highlight>
              </a:rPr>
              <a:t>Hur?</a:t>
            </a:r>
            <a:r>
              <a:rPr lang="sv" sz="1000">
                <a:solidFill>
                  <a:srgbClr val="434343"/>
                </a:solidFill>
                <a:highlight>
                  <a:schemeClr val="lt1"/>
                </a:highlight>
              </a:rPr>
              <a:t> </a:t>
            </a:r>
            <a:br>
              <a:rPr lang="sv" sz="1000">
                <a:solidFill>
                  <a:srgbClr val="434343"/>
                </a:solidFill>
                <a:highlight>
                  <a:schemeClr val="lt1"/>
                </a:highlight>
              </a:rPr>
            </a:br>
            <a:r>
              <a:rPr lang="sv" sz="1000">
                <a:solidFill>
                  <a:srgbClr val="434343"/>
                </a:solidFill>
                <a:highlight>
                  <a:schemeClr val="lt1"/>
                </a:highlight>
              </a:rPr>
              <a:t>Fundera kring frågorna i övningen och skriv ned vad du tänker. </a:t>
            </a:r>
            <a:endParaRPr b="1" sz="1000">
              <a:solidFill>
                <a:srgbClr val="434343"/>
              </a:solidFill>
              <a:highlight>
                <a:schemeClr val="lt1"/>
              </a:highlight>
            </a:endParaRPr>
          </a:p>
          <a:p>
            <a:pPr indent="0" lvl="0" marL="0" rtl="0" algn="l">
              <a:lnSpc>
                <a:spcPct val="150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grpSp>
        <p:nvGrpSpPr>
          <p:cNvPr id="90" name="Google Shape;90;p8"/>
          <p:cNvGrpSpPr/>
          <p:nvPr/>
        </p:nvGrpSpPr>
        <p:grpSpPr>
          <a:xfrm>
            <a:off x="5425428" y="938803"/>
            <a:ext cx="3315078" cy="2986915"/>
            <a:chOff x="5538354" y="1056318"/>
            <a:chExt cx="2078028" cy="1872322"/>
          </a:xfrm>
        </p:grpSpPr>
        <p:sp>
          <p:nvSpPr>
            <p:cNvPr id="91" name="Google Shape;91;p8"/>
            <p:cNvSpPr/>
            <p:nvPr/>
          </p:nvSpPr>
          <p:spPr>
            <a:xfrm rot="-10143322">
              <a:off x="5642197" y="1222291"/>
              <a:ext cx="1870343" cy="1272934"/>
            </a:xfrm>
            <a:prstGeom prst="cloud">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8"/>
            <p:cNvSpPr/>
            <p:nvPr/>
          </p:nvSpPr>
          <p:spPr>
            <a:xfrm>
              <a:off x="6508243" y="2481575"/>
              <a:ext cx="162000" cy="1620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8"/>
            <p:cNvSpPr/>
            <p:nvPr/>
          </p:nvSpPr>
          <p:spPr>
            <a:xfrm>
              <a:off x="6425984" y="2687512"/>
              <a:ext cx="133800" cy="1338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8"/>
            <p:cNvSpPr/>
            <p:nvPr/>
          </p:nvSpPr>
          <p:spPr>
            <a:xfrm>
              <a:off x="6307650" y="2821240"/>
              <a:ext cx="107400" cy="107400"/>
            </a:xfrm>
            <a:prstGeom prst="ellipse">
              <a:avLst/>
            </a:prstGeom>
            <a:solidFill>
              <a:srgbClr val="C6D7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 name="Google Shape;95;p8"/>
          <p:cNvSpPr txBox="1"/>
          <p:nvPr/>
        </p:nvSpPr>
        <p:spPr>
          <a:xfrm>
            <a:off x="6006438" y="1758375"/>
            <a:ext cx="23271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Diskutera dina tankar och idéer med andra för att få nya perspektiv och insikter.</a:t>
            </a:r>
            <a:endParaRPr sz="1000">
              <a:solidFill>
                <a:schemeClr val="dk1"/>
              </a:solidFill>
            </a:endParaRPr>
          </a:p>
        </p:txBody>
      </p:sp>
      <p:sp>
        <p:nvSpPr>
          <p:cNvPr id="96" name="Google Shape;96;p8"/>
          <p:cNvSpPr txBox="1"/>
          <p:nvPr/>
        </p:nvSpPr>
        <p:spPr>
          <a:xfrm>
            <a:off x="456400" y="511400"/>
            <a:ext cx="8234400" cy="89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sv" sz="2400">
                <a:solidFill>
                  <a:srgbClr val="595959"/>
                </a:solidFill>
              </a:rPr>
              <a:t>ÖVNING 4: SLUTREFLEKTION</a:t>
            </a:r>
            <a:endParaRPr b="1" sz="2400">
              <a:solidFill>
                <a:srgbClr val="595959"/>
              </a:solidFill>
            </a:endParaRPr>
          </a:p>
        </p:txBody>
      </p:sp>
      <p:sp>
        <p:nvSpPr>
          <p:cNvPr id="97" name="Google Shape;97;p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98" name="Google Shape;98;p8"/>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99" name="Google Shape;99;p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00" name="Google Shape;100;p8"/>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101" name="Google Shape;101;p8"/>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102" name="Google Shape;102;p8"/>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1">
  <p:cSld name="TITLE_AND_BODY_21">
    <p:spTree>
      <p:nvGrpSpPr>
        <p:cNvPr id="1268" name="Shape 1268"/>
        <p:cNvGrpSpPr/>
        <p:nvPr/>
      </p:nvGrpSpPr>
      <p:grpSpPr>
        <a:xfrm>
          <a:off x="0" y="0"/>
          <a:ext cx="0" cy="0"/>
          <a:chOff x="0" y="0"/>
          <a:chExt cx="0" cy="0"/>
        </a:xfrm>
      </p:grpSpPr>
      <p:sp>
        <p:nvSpPr>
          <p:cNvPr id="1269" name="Google Shape;1269;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70" name="Google Shape;1270;p7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271" name="Google Shape;1271;p71"/>
          <p:cNvSpPr txBox="1"/>
          <p:nvPr/>
        </p:nvSpPr>
        <p:spPr>
          <a:xfrm>
            <a:off x="489350" y="1007375"/>
            <a:ext cx="8459400" cy="5643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&amp; frågor, intervju (50 min)</a:t>
            </a:r>
            <a:br>
              <a:rPr b="1" lang="sv" sz="1000">
                <a:solidFill>
                  <a:srgbClr val="434343"/>
                </a:solidFill>
              </a:rPr>
            </a:br>
            <a:r>
              <a:rPr lang="sv" sz="1000">
                <a:solidFill>
                  <a:srgbClr val="434343"/>
                </a:solidFill>
              </a:rPr>
              <a:t>Så här kan strukturen på en intervjuguide se ut - fortsätt i övningen för att skapa din egna guide!</a:t>
            </a:r>
            <a:endParaRPr sz="1000">
              <a:solidFill>
                <a:srgbClr val="434343"/>
              </a:solidFill>
            </a:endParaRPr>
          </a:p>
        </p:txBody>
      </p:sp>
      <p:sp>
        <p:nvSpPr>
          <p:cNvPr id="1272" name="Google Shape;1272;p71"/>
          <p:cNvSpPr txBox="1"/>
          <p:nvPr/>
        </p:nvSpPr>
        <p:spPr>
          <a:xfrm>
            <a:off x="456400" y="1579427"/>
            <a:ext cx="1008300" cy="3654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000">
                <a:solidFill>
                  <a:srgbClr val="434343"/>
                </a:solidFill>
              </a:rPr>
              <a:t>Intro (5 min)</a:t>
            </a:r>
            <a:endParaRPr b="1" sz="1000">
              <a:solidFill>
                <a:srgbClr val="434343"/>
              </a:solidFill>
            </a:endParaRPr>
          </a:p>
        </p:txBody>
      </p:sp>
      <p:sp>
        <p:nvSpPr>
          <p:cNvPr id="1273" name="Google Shape;1273;p71"/>
          <p:cNvSpPr txBox="1"/>
          <p:nvPr/>
        </p:nvSpPr>
        <p:spPr>
          <a:xfrm>
            <a:off x="1560350" y="1579427"/>
            <a:ext cx="2329500" cy="3654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000">
                <a:solidFill>
                  <a:srgbClr val="434343"/>
                </a:solidFill>
              </a:rPr>
              <a:t>Inledande frågor (5 min)</a:t>
            </a:r>
            <a:endParaRPr b="1" sz="1000">
              <a:solidFill>
                <a:srgbClr val="434343"/>
              </a:solidFill>
            </a:endParaRPr>
          </a:p>
        </p:txBody>
      </p:sp>
      <p:sp>
        <p:nvSpPr>
          <p:cNvPr id="1274" name="Google Shape;1274;p71"/>
          <p:cNvSpPr txBox="1"/>
          <p:nvPr/>
        </p:nvSpPr>
        <p:spPr>
          <a:xfrm>
            <a:off x="3769850" y="1579427"/>
            <a:ext cx="2329500" cy="4686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000">
                <a:solidFill>
                  <a:srgbClr val="434343"/>
                </a:solidFill>
              </a:rPr>
              <a:t>Fördjupa (30 min)</a:t>
            </a:r>
            <a:br>
              <a:rPr b="1" lang="sv" sz="1000">
                <a:solidFill>
                  <a:srgbClr val="434343"/>
                </a:solidFill>
              </a:rPr>
            </a:br>
            <a:r>
              <a:rPr b="1" lang="sv" sz="1000">
                <a:solidFill>
                  <a:srgbClr val="434343"/>
                </a:solidFill>
              </a:rPr>
              <a:t>Innan, Under, Efter</a:t>
            </a:r>
            <a:endParaRPr b="1" sz="1000">
              <a:solidFill>
                <a:srgbClr val="434343"/>
              </a:solidFill>
            </a:endParaRPr>
          </a:p>
        </p:txBody>
      </p:sp>
      <p:sp>
        <p:nvSpPr>
          <p:cNvPr id="1275" name="Google Shape;1275;p71"/>
          <p:cNvSpPr txBox="1"/>
          <p:nvPr/>
        </p:nvSpPr>
        <p:spPr>
          <a:xfrm>
            <a:off x="5865500" y="1579425"/>
            <a:ext cx="1704900" cy="3654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000">
                <a:solidFill>
                  <a:srgbClr val="434343"/>
                </a:solidFill>
              </a:rPr>
              <a:t>Drömma fritt (5 min)</a:t>
            </a:r>
            <a:endParaRPr b="1" sz="1000">
              <a:solidFill>
                <a:srgbClr val="434343"/>
              </a:solidFill>
            </a:endParaRPr>
          </a:p>
        </p:txBody>
      </p:sp>
      <p:sp>
        <p:nvSpPr>
          <p:cNvPr id="1276" name="Google Shape;1276;p71"/>
          <p:cNvSpPr txBox="1"/>
          <p:nvPr/>
        </p:nvSpPr>
        <p:spPr>
          <a:xfrm>
            <a:off x="7122900" y="1579425"/>
            <a:ext cx="1481100" cy="3654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000">
                <a:solidFill>
                  <a:srgbClr val="434343"/>
                </a:solidFill>
              </a:rPr>
              <a:t>Avslut (5 min)</a:t>
            </a:r>
            <a:endParaRPr b="1" sz="1000">
              <a:solidFill>
                <a:srgbClr val="434343"/>
              </a:solidFill>
            </a:endParaRPr>
          </a:p>
        </p:txBody>
      </p:sp>
      <p:sp>
        <p:nvSpPr>
          <p:cNvPr id="1277" name="Google Shape;1277;p7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278" name="Google Shape;1278;p71"/>
          <p:cNvSpPr txBox="1"/>
          <p:nvPr/>
        </p:nvSpPr>
        <p:spPr>
          <a:xfrm>
            <a:off x="6677200" y="906675"/>
            <a:ext cx="2013600" cy="3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ger vi exempel på frågeställningar som du kan inspireras av när du skapar din egen guide</a:t>
            </a:r>
            <a:endParaRPr sz="1100">
              <a:solidFill>
                <a:srgbClr val="666666"/>
              </a:solidFill>
              <a:latin typeface="Caveat"/>
              <a:ea typeface="Caveat"/>
              <a:cs typeface="Caveat"/>
              <a:sym typeface="Caveat"/>
            </a:endParaRPr>
          </a:p>
        </p:txBody>
      </p:sp>
      <p:cxnSp>
        <p:nvCxnSpPr>
          <p:cNvPr id="1279" name="Google Shape;1279;p71"/>
          <p:cNvCxnSpPr/>
          <p:nvPr/>
        </p:nvCxnSpPr>
        <p:spPr>
          <a:xfrm flipH="1" rot="10800000">
            <a:off x="5670550" y="1225400"/>
            <a:ext cx="990600" cy="552600"/>
          </a:xfrm>
          <a:prstGeom prst="curvedConnector3">
            <a:avLst>
              <a:gd fmla="val 50000" name="adj1"/>
            </a:avLst>
          </a:prstGeom>
          <a:noFill/>
          <a:ln cap="flat" cmpd="sng" w="9525">
            <a:solidFill>
              <a:srgbClr val="666666"/>
            </a:solidFill>
            <a:prstDash val="solid"/>
            <a:round/>
            <a:headEnd len="med" w="med" type="stealth"/>
            <a:tailEnd len="med" w="med" type="none"/>
          </a:ln>
        </p:spPr>
      </p:cxnSp>
      <p:pic>
        <p:nvPicPr>
          <p:cNvPr id="1280" name="Google Shape;1280;p71"/>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281" name="Google Shape;1281;p71"/>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282" name="Google Shape;1282;p71"/>
          <p:cNvSpPr/>
          <p:nvPr/>
        </p:nvSpPr>
        <p:spPr>
          <a:xfrm>
            <a:off x="584200" y="2021307"/>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Hej, x heter jag. Tack för att du ställer upp på samtalet, det är verkligen till stor hjälp.</a:t>
            </a:r>
            <a:endParaRPr sz="1300"/>
          </a:p>
        </p:txBody>
      </p:sp>
      <p:sp>
        <p:nvSpPr>
          <p:cNvPr id="1283" name="Google Shape;1283;p71"/>
          <p:cNvSpPr/>
          <p:nvPr/>
        </p:nvSpPr>
        <p:spPr>
          <a:xfrm>
            <a:off x="1928955" y="2021300"/>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Vill du berätta lite kort om dig själv? (ålder, bostadsort t.ex)</a:t>
            </a:r>
            <a:endParaRPr sz="1200"/>
          </a:p>
        </p:txBody>
      </p:sp>
      <p:sp>
        <p:nvSpPr>
          <p:cNvPr id="1284" name="Google Shape;1284;p71"/>
          <p:cNvSpPr/>
          <p:nvPr/>
        </p:nvSpPr>
        <p:spPr>
          <a:xfrm>
            <a:off x="2771364" y="201667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Hur brukar du planera dina resor? Vad är det som gör att du väljer bussen?</a:t>
            </a:r>
            <a:endParaRPr sz="1200"/>
          </a:p>
        </p:txBody>
      </p:sp>
      <p:sp>
        <p:nvSpPr>
          <p:cNvPr id="1285" name="Google Shape;1285;p71"/>
          <p:cNvSpPr/>
          <p:nvPr/>
        </p:nvSpPr>
        <p:spPr>
          <a:xfrm>
            <a:off x="4126545" y="2016684"/>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Vad gör du under bussfärden?</a:t>
            </a:r>
            <a:endParaRPr sz="1200"/>
          </a:p>
        </p:txBody>
      </p:sp>
      <p:sp>
        <p:nvSpPr>
          <p:cNvPr id="1286" name="Google Shape;1286;p71"/>
          <p:cNvSpPr/>
          <p:nvPr/>
        </p:nvSpPr>
        <p:spPr>
          <a:xfrm>
            <a:off x="584200" y="287785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dk1"/>
              </a:solidFill>
            </a:endParaRPr>
          </a:p>
          <a:p>
            <a:pPr indent="0" lvl="0" marL="0" rtl="0" algn="l">
              <a:spcBef>
                <a:spcPts val="0"/>
              </a:spcBef>
              <a:spcAft>
                <a:spcPts val="0"/>
              </a:spcAft>
              <a:buNone/>
            </a:pPr>
            <a:r>
              <a:rPr lang="sv" sz="700">
                <a:solidFill>
                  <a:schemeClr val="dk1"/>
                </a:solidFill>
              </a:rPr>
              <a:t>Jag jobbar för y och just nu undersöker vi z och det är därför vi vill prata med dig idag! </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87" name="Google Shape;1287;p71"/>
          <p:cNvSpPr/>
          <p:nvPr/>
        </p:nvSpPr>
        <p:spPr>
          <a:xfrm>
            <a:off x="1928943" y="287785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Vad känner du för kollektivtrafiken i ditt län i stort? </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88" name="Google Shape;1288;p71"/>
          <p:cNvSpPr/>
          <p:nvPr/>
        </p:nvSpPr>
        <p:spPr>
          <a:xfrm>
            <a:off x="584200" y="3734395"/>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Har du några frågor innan vi kör igång?</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89" name="Google Shape;1289;p71"/>
          <p:cNvSpPr/>
          <p:nvPr/>
        </p:nvSpPr>
        <p:spPr>
          <a:xfrm>
            <a:off x="1928943" y="3734395"/>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Hur ofta skulle du säga att du åker buss? </a:t>
            </a:r>
            <a:endParaRPr sz="700">
              <a:solidFill>
                <a:schemeClr val="dk1"/>
              </a:solidFill>
            </a:endParaRPr>
          </a:p>
          <a:p>
            <a:pPr indent="0" lvl="0" marL="0" rtl="0" algn="l">
              <a:spcBef>
                <a:spcPts val="0"/>
              </a:spcBef>
              <a:spcAft>
                <a:spcPts val="0"/>
              </a:spcAft>
              <a:buNone/>
            </a:pPr>
            <a:r>
              <a:rPr lang="sv" sz="700">
                <a:solidFill>
                  <a:schemeClr val="dk1"/>
                </a:solidFill>
              </a:rPr>
              <a:t>Varför?</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90" name="Google Shape;1290;p71"/>
          <p:cNvSpPr/>
          <p:nvPr/>
        </p:nvSpPr>
        <p:spPr>
          <a:xfrm>
            <a:off x="2786459" y="287785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Hur fungerar det?</a:t>
            </a:r>
            <a:endParaRPr sz="700">
              <a:solidFill>
                <a:schemeClr val="dk1"/>
              </a:solidFill>
            </a:endParaRPr>
          </a:p>
          <a:p>
            <a:pPr indent="0" lvl="0" marL="0" rtl="0" algn="l">
              <a:spcBef>
                <a:spcPts val="0"/>
              </a:spcBef>
              <a:spcAft>
                <a:spcPts val="0"/>
              </a:spcAft>
              <a:buNone/>
            </a:pPr>
            <a:r>
              <a:rPr lang="sv" sz="700">
                <a:solidFill>
                  <a:schemeClr val="dk1"/>
                </a:solidFill>
              </a:rPr>
              <a:t>Vad fungerar bra/dåligt? Varför?</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91" name="Google Shape;1291;p71"/>
          <p:cNvSpPr/>
          <p:nvPr/>
        </p:nvSpPr>
        <p:spPr>
          <a:xfrm>
            <a:off x="2786461" y="373903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Vad får dig att välja bilen istället?</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292" name="Google Shape;1292;p71"/>
          <p:cNvSpPr/>
          <p:nvPr/>
        </p:nvSpPr>
        <p:spPr>
          <a:xfrm>
            <a:off x="4126558" y="2877856"/>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Är det något du tycker fungerar bättre/sämre?</a:t>
            </a:r>
            <a:endParaRPr sz="1200"/>
          </a:p>
        </p:txBody>
      </p:sp>
      <p:sp>
        <p:nvSpPr>
          <p:cNvPr id="1293" name="Google Shape;1293;p71"/>
          <p:cNvSpPr/>
          <p:nvPr/>
        </p:nvSpPr>
        <p:spPr>
          <a:xfrm>
            <a:off x="4126545" y="373903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När du hamnar i situationen att x, hur löser du det?</a:t>
            </a:r>
            <a:endParaRPr sz="1200"/>
          </a:p>
        </p:txBody>
      </p:sp>
      <p:sp>
        <p:nvSpPr>
          <p:cNvPr id="1294" name="Google Shape;1294;p71"/>
          <p:cNvSpPr/>
          <p:nvPr/>
        </p:nvSpPr>
        <p:spPr>
          <a:xfrm>
            <a:off x="5002042" y="3743718"/>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Vad gör du efter bussfärden?</a:t>
            </a:r>
            <a:endParaRPr sz="1200"/>
          </a:p>
        </p:txBody>
      </p:sp>
      <p:sp>
        <p:nvSpPr>
          <p:cNvPr id="1295" name="Google Shape;1295;p71"/>
          <p:cNvSpPr/>
          <p:nvPr/>
        </p:nvSpPr>
        <p:spPr>
          <a:xfrm>
            <a:off x="4996474" y="2877859"/>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Är det något du tycker fungerar bättre/sämre?</a:t>
            </a:r>
            <a:endParaRPr sz="1200"/>
          </a:p>
        </p:txBody>
      </p:sp>
      <p:sp>
        <p:nvSpPr>
          <p:cNvPr id="1296" name="Google Shape;1296;p71"/>
          <p:cNvSpPr/>
          <p:nvPr/>
        </p:nvSpPr>
        <p:spPr>
          <a:xfrm>
            <a:off x="5002055" y="2011987"/>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Vilken information är viktigast för dig när x händer?</a:t>
            </a:r>
            <a:endParaRPr sz="1200"/>
          </a:p>
        </p:txBody>
      </p:sp>
      <p:sp>
        <p:nvSpPr>
          <p:cNvPr id="1297" name="Google Shape;1297;p71"/>
          <p:cNvSpPr/>
          <p:nvPr/>
        </p:nvSpPr>
        <p:spPr>
          <a:xfrm>
            <a:off x="6345139" y="3739031"/>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Vad är viktigast för dig i den eventuella förbättringen? Varför?</a:t>
            </a:r>
            <a:endParaRPr sz="1200"/>
          </a:p>
        </p:txBody>
      </p:sp>
      <p:sp>
        <p:nvSpPr>
          <p:cNvPr id="1298" name="Google Shape;1298;p71"/>
          <p:cNvSpPr/>
          <p:nvPr/>
        </p:nvSpPr>
        <p:spPr>
          <a:xfrm>
            <a:off x="6345139" y="2880172"/>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Vilka förbättringar behövs för att du skulle välja  bussen framför bilen?</a:t>
            </a:r>
            <a:endParaRPr sz="1200"/>
          </a:p>
        </p:txBody>
      </p:sp>
      <p:sp>
        <p:nvSpPr>
          <p:cNvPr id="1299" name="Google Shape;1299;p71"/>
          <p:cNvSpPr/>
          <p:nvPr/>
        </p:nvSpPr>
        <p:spPr>
          <a:xfrm>
            <a:off x="6345139" y="2021312"/>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Hur skulle du vilja att det fungerade om du fick drömma?</a:t>
            </a:r>
            <a:endParaRPr sz="1200"/>
          </a:p>
        </p:txBody>
      </p:sp>
      <p:sp>
        <p:nvSpPr>
          <p:cNvPr id="1300" name="Google Shape;1300;p71"/>
          <p:cNvSpPr/>
          <p:nvPr/>
        </p:nvSpPr>
        <p:spPr>
          <a:xfrm>
            <a:off x="7487104" y="2011987"/>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Är det något du tycker att jag glömt att ta upp?</a:t>
            </a:r>
            <a:endParaRPr sz="1200"/>
          </a:p>
        </p:txBody>
      </p:sp>
      <p:sp>
        <p:nvSpPr>
          <p:cNvPr id="1301" name="Google Shape;1301;p71"/>
          <p:cNvSpPr/>
          <p:nvPr/>
        </p:nvSpPr>
        <p:spPr>
          <a:xfrm>
            <a:off x="7491148" y="2880973"/>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Om du skulle sammanfatta det viktigaste vi pratat om, vad skulle du säga då?</a:t>
            </a:r>
            <a:endParaRPr sz="1200"/>
          </a:p>
        </p:txBody>
      </p:sp>
      <p:sp>
        <p:nvSpPr>
          <p:cNvPr id="1302" name="Google Shape;1302;p71"/>
          <p:cNvSpPr/>
          <p:nvPr/>
        </p:nvSpPr>
        <p:spPr>
          <a:xfrm>
            <a:off x="7491148" y="3749983"/>
            <a:ext cx="752700" cy="7521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Tack för att jag fick prata med dig! Det har varit väldigt hjälpsamt.</a:t>
            </a:r>
            <a:endParaRPr sz="1200"/>
          </a:p>
        </p:txBody>
      </p:sp>
      <p:sp>
        <p:nvSpPr>
          <p:cNvPr id="1303" name="Google Shape;1303;p7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304" name="Google Shape;1304;p71"/>
          <p:cNvSpPr txBox="1"/>
          <p:nvPr/>
        </p:nvSpPr>
        <p:spPr>
          <a:xfrm>
            <a:off x="456400" y="52410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INTERVJUGUIDE</a:t>
            </a:r>
            <a:r>
              <a:rPr b="1" lang="sv" sz="1300">
                <a:solidFill>
                  <a:schemeClr val="dk2"/>
                </a:solidFill>
              </a:rPr>
              <a:t> </a:t>
            </a:r>
            <a:endParaRPr b="1" sz="1200">
              <a:solidFill>
                <a:schemeClr val="dk2"/>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0">
  <p:cSld name="TITLE_AND_BODY_20">
    <p:spTree>
      <p:nvGrpSpPr>
        <p:cNvPr id="1305" name="Shape 1305"/>
        <p:cNvGrpSpPr/>
        <p:nvPr/>
      </p:nvGrpSpPr>
      <p:grpSpPr>
        <a:xfrm>
          <a:off x="0" y="0"/>
          <a:ext cx="0" cy="0"/>
          <a:chOff x="0" y="0"/>
          <a:chExt cx="0" cy="0"/>
        </a:xfrm>
      </p:grpSpPr>
      <p:sp>
        <p:nvSpPr>
          <p:cNvPr id="1306" name="Google Shape;1306;p72"/>
          <p:cNvSpPr/>
          <p:nvPr/>
        </p:nvSpPr>
        <p:spPr>
          <a:xfrm>
            <a:off x="5237102" y="1364125"/>
            <a:ext cx="3139800" cy="3114900"/>
          </a:xfrm>
          <a:prstGeom prst="ellipse">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7" name="Google Shape;1307;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08" name="Google Shape;1308;p7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09" name="Google Shape;1309;p72"/>
          <p:cNvSpPr txBox="1"/>
          <p:nvPr/>
        </p:nvSpPr>
        <p:spPr>
          <a:xfrm>
            <a:off x="456400" y="524100"/>
            <a:ext cx="8234400" cy="9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2: INTERVJUGUIDE</a:t>
            </a:r>
            <a:endParaRPr b="1" sz="2400">
              <a:solidFill>
                <a:schemeClr val="dk2"/>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30-60 min</a:t>
            </a:r>
            <a:endParaRPr b="1" i="1" sz="2400">
              <a:solidFill>
                <a:schemeClr val="dk2"/>
              </a:solidFill>
            </a:endParaRPr>
          </a:p>
        </p:txBody>
      </p:sp>
      <p:sp>
        <p:nvSpPr>
          <p:cNvPr id="1310" name="Google Shape;1310;p72"/>
          <p:cNvSpPr txBox="1"/>
          <p:nvPr/>
        </p:nvSpPr>
        <p:spPr>
          <a:xfrm>
            <a:off x="465551" y="1360325"/>
            <a:ext cx="42222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a:t>
            </a:r>
            <a:r>
              <a:rPr lang="sv" sz="1000">
                <a:solidFill>
                  <a:srgbClr val="434343"/>
                </a:solidFill>
                <a:highlight>
                  <a:schemeClr val="lt1"/>
                </a:highlight>
              </a:rPr>
              <a:t>förbereda en samtalsguide som ger dig stöd under samtalet.</a:t>
            </a:r>
            <a:endParaRPr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rgbClr val="434343"/>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chemeClr val="lt1"/>
                </a:highlight>
              </a:rPr>
              <a:t>Skriv för hand eller i mallen på datorn. Börja med en kort presentation och lite om vad uppdraget handlar om. </a:t>
            </a:r>
            <a:endParaRPr sz="1000">
              <a:solidFill>
                <a:schemeClr val="dk2"/>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2. </a:t>
            </a:r>
            <a:r>
              <a:rPr lang="sv" sz="1000">
                <a:solidFill>
                  <a:srgbClr val="434343"/>
                </a:solidFill>
                <a:highlight>
                  <a:schemeClr val="lt1"/>
                </a:highlight>
              </a:rPr>
              <a:t>Gå sedan igenom före, under och efter upplevelsen för att skriva frågor som hör till varje fas. Tänk på att skriva öppna frågor och följa upp dem med “varför?</a:t>
            </a:r>
            <a:r>
              <a:rPr lang="sv" sz="1000">
                <a:solidFill>
                  <a:srgbClr val="434343"/>
                </a:solidFill>
                <a:highlight>
                  <a:schemeClr val="lt1"/>
                </a:highlight>
              </a:rPr>
              <a:t>”,</a:t>
            </a:r>
            <a:r>
              <a:rPr lang="sv" sz="1000">
                <a:solidFill>
                  <a:srgbClr val="434343"/>
                </a:solidFill>
                <a:highlight>
                  <a:schemeClr val="lt1"/>
                </a:highlight>
              </a:rPr>
              <a:t> “hur då?”, “på vilket sätt?”,  för att få ut så mkt som möjligt av samtalet. </a:t>
            </a:r>
            <a:endParaRPr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3. </a:t>
            </a:r>
            <a:r>
              <a:rPr lang="sv" sz="1000">
                <a:solidFill>
                  <a:srgbClr val="434343"/>
                </a:solidFill>
                <a:highlight>
                  <a:schemeClr val="lt1"/>
                </a:highlight>
              </a:rPr>
              <a:t>Avsluta med att skriva om att drömma fritt och ett avslut på hela samtalet.</a:t>
            </a:r>
            <a:br>
              <a:rPr lang="sv" sz="1000">
                <a:solidFill>
                  <a:srgbClr val="434343"/>
                </a:solidFill>
                <a:highlight>
                  <a:srgbClr val="FFFFFF"/>
                </a:highlight>
              </a:rPr>
            </a:br>
            <a:br>
              <a:rPr lang="sv" sz="1000">
                <a:solidFill>
                  <a:srgbClr val="434343"/>
                </a:solidFill>
                <a:highlight>
                  <a:srgbClr val="FFFFFF"/>
                </a:highlight>
              </a:rPr>
            </a:b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sp>
        <p:nvSpPr>
          <p:cNvPr id="1311" name="Google Shape;1311;p7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312" name="Google Shape;1312;p72"/>
          <p:cNvSpPr txBox="1"/>
          <p:nvPr/>
        </p:nvSpPr>
        <p:spPr>
          <a:xfrm>
            <a:off x="5505000" y="2446075"/>
            <a:ext cx="2415300" cy="951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900">
                <a:solidFill>
                  <a:schemeClr val="dk1"/>
                </a:solidFill>
              </a:rPr>
              <a:t>Tips! </a:t>
            </a:r>
            <a:r>
              <a:rPr lang="sv" sz="900">
                <a:solidFill>
                  <a:schemeClr val="dk1"/>
                </a:solidFill>
              </a:rPr>
              <a:t> </a:t>
            </a:r>
            <a:br>
              <a:rPr lang="sv" sz="900">
                <a:solidFill>
                  <a:schemeClr val="dk1"/>
                </a:solidFill>
              </a:rPr>
            </a:br>
            <a:r>
              <a:rPr lang="sv" sz="900">
                <a:solidFill>
                  <a:schemeClr val="dk1"/>
                </a:solidFill>
              </a:rPr>
              <a:t>Testa frågeguiden på någon du känner som första intervju, så får du en känsla för om du behöver förtydliga eller ändra på något. </a:t>
            </a:r>
            <a:endParaRPr sz="900">
              <a:solidFill>
                <a:schemeClr val="dk1"/>
              </a:solidFill>
            </a:endParaRPr>
          </a:p>
        </p:txBody>
      </p:sp>
      <p:pic>
        <p:nvPicPr>
          <p:cNvPr id="1313" name="Google Shape;1313;p72"/>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314" name="Google Shape;1314;p72"/>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315" name="Google Shape;1315;p7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316" name="Google Shape;1316;p72"/>
          <p:cNvPicPr preferRelativeResize="0"/>
          <p:nvPr/>
        </p:nvPicPr>
        <p:blipFill>
          <a:blip r:embed="rId4">
            <a:alphaModFix/>
          </a:blip>
          <a:stretch>
            <a:fillRect/>
          </a:stretch>
        </p:blipFill>
        <p:spPr>
          <a:xfrm>
            <a:off x="6456075" y="1328376"/>
            <a:ext cx="2081850" cy="133062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9">
  <p:cSld name="TITLE_AND_BODY_19">
    <p:spTree>
      <p:nvGrpSpPr>
        <p:cNvPr id="1317" name="Shape 1317"/>
        <p:cNvGrpSpPr/>
        <p:nvPr/>
      </p:nvGrpSpPr>
      <p:grpSpPr>
        <a:xfrm>
          <a:off x="0" y="0"/>
          <a:ext cx="0" cy="0"/>
          <a:chOff x="0" y="0"/>
          <a:chExt cx="0" cy="0"/>
        </a:xfrm>
      </p:grpSpPr>
      <p:sp>
        <p:nvSpPr>
          <p:cNvPr id="1318" name="Google Shape;1318;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19" name="Google Shape;1319;p7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20" name="Google Shape;1320;p73"/>
          <p:cNvSpPr/>
          <p:nvPr/>
        </p:nvSpPr>
        <p:spPr>
          <a:xfrm>
            <a:off x="456400" y="246550"/>
            <a:ext cx="22869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Mall intervjuschema</a:t>
            </a:r>
            <a:endParaRPr b="1">
              <a:solidFill>
                <a:srgbClr val="434343"/>
              </a:solidFill>
            </a:endParaRPr>
          </a:p>
        </p:txBody>
      </p:sp>
      <p:pic>
        <p:nvPicPr>
          <p:cNvPr id="1321" name="Google Shape;1321;p73"/>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322" name="Google Shape;1322;p73"/>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323" name="Google Shape;1323;p7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8">
  <p:cSld name="TITLE_AND_BODY_18">
    <p:spTree>
      <p:nvGrpSpPr>
        <p:cNvPr id="1324" name="Shape 1324"/>
        <p:cNvGrpSpPr/>
        <p:nvPr/>
      </p:nvGrpSpPr>
      <p:grpSpPr>
        <a:xfrm>
          <a:off x="0" y="0"/>
          <a:ext cx="0" cy="0"/>
          <a:chOff x="0" y="0"/>
          <a:chExt cx="0" cy="0"/>
        </a:xfrm>
      </p:grpSpPr>
      <p:sp>
        <p:nvSpPr>
          <p:cNvPr id="1325" name="Google Shape;1325;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26" name="Google Shape;1326;p7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27" name="Google Shape;1327;p74"/>
          <p:cNvSpPr txBox="1"/>
          <p:nvPr/>
        </p:nvSpPr>
        <p:spPr>
          <a:xfrm>
            <a:off x="4612975" y="1395375"/>
            <a:ext cx="3548700" cy="31863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latin typeface="Lato"/>
              <a:ea typeface="Lato"/>
              <a:cs typeface="Lato"/>
              <a:sym typeface="Lato"/>
            </a:endParaRPr>
          </a:p>
          <a:p>
            <a:pPr indent="0" lvl="0" marL="0" rtl="0" algn="l">
              <a:spcBef>
                <a:spcPts val="0"/>
              </a:spcBef>
              <a:spcAft>
                <a:spcPts val="0"/>
              </a:spcAft>
              <a:buNone/>
            </a:pPr>
            <a:r>
              <a:t/>
            </a:r>
            <a:endParaRPr sz="900">
              <a:solidFill>
                <a:schemeClr val="dk1"/>
              </a:solidFill>
              <a:latin typeface="Lato"/>
              <a:ea typeface="Lato"/>
              <a:cs typeface="Lato"/>
              <a:sym typeface="Lato"/>
            </a:endParaRPr>
          </a:p>
          <a:p>
            <a:pPr indent="0" lvl="0" marL="0" rtl="0" algn="l">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1000">
              <a:solidFill>
                <a:schemeClr val="dk1"/>
              </a:solidFill>
              <a:latin typeface="Lato"/>
              <a:ea typeface="Lato"/>
              <a:cs typeface="Lato"/>
              <a:sym typeface="Lato"/>
            </a:endParaRPr>
          </a:p>
          <a:p>
            <a:pPr indent="0" lvl="0" marL="0" rtl="0" algn="l">
              <a:spcBef>
                <a:spcPts val="0"/>
              </a:spcBef>
              <a:spcAft>
                <a:spcPts val="0"/>
              </a:spcAft>
              <a:buNone/>
            </a:pPr>
            <a:r>
              <a:t/>
            </a:r>
            <a:endParaRPr sz="1000">
              <a:solidFill>
                <a:schemeClr val="dk1"/>
              </a:solidFill>
              <a:latin typeface="Lato"/>
              <a:ea typeface="Lato"/>
              <a:cs typeface="Lato"/>
              <a:sym typeface="Lato"/>
            </a:endParaRPr>
          </a:p>
        </p:txBody>
      </p:sp>
      <p:sp>
        <p:nvSpPr>
          <p:cNvPr id="1328" name="Google Shape;1328;p74"/>
          <p:cNvSpPr txBox="1"/>
          <p:nvPr/>
        </p:nvSpPr>
        <p:spPr>
          <a:xfrm>
            <a:off x="456400" y="533575"/>
            <a:ext cx="8234400" cy="6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FÖRBERED &amp; REKRYTERA</a:t>
            </a:r>
            <a:endParaRPr b="1" sz="2400">
              <a:solidFill>
                <a:schemeClr val="dk2"/>
              </a:solidFill>
            </a:endParaRPr>
          </a:p>
        </p:txBody>
      </p:sp>
      <p:sp>
        <p:nvSpPr>
          <p:cNvPr id="1329" name="Google Shape;1329;p7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a:t>
            </a:r>
            <a:endParaRPr b="1">
              <a:solidFill>
                <a:srgbClr val="434343"/>
              </a:solidFill>
            </a:endParaRPr>
          </a:p>
        </p:txBody>
      </p:sp>
      <p:sp>
        <p:nvSpPr>
          <p:cNvPr id="1330" name="Google Shape;1330;p74"/>
          <p:cNvSpPr txBox="1"/>
          <p:nvPr/>
        </p:nvSpPr>
        <p:spPr>
          <a:xfrm>
            <a:off x="471398" y="111560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MÅLGRUPP</a:t>
            </a:r>
            <a:endParaRPr b="1" sz="1000">
              <a:solidFill>
                <a:srgbClr val="434343"/>
              </a:solidFill>
            </a:endParaRPr>
          </a:p>
        </p:txBody>
      </p:sp>
      <p:sp>
        <p:nvSpPr>
          <p:cNvPr id="1331" name="Google Shape;1331;p74"/>
          <p:cNvSpPr txBox="1"/>
          <p:nvPr/>
        </p:nvSpPr>
        <p:spPr>
          <a:xfrm>
            <a:off x="472341" y="2707767"/>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URVAL</a:t>
            </a:r>
            <a:endParaRPr b="1" sz="1000">
              <a:solidFill>
                <a:srgbClr val="434343"/>
              </a:solidFill>
            </a:endParaRPr>
          </a:p>
        </p:txBody>
      </p:sp>
      <p:sp>
        <p:nvSpPr>
          <p:cNvPr id="1332" name="Google Shape;1332;p74"/>
          <p:cNvSpPr txBox="1"/>
          <p:nvPr/>
        </p:nvSpPr>
        <p:spPr>
          <a:xfrm>
            <a:off x="4557623" y="111560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sv" sz="1000">
                <a:solidFill>
                  <a:srgbClr val="434343"/>
                </a:solidFill>
              </a:rPr>
              <a:t>REKRYTERINGSSCHEMA</a:t>
            </a:r>
            <a:endParaRPr b="1" sz="1000">
              <a:solidFill>
                <a:srgbClr val="434343"/>
              </a:solidFill>
            </a:endParaRPr>
          </a:p>
          <a:p>
            <a:pPr indent="0" lvl="0" marL="0" rtl="0" algn="l">
              <a:spcBef>
                <a:spcPts val="0"/>
              </a:spcBef>
              <a:spcAft>
                <a:spcPts val="0"/>
              </a:spcAft>
              <a:buSzPts val="990"/>
              <a:buNone/>
            </a:pPr>
            <a:r>
              <a:t/>
            </a:r>
            <a:endParaRPr b="1" sz="1000">
              <a:solidFill>
                <a:srgbClr val="434343"/>
              </a:solidFill>
            </a:endParaRPr>
          </a:p>
        </p:txBody>
      </p:sp>
      <p:sp>
        <p:nvSpPr>
          <p:cNvPr id="1333" name="Google Shape;1333;p74"/>
          <p:cNvSpPr txBox="1"/>
          <p:nvPr/>
        </p:nvSpPr>
        <p:spPr>
          <a:xfrm>
            <a:off x="6641125" y="924163"/>
            <a:ext cx="16728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Fyll i mallen på nästa sidor så det passar dig.</a:t>
            </a:r>
            <a:endParaRPr sz="1100">
              <a:solidFill>
                <a:srgbClr val="666666"/>
              </a:solidFill>
              <a:latin typeface="Caveat"/>
              <a:ea typeface="Caveat"/>
              <a:cs typeface="Caveat"/>
              <a:sym typeface="Caveat"/>
            </a:endParaRPr>
          </a:p>
        </p:txBody>
      </p:sp>
      <p:cxnSp>
        <p:nvCxnSpPr>
          <p:cNvPr id="1334" name="Google Shape;1334;p74"/>
          <p:cNvCxnSpPr/>
          <p:nvPr/>
        </p:nvCxnSpPr>
        <p:spPr>
          <a:xfrm rot="-5400000">
            <a:off x="7070275" y="1395300"/>
            <a:ext cx="565800" cy="376500"/>
          </a:xfrm>
          <a:prstGeom prst="curvedConnector3">
            <a:avLst>
              <a:gd fmla="val 50000" name="adj1"/>
            </a:avLst>
          </a:prstGeom>
          <a:noFill/>
          <a:ln cap="flat" cmpd="sng" w="9525">
            <a:solidFill>
              <a:srgbClr val="666666"/>
            </a:solidFill>
            <a:prstDash val="solid"/>
            <a:round/>
            <a:headEnd len="med" w="med" type="stealth"/>
            <a:tailEnd len="med" w="med" type="none"/>
          </a:ln>
        </p:spPr>
      </p:cxnSp>
      <p:pic>
        <p:nvPicPr>
          <p:cNvPr id="1335" name="Google Shape;1335;p74"/>
          <p:cNvPicPr preferRelativeResize="0"/>
          <p:nvPr/>
        </p:nvPicPr>
        <p:blipFill>
          <a:blip r:embed="rId3">
            <a:alphaModFix/>
          </a:blip>
          <a:stretch>
            <a:fillRect/>
          </a:stretch>
        </p:blipFill>
        <p:spPr>
          <a:xfrm>
            <a:off x="5387275" y="1928275"/>
            <a:ext cx="2000100" cy="2236951"/>
          </a:xfrm>
          <a:prstGeom prst="rect">
            <a:avLst/>
          </a:prstGeom>
          <a:noFill/>
          <a:ln>
            <a:noFill/>
          </a:ln>
        </p:spPr>
      </p:pic>
      <p:pic>
        <p:nvPicPr>
          <p:cNvPr id="1336" name="Google Shape;1336;p74"/>
          <p:cNvPicPr preferRelativeResize="0"/>
          <p:nvPr/>
        </p:nvPicPr>
        <p:blipFill rotWithShape="1">
          <a:blip r:embed="rId4">
            <a:alphaModFix/>
          </a:blip>
          <a:srcRect b="0" l="0" r="0" t="0"/>
          <a:stretch/>
        </p:blipFill>
        <p:spPr>
          <a:xfrm>
            <a:off x="7791450" y="0"/>
            <a:ext cx="1352551" cy="834450"/>
          </a:xfrm>
          <a:prstGeom prst="rect">
            <a:avLst/>
          </a:prstGeom>
          <a:noFill/>
          <a:ln>
            <a:noFill/>
          </a:ln>
        </p:spPr>
      </p:pic>
      <p:sp>
        <p:nvSpPr>
          <p:cNvPr id="1337" name="Google Shape;1337;p74"/>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338" name="Google Shape;1338;p7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7">
  <p:cSld name="TITLE_AND_BODY_17">
    <p:spTree>
      <p:nvGrpSpPr>
        <p:cNvPr id="1339" name="Shape 1339"/>
        <p:cNvGrpSpPr/>
        <p:nvPr/>
      </p:nvGrpSpPr>
      <p:grpSpPr>
        <a:xfrm>
          <a:off x="0" y="0"/>
          <a:ext cx="0" cy="0"/>
          <a:chOff x="0" y="0"/>
          <a:chExt cx="0" cy="0"/>
        </a:xfrm>
      </p:grpSpPr>
      <p:sp>
        <p:nvSpPr>
          <p:cNvPr id="1340" name="Google Shape;1340;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41" name="Google Shape;1341;p7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42" name="Google Shape;1342;p7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343" name="Google Shape;1343;p75"/>
          <p:cNvSpPr txBox="1"/>
          <p:nvPr/>
        </p:nvSpPr>
        <p:spPr>
          <a:xfrm>
            <a:off x="471398" y="111560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MÅLGRUPP</a:t>
            </a:r>
            <a:endParaRPr b="1" sz="1000">
              <a:solidFill>
                <a:srgbClr val="434343"/>
              </a:solidFill>
            </a:endParaRPr>
          </a:p>
        </p:txBody>
      </p:sp>
      <p:sp>
        <p:nvSpPr>
          <p:cNvPr id="1344" name="Google Shape;1344;p75"/>
          <p:cNvSpPr txBox="1"/>
          <p:nvPr/>
        </p:nvSpPr>
        <p:spPr>
          <a:xfrm>
            <a:off x="577775" y="1395374"/>
            <a:ext cx="3773100" cy="13053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Vilken grupp/ vilka grupper tror du att du behöver börja prata med för att förstå problemområdet bättre?</a:t>
            </a:r>
            <a:endParaRPr b="1" i="1" sz="1000">
              <a:solidFill>
                <a:srgbClr val="434343"/>
              </a:solidFill>
            </a:endParaRPr>
          </a:p>
          <a:p>
            <a:pPr indent="0" lvl="0" marL="0" rtl="0" algn="l">
              <a:spcBef>
                <a:spcPts val="0"/>
              </a:spcBef>
              <a:spcAft>
                <a:spcPts val="0"/>
              </a:spcAft>
              <a:buNone/>
            </a:pPr>
            <a:r>
              <a:t/>
            </a:r>
            <a:endParaRPr b="1" i="1" sz="1000">
              <a:solidFill>
                <a:schemeClr val="dk2"/>
              </a:solidFill>
            </a:endParaRPr>
          </a:p>
          <a:p>
            <a:pPr indent="0" lvl="0" marL="0" rtl="0" algn="l">
              <a:spcBef>
                <a:spcPts val="0"/>
              </a:spcBef>
              <a:spcAft>
                <a:spcPts val="0"/>
              </a:spcAft>
              <a:buNone/>
            </a:pPr>
            <a:r>
              <a:rPr lang="sv" sz="900">
                <a:solidFill>
                  <a:schemeClr val="dk1"/>
                </a:solidFill>
              </a:rPr>
              <a:t>Boende i län X som:</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Åker buss ibland </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Alltid åker kollektivt</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Alltid kör bil</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1345" name="Google Shape;1345;p75"/>
          <p:cNvSpPr txBox="1"/>
          <p:nvPr/>
        </p:nvSpPr>
        <p:spPr>
          <a:xfrm>
            <a:off x="472341" y="2707767"/>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URVAL</a:t>
            </a:r>
            <a:endParaRPr b="1" sz="1000">
              <a:solidFill>
                <a:srgbClr val="434343"/>
              </a:solidFill>
            </a:endParaRPr>
          </a:p>
        </p:txBody>
      </p:sp>
      <p:sp>
        <p:nvSpPr>
          <p:cNvPr id="1346" name="Google Shape;1346;p75"/>
          <p:cNvSpPr txBox="1"/>
          <p:nvPr/>
        </p:nvSpPr>
        <p:spPr>
          <a:xfrm>
            <a:off x="579032" y="2987538"/>
            <a:ext cx="3773100" cy="15942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Baserat på faktorerna kön/ålder/etnicitet/geografisk hemvist, hur vill du att urvalet av intervjupersoner ska se ut? Lägg gärna till fler faktorer. </a:t>
            </a:r>
            <a:br>
              <a:rPr b="1" i="1" lang="sv" sz="1000">
                <a:solidFill>
                  <a:srgbClr val="434343"/>
                </a:solidFill>
              </a:rPr>
            </a:br>
            <a:endParaRPr b="1" i="1" sz="1000">
              <a:solidFill>
                <a:schemeClr val="dk2"/>
              </a:solidFill>
            </a:endParaRPr>
          </a:p>
          <a:p>
            <a:pPr indent="-285750" lvl="0" marL="457200" rtl="0" algn="l">
              <a:spcBef>
                <a:spcPts val="0"/>
              </a:spcBef>
              <a:spcAft>
                <a:spcPts val="0"/>
              </a:spcAft>
              <a:buClr>
                <a:schemeClr val="dk1"/>
              </a:buClr>
              <a:buSzPts val="900"/>
              <a:buChar char="●"/>
            </a:pPr>
            <a:r>
              <a:rPr lang="sv" sz="900">
                <a:solidFill>
                  <a:schemeClr val="dk1"/>
                </a:solidFill>
              </a:rPr>
              <a:t>Personer över 18 år med körkort</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Blandad etnicitet och kön (motsvarande etniciteten på invånarna i län X)  </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Personer som bor i länet X</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b="1" sz="900">
              <a:solidFill>
                <a:schemeClr val="dk2"/>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1347" name="Google Shape;1347;p75"/>
          <p:cNvSpPr txBox="1"/>
          <p:nvPr/>
        </p:nvSpPr>
        <p:spPr>
          <a:xfrm>
            <a:off x="4632982" y="111560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UPPLÄGG REKRYTERINGSSCHEMA</a:t>
            </a:r>
            <a:endParaRPr b="1" sz="1000">
              <a:solidFill>
                <a:srgbClr val="434343"/>
              </a:solidFill>
            </a:endParaRPr>
          </a:p>
        </p:txBody>
      </p:sp>
      <p:sp>
        <p:nvSpPr>
          <p:cNvPr id="1348" name="Google Shape;1348;p75"/>
          <p:cNvSpPr txBox="1"/>
          <p:nvPr/>
        </p:nvSpPr>
        <p:spPr>
          <a:xfrm>
            <a:off x="4714400" y="1395375"/>
            <a:ext cx="3773100" cy="15408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dk1"/>
                </a:solidFill>
              </a:rPr>
              <a:t>Datum 27/5,  Tid kl:09.00</a:t>
            </a:r>
            <a:endParaRPr b="1" sz="1000">
              <a:solidFill>
                <a:schemeClr val="dk1"/>
              </a:solidFill>
            </a:endParaRPr>
          </a:p>
          <a:p>
            <a:pPr indent="0" lvl="0" marL="0" rtl="0" algn="l">
              <a:spcBef>
                <a:spcPts val="0"/>
              </a:spcBef>
              <a:spcAft>
                <a:spcPts val="0"/>
              </a:spcAft>
              <a:buNone/>
            </a:pPr>
            <a:r>
              <a:rPr lang="sv" sz="1000">
                <a:solidFill>
                  <a:schemeClr val="dk1"/>
                </a:solidFill>
              </a:rPr>
              <a:t>Namn: Anders Andersson </a:t>
            </a:r>
            <a:endParaRPr sz="1000">
              <a:solidFill>
                <a:schemeClr val="dk1"/>
              </a:solidFill>
            </a:endParaRPr>
          </a:p>
          <a:p>
            <a:pPr indent="0" lvl="0" marL="0" rtl="0" algn="l">
              <a:spcBef>
                <a:spcPts val="0"/>
              </a:spcBef>
              <a:spcAft>
                <a:spcPts val="0"/>
              </a:spcAft>
              <a:buNone/>
            </a:pPr>
            <a:r>
              <a:rPr lang="sv" sz="1000">
                <a:solidFill>
                  <a:schemeClr val="dk1"/>
                </a:solidFill>
              </a:rPr>
              <a:t>Telefon: 070-000 00 00</a:t>
            </a:r>
            <a:endParaRPr sz="1000">
              <a:solidFill>
                <a:schemeClr val="dk1"/>
              </a:solidFill>
            </a:endParaRPr>
          </a:p>
          <a:p>
            <a:pPr indent="0" lvl="0" marL="0" rtl="0" algn="l">
              <a:spcBef>
                <a:spcPts val="0"/>
              </a:spcBef>
              <a:spcAft>
                <a:spcPts val="0"/>
              </a:spcAft>
              <a:buNone/>
            </a:pPr>
            <a:r>
              <a:rPr lang="sv" sz="1000">
                <a:solidFill>
                  <a:schemeClr val="dk1"/>
                </a:solidFill>
              </a:rPr>
              <a:t>Mail: </a:t>
            </a:r>
            <a:r>
              <a:rPr lang="sv" sz="1000" u="sng">
                <a:solidFill>
                  <a:schemeClr val="hlink"/>
                </a:solidFill>
                <a:hlinkClick r:id="rId3"/>
              </a:rPr>
              <a:t>anders.andersson@email.com</a:t>
            </a:r>
            <a:r>
              <a:rPr lang="sv" sz="1000">
                <a:solidFill>
                  <a:srgbClr val="434343"/>
                </a:solidFill>
              </a:rPr>
              <a:t> </a:t>
            </a:r>
            <a:endParaRPr sz="1000">
              <a:solidFill>
                <a:srgbClr val="434343"/>
              </a:solidFill>
            </a:endParaRPr>
          </a:p>
          <a:p>
            <a:pPr indent="0" lvl="0" marL="0" rtl="0" algn="l">
              <a:spcBef>
                <a:spcPts val="0"/>
              </a:spcBef>
              <a:spcAft>
                <a:spcPts val="0"/>
              </a:spcAft>
              <a:buNone/>
            </a:pPr>
            <a:r>
              <a:rPr lang="sv" sz="1000">
                <a:solidFill>
                  <a:schemeClr val="dk1"/>
                </a:solidFill>
              </a:rPr>
              <a:t>Videomöte/telefonmöte: Video </a:t>
            </a:r>
            <a:endParaRPr sz="1000">
              <a:solidFill>
                <a:schemeClr val="dk1"/>
              </a:solidFill>
            </a:endParaRPr>
          </a:p>
          <a:p>
            <a:pPr indent="0" lvl="0" marL="0" rtl="0" algn="l">
              <a:spcBef>
                <a:spcPts val="0"/>
              </a:spcBef>
              <a:spcAft>
                <a:spcPts val="0"/>
              </a:spcAft>
              <a:buNone/>
            </a:pPr>
            <a:r>
              <a:rPr lang="sv" sz="1000">
                <a:solidFill>
                  <a:schemeClr val="dk1"/>
                </a:solidFill>
              </a:rPr>
              <a:t>Medlyssnare kontaktuppgifter: ingen medlyssning</a:t>
            </a:r>
            <a:endParaRPr sz="1000">
              <a:solidFill>
                <a:schemeClr val="dk1"/>
              </a:solidFill>
            </a:endParaRPr>
          </a:p>
          <a:p>
            <a:pPr indent="0" lvl="0" marL="0" rtl="0" algn="l">
              <a:spcBef>
                <a:spcPts val="0"/>
              </a:spcBef>
              <a:spcAft>
                <a:spcPts val="0"/>
              </a:spcAft>
              <a:buNone/>
            </a:pPr>
            <a:r>
              <a:t/>
            </a:r>
            <a:endParaRPr sz="1000">
              <a:solidFill>
                <a:srgbClr val="434343"/>
              </a:solidFill>
            </a:endParaRPr>
          </a:p>
          <a:p>
            <a:pPr indent="0" lvl="0" marL="0" rtl="0" algn="l">
              <a:spcBef>
                <a:spcPts val="0"/>
              </a:spcBef>
              <a:spcAft>
                <a:spcPts val="0"/>
              </a:spcAft>
              <a:buNone/>
            </a:pPr>
            <a:r>
              <a:t/>
            </a:r>
            <a:endParaRPr sz="1000">
              <a:solidFill>
                <a:srgbClr val="434343"/>
              </a:solidFill>
            </a:endParaRPr>
          </a:p>
          <a:p>
            <a:pPr indent="0" lvl="0" marL="0" rtl="0" algn="l">
              <a:spcBef>
                <a:spcPts val="0"/>
              </a:spcBef>
              <a:spcAft>
                <a:spcPts val="0"/>
              </a:spcAft>
              <a:buNone/>
            </a:pPr>
            <a:r>
              <a:t/>
            </a:r>
            <a:endParaRPr sz="1000">
              <a:solidFill>
                <a:srgbClr val="434343"/>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pic>
        <p:nvPicPr>
          <p:cNvPr id="1349" name="Google Shape;1349;p75"/>
          <p:cNvPicPr preferRelativeResize="0"/>
          <p:nvPr/>
        </p:nvPicPr>
        <p:blipFill rotWithShape="1">
          <a:blip r:embed="rId4">
            <a:alphaModFix/>
          </a:blip>
          <a:srcRect b="0" l="0" r="0" t="0"/>
          <a:stretch/>
        </p:blipFill>
        <p:spPr>
          <a:xfrm>
            <a:off x="7791450" y="0"/>
            <a:ext cx="1352551" cy="834450"/>
          </a:xfrm>
          <a:prstGeom prst="rect">
            <a:avLst/>
          </a:prstGeom>
          <a:noFill/>
          <a:ln>
            <a:noFill/>
          </a:ln>
        </p:spPr>
      </p:pic>
      <p:sp>
        <p:nvSpPr>
          <p:cNvPr id="1350" name="Google Shape;1350;p75"/>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351" name="Google Shape;1351;p7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352" name="Google Shape;1352;p75"/>
          <p:cNvSpPr txBox="1"/>
          <p:nvPr/>
        </p:nvSpPr>
        <p:spPr>
          <a:xfrm>
            <a:off x="456400" y="533575"/>
            <a:ext cx="8234400" cy="6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FÖRBERED &amp; REKRYTERA</a:t>
            </a:r>
            <a:endParaRPr b="1" sz="2400">
              <a:solidFill>
                <a:schemeClr val="dk2"/>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6">
  <p:cSld name="TITLE_AND_BODY_16">
    <p:spTree>
      <p:nvGrpSpPr>
        <p:cNvPr id="1353" name="Shape 1353"/>
        <p:cNvGrpSpPr/>
        <p:nvPr/>
      </p:nvGrpSpPr>
      <p:grpSpPr>
        <a:xfrm>
          <a:off x="0" y="0"/>
          <a:ext cx="0" cy="0"/>
          <a:chOff x="0" y="0"/>
          <a:chExt cx="0" cy="0"/>
        </a:xfrm>
      </p:grpSpPr>
      <p:sp>
        <p:nvSpPr>
          <p:cNvPr id="1354" name="Google Shape;1354;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55" name="Google Shape;1355;p7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56" name="Google Shape;1356;p7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pic>
        <p:nvPicPr>
          <p:cNvPr id="1357" name="Google Shape;1357;p76"/>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358" name="Google Shape;1358;p76"/>
          <p:cNvSpPr/>
          <p:nvPr/>
        </p:nvSpPr>
        <p:spPr>
          <a:xfrm>
            <a:off x="8105250" y="134508"/>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2. Förstå</a:t>
            </a:r>
            <a:endParaRPr b="1" sz="1000">
              <a:solidFill>
                <a:schemeClr val="lt1"/>
              </a:solidFill>
            </a:endParaRPr>
          </a:p>
          <a:p>
            <a:pPr indent="0" lvl="0" marL="0" rtl="0" algn="ctr">
              <a:spcBef>
                <a:spcPts val="0"/>
              </a:spcBef>
              <a:spcAft>
                <a:spcPts val="0"/>
              </a:spcAft>
              <a:buNone/>
            </a:pPr>
            <a:r>
              <a:rPr b="1" lang="sv" sz="1000">
                <a:solidFill>
                  <a:schemeClr val="lt1"/>
                </a:solidFill>
              </a:rPr>
              <a:t>Människor</a:t>
            </a:r>
            <a:endParaRPr b="1" sz="1000">
              <a:solidFill>
                <a:schemeClr val="lt1"/>
              </a:solidFill>
            </a:endParaRPr>
          </a:p>
        </p:txBody>
      </p:sp>
      <p:sp>
        <p:nvSpPr>
          <p:cNvPr id="1359" name="Google Shape;1359;p7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360" name="Google Shape;1360;p76"/>
          <p:cNvSpPr/>
          <p:nvPr/>
        </p:nvSpPr>
        <p:spPr>
          <a:xfrm>
            <a:off x="5237102" y="1364125"/>
            <a:ext cx="3139800" cy="3114900"/>
          </a:xfrm>
          <a:prstGeom prst="ellipse">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1" name="Google Shape;1361;p76"/>
          <p:cNvSpPr txBox="1"/>
          <p:nvPr/>
        </p:nvSpPr>
        <p:spPr>
          <a:xfrm>
            <a:off x="456400" y="517750"/>
            <a:ext cx="82344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chemeClr val="dk2"/>
                </a:solidFill>
              </a:rPr>
              <a:t>ÖVNING 1: FÖRBERED &amp; REKRYTERA</a:t>
            </a:r>
            <a:endParaRPr b="1" sz="2400">
              <a:solidFill>
                <a:schemeClr val="dk2"/>
              </a:solidFill>
            </a:endParaRPr>
          </a:p>
          <a:p>
            <a:pPr indent="0" lvl="0" marL="0" rtl="0" algn="l">
              <a:lnSpc>
                <a:spcPct val="115000"/>
              </a:lnSpc>
              <a:spcBef>
                <a:spcPts val="0"/>
              </a:spcBef>
              <a:spcAft>
                <a:spcPts val="1600"/>
              </a:spcAft>
              <a:buNone/>
            </a:pPr>
            <a:r>
              <a:rPr b="1" i="1" lang="sv" sz="1000">
                <a:solidFill>
                  <a:srgbClr val="434343"/>
                </a:solidFill>
                <a:highlight>
                  <a:schemeClr val="lt1"/>
                </a:highlight>
              </a:rPr>
              <a:t>Tidsåtgång: ca 20 min</a:t>
            </a:r>
            <a:endParaRPr b="1" i="1" sz="2400">
              <a:solidFill>
                <a:schemeClr val="dk2"/>
              </a:solidFill>
            </a:endParaRPr>
          </a:p>
        </p:txBody>
      </p:sp>
      <p:sp>
        <p:nvSpPr>
          <p:cNvPr id="1362" name="Google Shape;1362;p76"/>
          <p:cNvSpPr txBox="1"/>
          <p:nvPr/>
        </p:nvSpPr>
        <p:spPr>
          <a:xfrm>
            <a:off x="476250" y="1362600"/>
            <a:ext cx="3956400" cy="31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chemeClr val="dk2"/>
                </a:solidFill>
              </a:rPr>
              <a:t>Syfte: </a:t>
            </a:r>
            <a:r>
              <a:rPr lang="sv" sz="1000">
                <a:solidFill>
                  <a:schemeClr val="dk2"/>
                </a:solidFill>
              </a:rPr>
              <a:t>Planera det praktiska inför rekryteringen och genomförandet av</a:t>
            </a:r>
            <a:r>
              <a:rPr lang="sv" sz="1000">
                <a:solidFill>
                  <a:schemeClr val="dk2"/>
                </a:solidFill>
              </a:rPr>
              <a:t> i</a:t>
            </a:r>
            <a:r>
              <a:rPr lang="sv" sz="1000">
                <a:solidFill>
                  <a:schemeClr val="dk2"/>
                </a:solidFill>
              </a:rPr>
              <a:t>ntervjuerna  </a:t>
            </a:r>
            <a:endParaRPr sz="1000">
              <a:solidFill>
                <a:schemeClr val="dk2"/>
              </a:solidFill>
            </a:endParaRPr>
          </a:p>
          <a:p>
            <a:pPr indent="0" lvl="0" marL="0" rtl="0" algn="l">
              <a:lnSpc>
                <a:spcPct val="115000"/>
              </a:lnSpc>
              <a:spcBef>
                <a:spcPts val="1600"/>
              </a:spcBef>
              <a:spcAft>
                <a:spcPts val="0"/>
              </a:spcAft>
              <a:buNone/>
            </a:pPr>
            <a:r>
              <a:t/>
            </a:r>
            <a:endParaRPr b="1" sz="10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chemeClr val="dk2"/>
                </a:solidFill>
              </a:rPr>
              <a:t>Skriv in din målgrupp i rutan högst upp till vänster. </a:t>
            </a:r>
            <a:endParaRPr sz="1000">
              <a:solidFill>
                <a:schemeClr val="dk2"/>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2. </a:t>
            </a:r>
            <a:r>
              <a:rPr lang="sv" sz="1000">
                <a:solidFill>
                  <a:schemeClr val="dk2"/>
                </a:solidFill>
              </a:rPr>
              <a:t>Tänk kring vilka personer som representerar din målgrupp och vilka egenskaper eller kriterier som är relevanta för dina användarintervjuer.</a:t>
            </a:r>
            <a:endParaRPr sz="1000">
              <a:solidFill>
                <a:schemeClr val="dk2"/>
              </a:solidFill>
              <a:highlight>
                <a:schemeClr val="lt1"/>
              </a:highlight>
            </a:endParaRPr>
          </a:p>
          <a:p>
            <a:pPr indent="0" lvl="0" marL="0" rtl="0" algn="l">
              <a:lnSpc>
                <a:spcPct val="115000"/>
              </a:lnSpc>
              <a:spcBef>
                <a:spcPts val="1600"/>
              </a:spcBef>
              <a:spcAft>
                <a:spcPts val="1600"/>
              </a:spcAft>
              <a:buNone/>
            </a:pPr>
            <a:r>
              <a:rPr b="1" lang="sv" sz="1000">
                <a:solidFill>
                  <a:schemeClr val="dk2"/>
                </a:solidFill>
                <a:highlight>
                  <a:schemeClr val="lt1"/>
                </a:highlight>
              </a:rPr>
              <a:t>3. </a:t>
            </a:r>
            <a:r>
              <a:rPr lang="sv" sz="1000">
                <a:solidFill>
                  <a:schemeClr val="dk2"/>
                </a:solidFill>
              </a:rPr>
              <a:t>Ta hjälp av schema-mallen och fyll i datum och tider så att det passar dig. Där kan du också fylla i information om de personer som tackar ja till att bli intervjuade.</a:t>
            </a:r>
            <a:br>
              <a:rPr lang="sv" sz="1000">
                <a:solidFill>
                  <a:schemeClr val="dk2"/>
                </a:solidFill>
              </a:rPr>
            </a:br>
            <a:endParaRPr sz="1000">
              <a:solidFill>
                <a:schemeClr val="dk2"/>
              </a:solidFill>
            </a:endParaRPr>
          </a:p>
        </p:txBody>
      </p:sp>
      <p:sp>
        <p:nvSpPr>
          <p:cNvPr id="1363" name="Google Shape;1363;p76"/>
          <p:cNvSpPr txBox="1"/>
          <p:nvPr/>
        </p:nvSpPr>
        <p:spPr>
          <a:xfrm>
            <a:off x="5185675" y="2177875"/>
            <a:ext cx="2661300" cy="1487400"/>
          </a:xfrm>
          <a:prstGeom prst="rect">
            <a:avLst/>
          </a:prstGeom>
          <a:noFill/>
          <a:ln>
            <a:noFill/>
          </a:ln>
        </p:spPr>
        <p:txBody>
          <a:bodyPr anchorCtr="0" anchor="t" bIns="91425" lIns="91425" spcFirstLastPara="1" rIns="91425" wrap="square" tIns="91425">
            <a:noAutofit/>
          </a:bodyPr>
          <a:lstStyle/>
          <a:p>
            <a:pPr indent="457200" lvl="0" marL="0" rtl="0" algn="l">
              <a:lnSpc>
                <a:spcPct val="100000"/>
              </a:lnSpc>
              <a:spcBef>
                <a:spcPts val="0"/>
              </a:spcBef>
              <a:spcAft>
                <a:spcPts val="0"/>
              </a:spcAft>
              <a:buNone/>
            </a:pPr>
            <a:r>
              <a:rPr b="1" lang="sv" sz="900">
                <a:solidFill>
                  <a:schemeClr val="dk1"/>
                </a:solidFill>
              </a:rPr>
              <a:t>Tips! </a:t>
            </a:r>
            <a:endParaRPr b="1" sz="900">
              <a:solidFill>
                <a:schemeClr val="dk1"/>
              </a:solidFill>
            </a:endParaRPr>
          </a:p>
          <a:p>
            <a:pPr indent="0" lvl="0" marL="0" rtl="0" algn="l">
              <a:lnSpc>
                <a:spcPct val="100000"/>
              </a:lnSpc>
              <a:spcBef>
                <a:spcPts val="0"/>
              </a:spcBef>
              <a:spcAft>
                <a:spcPts val="0"/>
              </a:spcAft>
              <a:buNone/>
            </a:pPr>
            <a:r>
              <a:t/>
            </a:r>
            <a:endParaRPr b="1" sz="900">
              <a:solidFill>
                <a:schemeClr val="dk1"/>
              </a:solidFill>
            </a:endParaRPr>
          </a:p>
          <a:p>
            <a:pPr indent="-285750" lvl="0" marL="457200" rtl="0" algn="l">
              <a:lnSpc>
                <a:spcPct val="100000"/>
              </a:lnSpc>
              <a:spcBef>
                <a:spcPts val="0"/>
              </a:spcBef>
              <a:spcAft>
                <a:spcPts val="0"/>
              </a:spcAft>
              <a:buClr>
                <a:schemeClr val="dk1"/>
              </a:buClr>
              <a:buSzPts val="900"/>
              <a:buChar char="●"/>
            </a:pPr>
            <a:r>
              <a:rPr lang="sv" sz="900">
                <a:solidFill>
                  <a:schemeClr val="dk1"/>
                </a:solidFill>
              </a:rPr>
              <a:t>Det kan krävas lite mod att gå ut och verkligen möta sina användare, men kom ihåg att folk är ofta positiva och nyfikna.</a:t>
            </a:r>
            <a:endParaRPr sz="900">
              <a:solidFill>
                <a:schemeClr val="dk1"/>
              </a:solidFill>
            </a:endParaRPr>
          </a:p>
          <a:p>
            <a:pPr indent="-285750" lvl="0" marL="457200" rtl="0" algn="l">
              <a:lnSpc>
                <a:spcPct val="100000"/>
              </a:lnSpc>
              <a:spcBef>
                <a:spcPts val="0"/>
              </a:spcBef>
              <a:spcAft>
                <a:spcPts val="0"/>
              </a:spcAft>
              <a:buClr>
                <a:schemeClr val="dk1"/>
              </a:buClr>
              <a:buSzPts val="900"/>
              <a:buChar char="●"/>
            </a:pPr>
            <a:r>
              <a:rPr lang="sv" sz="900">
                <a:solidFill>
                  <a:schemeClr val="dk1"/>
                </a:solidFill>
              </a:rPr>
              <a:t>Skicka gärna en påminnelse (sms/mail) till intervjupersonerna dagen innan du ska genomföra intervjun. </a:t>
            </a:r>
            <a:endParaRPr sz="900">
              <a:solidFill>
                <a:schemeClr val="dk1"/>
              </a:solidFill>
            </a:endParaRPr>
          </a:p>
          <a:p>
            <a:pPr indent="0" lvl="0" marL="457200" rtl="0" algn="l">
              <a:spcBef>
                <a:spcPts val="1600"/>
              </a:spcBef>
              <a:spcAft>
                <a:spcPts val="0"/>
              </a:spcAft>
              <a:buNone/>
            </a:pPr>
            <a:r>
              <a:t/>
            </a:r>
            <a:endParaRPr sz="1000">
              <a:solidFill>
                <a:schemeClr val="dk1"/>
              </a:solidFill>
            </a:endParaRPr>
          </a:p>
        </p:txBody>
      </p:sp>
      <p:pic>
        <p:nvPicPr>
          <p:cNvPr id="1364" name="Google Shape;1364;p76"/>
          <p:cNvPicPr preferRelativeResize="0"/>
          <p:nvPr/>
        </p:nvPicPr>
        <p:blipFill>
          <a:blip r:embed="rId4">
            <a:alphaModFix/>
          </a:blip>
          <a:stretch>
            <a:fillRect/>
          </a:stretch>
        </p:blipFill>
        <p:spPr>
          <a:xfrm flipH="1">
            <a:off x="6617151" y="1083475"/>
            <a:ext cx="2001699" cy="184342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5">
  <p:cSld name="TITLE_AND_BODY_15">
    <p:spTree>
      <p:nvGrpSpPr>
        <p:cNvPr id="1365" name="Shape 1365"/>
        <p:cNvGrpSpPr/>
        <p:nvPr/>
      </p:nvGrpSpPr>
      <p:grpSpPr>
        <a:xfrm>
          <a:off x="0" y="0"/>
          <a:ext cx="0" cy="0"/>
          <a:chOff x="0" y="0"/>
          <a:chExt cx="0" cy="0"/>
        </a:xfrm>
      </p:grpSpPr>
      <p:sp>
        <p:nvSpPr>
          <p:cNvPr id="1366" name="Google Shape;1366;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67" name="Google Shape;1367;p7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368" name="Google Shape;1368;p7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cxnSp>
        <p:nvCxnSpPr>
          <p:cNvPr id="1369" name="Google Shape;1369;p77"/>
          <p:cNvCxnSpPr/>
          <p:nvPr/>
        </p:nvCxnSpPr>
        <p:spPr>
          <a:xfrm>
            <a:off x="1479683" y="2843149"/>
            <a:ext cx="6211800" cy="0"/>
          </a:xfrm>
          <a:prstGeom prst="straightConnector1">
            <a:avLst/>
          </a:prstGeom>
          <a:noFill/>
          <a:ln cap="flat" cmpd="sng" w="19050">
            <a:solidFill>
              <a:srgbClr val="FFFFFF"/>
            </a:solidFill>
            <a:prstDash val="solid"/>
            <a:round/>
            <a:headEnd len="med" w="med" type="none"/>
            <a:tailEnd len="med" w="med" type="none"/>
          </a:ln>
        </p:spPr>
      </p:cxnSp>
      <p:sp>
        <p:nvSpPr>
          <p:cNvPr id="1370" name="Google Shape;1370;p77"/>
          <p:cNvSpPr/>
          <p:nvPr/>
        </p:nvSpPr>
        <p:spPr>
          <a:xfrm>
            <a:off x="281100"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1" name="Google Shape;1371;p77"/>
          <p:cNvSpPr txBox="1"/>
          <p:nvPr/>
        </p:nvSpPr>
        <p:spPr>
          <a:xfrm>
            <a:off x="281125" y="3118248"/>
            <a:ext cx="1392000" cy="2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Ringa in</a:t>
            </a:r>
            <a:endParaRPr b="1" sz="1000">
              <a:solidFill>
                <a:schemeClr val="dk2"/>
              </a:solidFill>
            </a:endParaRPr>
          </a:p>
        </p:txBody>
      </p:sp>
      <p:sp>
        <p:nvSpPr>
          <p:cNvPr id="1372" name="Google Shape;1372;p77"/>
          <p:cNvSpPr/>
          <p:nvPr/>
        </p:nvSpPr>
        <p:spPr>
          <a:xfrm>
            <a:off x="1719063" y="3434750"/>
            <a:ext cx="1392000" cy="79500"/>
          </a:xfrm>
          <a:prstGeom prst="rect">
            <a:avLst/>
          </a:prstGeom>
          <a:solidFill>
            <a:srgbClr val="FFB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3" name="Google Shape;1373;p77"/>
          <p:cNvSpPr txBox="1"/>
          <p:nvPr/>
        </p:nvSpPr>
        <p:spPr>
          <a:xfrm>
            <a:off x="1719100" y="297493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Förstå </a:t>
            </a:r>
            <a:endParaRPr b="1" sz="1000">
              <a:solidFill>
                <a:schemeClr val="dk2"/>
              </a:solidFill>
            </a:endParaRPr>
          </a:p>
          <a:p>
            <a:pPr indent="0" lvl="0" marL="0" rtl="0" algn="ctr">
              <a:spcBef>
                <a:spcPts val="0"/>
              </a:spcBef>
              <a:spcAft>
                <a:spcPts val="0"/>
              </a:spcAft>
              <a:buNone/>
            </a:pPr>
            <a:r>
              <a:rPr b="1" lang="sv" sz="1000">
                <a:solidFill>
                  <a:schemeClr val="dk2"/>
                </a:solidFill>
              </a:rPr>
              <a:t>människor</a:t>
            </a:r>
            <a:endParaRPr b="1" sz="1000">
              <a:solidFill>
                <a:schemeClr val="dk2"/>
              </a:solidFill>
            </a:endParaRPr>
          </a:p>
        </p:txBody>
      </p:sp>
      <p:sp>
        <p:nvSpPr>
          <p:cNvPr id="1374" name="Google Shape;1374;p77"/>
          <p:cNvSpPr/>
          <p:nvPr/>
        </p:nvSpPr>
        <p:spPr>
          <a:xfrm>
            <a:off x="3157038"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5" name="Google Shape;1375;p77"/>
          <p:cNvSpPr txBox="1"/>
          <p:nvPr/>
        </p:nvSpPr>
        <p:spPr>
          <a:xfrm>
            <a:off x="3157075" y="2977288"/>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Identifiera </a:t>
            </a:r>
            <a:endParaRPr b="1" sz="1000">
              <a:solidFill>
                <a:schemeClr val="dk2"/>
              </a:solidFill>
            </a:endParaRPr>
          </a:p>
          <a:p>
            <a:pPr indent="0" lvl="0" marL="0" rtl="0" algn="ctr">
              <a:spcBef>
                <a:spcPts val="0"/>
              </a:spcBef>
              <a:spcAft>
                <a:spcPts val="0"/>
              </a:spcAft>
              <a:buNone/>
            </a:pPr>
            <a:r>
              <a:rPr b="1" lang="sv" sz="1000">
                <a:solidFill>
                  <a:schemeClr val="dk2"/>
                </a:solidFill>
              </a:rPr>
              <a:t>mönster</a:t>
            </a:r>
            <a:endParaRPr b="1" sz="1000">
              <a:solidFill>
                <a:schemeClr val="dk2"/>
              </a:solidFill>
            </a:endParaRPr>
          </a:p>
        </p:txBody>
      </p:sp>
      <p:sp>
        <p:nvSpPr>
          <p:cNvPr id="1376" name="Google Shape;1376;p77"/>
          <p:cNvSpPr/>
          <p:nvPr/>
        </p:nvSpPr>
        <p:spPr>
          <a:xfrm>
            <a:off x="4595013" y="3434750"/>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7" name="Google Shape;1377;p77"/>
          <p:cNvSpPr txBox="1"/>
          <p:nvPr/>
        </p:nvSpPr>
        <p:spPr>
          <a:xfrm>
            <a:off x="4595000" y="297730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Idégenerera </a:t>
            </a:r>
            <a:endParaRPr b="1" sz="1000">
              <a:solidFill>
                <a:schemeClr val="dk2"/>
              </a:solidFill>
            </a:endParaRPr>
          </a:p>
          <a:p>
            <a:pPr indent="0" lvl="0" marL="0" rtl="0" algn="ctr">
              <a:spcBef>
                <a:spcPts val="0"/>
              </a:spcBef>
              <a:spcAft>
                <a:spcPts val="0"/>
              </a:spcAft>
              <a:buNone/>
            </a:pPr>
            <a:r>
              <a:rPr b="1" lang="sv" sz="1000">
                <a:solidFill>
                  <a:schemeClr val="dk2"/>
                </a:solidFill>
              </a:rPr>
              <a:t>möjligheter</a:t>
            </a:r>
            <a:endParaRPr b="1" sz="1000">
              <a:solidFill>
                <a:schemeClr val="dk2"/>
              </a:solidFill>
            </a:endParaRPr>
          </a:p>
        </p:txBody>
      </p:sp>
      <p:sp>
        <p:nvSpPr>
          <p:cNvPr id="1378" name="Google Shape;1378;p77"/>
          <p:cNvSpPr/>
          <p:nvPr/>
        </p:nvSpPr>
        <p:spPr>
          <a:xfrm>
            <a:off x="6032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9" name="Google Shape;1379;p77"/>
          <p:cNvSpPr txBox="1"/>
          <p:nvPr/>
        </p:nvSpPr>
        <p:spPr>
          <a:xfrm>
            <a:off x="7471025" y="2974950"/>
            <a:ext cx="1392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Paketera &amp; ta</a:t>
            </a:r>
            <a:endParaRPr b="1" sz="1000">
              <a:solidFill>
                <a:schemeClr val="dk2"/>
              </a:solidFill>
            </a:endParaRPr>
          </a:p>
          <a:p>
            <a:pPr indent="0" lvl="0" marL="0" rtl="0" algn="ctr">
              <a:spcBef>
                <a:spcPts val="0"/>
              </a:spcBef>
              <a:spcAft>
                <a:spcPts val="0"/>
              </a:spcAft>
              <a:buNone/>
            </a:pPr>
            <a:r>
              <a:rPr b="1" lang="sv" sz="1000">
                <a:solidFill>
                  <a:schemeClr val="dk2"/>
                </a:solidFill>
              </a:rPr>
              <a:t>det vidare</a:t>
            </a:r>
            <a:endParaRPr b="1" sz="1000">
              <a:solidFill>
                <a:schemeClr val="dk2"/>
              </a:solidFill>
            </a:endParaRPr>
          </a:p>
        </p:txBody>
      </p:sp>
      <p:sp>
        <p:nvSpPr>
          <p:cNvPr id="1380" name="Google Shape;1380;p77"/>
          <p:cNvSpPr/>
          <p:nvPr/>
        </p:nvSpPr>
        <p:spPr>
          <a:xfrm>
            <a:off x="7470988" y="3432425"/>
            <a:ext cx="1392000" cy="79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1" name="Google Shape;1381;p77"/>
          <p:cNvPicPr preferRelativeResize="0"/>
          <p:nvPr/>
        </p:nvPicPr>
        <p:blipFill>
          <a:blip r:embed="rId3">
            <a:alphaModFix/>
          </a:blip>
          <a:stretch>
            <a:fillRect/>
          </a:stretch>
        </p:blipFill>
        <p:spPr>
          <a:xfrm>
            <a:off x="389550" y="1021225"/>
            <a:ext cx="8241152" cy="2249424"/>
          </a:xfrm>
          <a:prstGeom prst="rect">
            <a:avLst/>
          </a:prstGeom>
          <a:noFill/>
          <a:ln>
            <a:noFill/>
          </a:ln>
        </p:spPr>
      </p:pic>
      <p:sp>
        <p:nvSpPr>
          <p:cNvPr id="1382" name="Google Shape;1382;p77"/>
          <p:cNvSpPr txBox="1"/>
          <p:nvPr/>
        </p:nvSpPr>
        <p:spPr>
          <a:xfrm>
            <a:off x="1673100" y="3405625"/>
            <a:ext cx="1839900" cy="1257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sv" sz="1000">
                <a:solidFill>
                  <a:schemeClr val="dk2"/>
                </a:solidFill>
              </a:rPr>
              <a:t>Övningar: </a:t>
            </a:r>
            <a:endParaRPr b="1" sz="1000">
              <a:solidFill>
                <a:schemeClr val="dk2"/>
              </a:solidFill>
            </a:endParaRPr>
          </a:p>
          <a:p>
            <a:pPr indent="0" lvl="0" marL="0" marR="0" rtl="0" algn="l">
              <a:lnSpc>
                <a:spcPct val="115000"/>
              </a:lnSpc>
              <a:spcBef>
                <a:spcPts val="0"/>
              </a:spcBef>
              <a:spcAft>
                <a:spcPts val="0"/>
              </a:spcAft>
              <a:buNone/>
            </a:pPr>
            <a:r>
              <a:rPr b="1" lang="sv" sz="1000">
                <a:solidFill>
                  <a:schemeClr val="dk2"/>
                </a:solidFill>
              </a:rPr>
              <a:t>1. </a:t>
            </a:r>
            <a:r>
              <a:rPr lang="sv" sz="1000">
                <a:solidFill>
                  <a:schemeClr val="dk2"/>
                </a:solidFill>
              </a:rPr>
              <a:t>Förbered &amp; rekrytera</a:t>
            </a:r>
            <a:br>
              <a:rPr lang="sv" sz="1000">
                <a:solidFill>
                  <a:schemeClr val="dk2"/>
                </a:solidFill>
              </a:rPr>
            </a:br>
            <a:r>
              <a:rPr b="1" lang="sv" sz="1000">
                <a:solidFill>
                  <a:schemeClr val="dk2"/>
                </a:solidFill>
              </a:rPr>
              <a:t>2.</a:t>
            </a:r>
            <a:r>
              <a:rPr lang="sv" sz="1000">
                <a:solidFill>
                  <a:schemeClr val="dk2"/>
                </a:solidFill>
              </a:rPr>
              <a:t> </a:t>
            </a:r>
            <a:r>
              <a:rPr lang="sv" sz="1000">
                <a:solidFill>
                  <a:schemeClr val="dk2"/>
                </a:solidFill>
              </a:rPr>
              <a:t>Intervjuguide</a:t>
            </a:r>
            <a:br>
              <a:rPr lang="sv" sz="1000">
                <a:solidFill>
                  <a:schemeClr val="dk2"/>
                </a:solidFill>
              </a:rPr>
            </a:br>
            <a:r>
              <a:rPr b="1" lang="sv" sz="1000">
                <a:solidFill>
                  <a:schemeClr val="dk2"/>
                </a:solidFill>
              </a:rPr>
              <a:t>3.</a:t>
            </a:r>
            <a:r>
              <a:rPr lang="sv" sz="1000">
                <a:solidFill>
                  <a:schemeClr val="dk2"/>
                </a:solidFill>
              </a:rPr>
              <a:t> </a:t>
            </a:r>
            <a:r>
              <a:rPr lang="sv" sz="1000">
                <a:solidFill>
                  <a:schemeClr val="dk2"/>
                </a:solidFill>
              </a:rPr>
              <a:t>Intervjuer &amp; “top of mind”</a:t>
            </a:r>
            <a:br>
              <a:rPr lang="sv" sz="1000">
                <a:solidFill>
                  <a:schemeClr val="dk2"/>
                </a:solidFill>
              </a:rPr>
            </a:br>
            <a:r>
              <a:rPr b="1" lang="sv" sz="1000">
                <a:solidFill>
                  <a:schemeClr val="dk2"/>
                </a:solidFill>
              </a:rPr>
              <a:t>4.</a:t>
            </a:r>
            <a:r>
              <a:rPr lang="sv" sz="1000">
                <a:solidFill>
                  <a:schemeClr val="dk2"/>
                </a:solidFill>
              </a:rPr>
              <a:t> </a:t>
            </a:r>
            <a:r>
              <a:rPr lang="sv" sz="1000">
                <a:solidFill>
                  <a:schemeClr val="dk2"/>
                </a:solidFill>
              </a:rPr>
              <a:t>Reflektion</a:t>
            </a:r>
            <a:endParaRPr sz="1500">
              <a:solidFill>
                <a:schemeClr val="dk2"/>
              </a:solidFill>
            </a:endParaRPr>
          </a:p>
        </p:txBody>
      </p:sp>
      <p:sp>
        <p:nvSpPr>
          <p:cNvPr id="1383" name="Google Shape;1383;p7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1384" name="Google Shape;1384;p77"/>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highlight>
                  <a:schemeClr val="lt1"/>
                </a:highlight>
              </a:rPr>
              <a:t>DEL 2: FÖRSTÅ MÄNNISKOR</a:t>
            </a:r>
            <a:endParaRPr sz="1700">
              <a:solidFill>
                <a:schemeClr val="dk2"/>
              </a:solidFill>
            </a:endParaRPr>
          </a:p>
        </p:txBody>
      </p:sp>
      <p:sp>
        <p:nvSpPr>
          <p:cNvPr id="1385" name="Google Shape;1385;p77"/>
          <p:cNvSpPr txBox="1"/>
          <p:nvPr/>
        </p:nvSpPr>
        <p:spPr>
          <a:xfrm>
            <a:off x="5914525" y="2974950"/>
            <a:ext cx="1629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Skapa triggermaterial </a:t>
            </a:r>
            <a:endParaRPr b="1" sz="1000">
              <a:solidFill>
                <a:schemeClr val="dk2"/>
              </a:solidFill>
            </a:endParaRPr>
          </a:p>
          <a:p>
            <a:pPr indent="0" lvl="0" marL="0" rtl="0" algn="ctr">
              <a:spcBef>
                <a:spcPts val="0"/>
              </a:spcBef>
              <a:spcAft>
                <a:spcPts val="0"/>
              </a:spcAft>
              <a:buNone/>
            </a:pPr>
            <a:r>
              <a:rPr b="1" lang="sv" sz="1000">
                <a:solidFill>
                  <a:schemeClr val="dk2"/>
                </a:solidFill>
              </a:rPr>
              <a:t>&amp; testa</a:t>
            </a:r>
            <a:endParaRPr b="1" sz="1000">
              <a:solidFill>
                <a:schemeClr val="dk2"/>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4">
  <p:cSld name="TITLE_AND_BODY_14">
    <p:spTree>
      <p:nvGrpSpPr>
        <p:cNvPr id="1386" name="Shape 1386"/>
        <p:cNvGrpSpPr/>
        <p:nvPr/>
      </p:nvGrpSpPr>
      <p:grpSpPr>
        <a:xfrm>
          <a:off x="0" y="0"/>
          <a:ext cx="0" cy="0"/>
          <a:chOff x="0" y="0"/>
          <a:chExt cx="0" cy="0"/>
        </a:xfrm>
      </p:grpSpPr>
      <p:sp>
        <p:nvSpPr>
          <p:cNvPr id="1387" name="Google Shape;1387;p78"/>
          <p:cNvSpPr/>
          <p:nvPr/>
        </p:nvSpPr>
        <p:spPr>
          <a:xfrm>
            <a:off x="963225" y="1181450"/>
            <a:ext cx="1389900" cy="1389900"/>
          </a:xfrm>
          <a:prstGeom prst="ellipse">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8" name="Google Shape;1388;p78"/>
          <p:cNvPicPr preferRelativeResize="0"/>
          <p:nvPr/>
        </p:nvPicPr>
        <p:blipFill>
          <a:blip r:embed="rId2">
            <a:alphaModFix/>
          </a:blip>
          <a:stretch>
            <a:fillRect/>
          </a:stretch>
        </p:blipFill>
        <p:spPr>
          <a:xfrm>
            <a:off x="359301" y="878900"/>
            <a:ext cx="2813374" cy="2372074"/>
          </a:xfrm>
          <a:prstGeom prst="rect">
            <a:avLst/>
          </a:prstGeom>
          <a:noFill/>
          <a:ln>
            <a:noFill/>
          </a:ln>
        </p:spPr>
      </p:pic>
      <p:sp>
        <p:nvSpPr>
          <p:cNvPr id="1389" name="Google Shape;138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90" name="Google Shape;1390;p78"/>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1391" name="Google Shape;1391;p78"/>
          <p:cNvSpPr txBox="1"/>
          <p:nvPr/>
        </p:nvSpPr>
        <p:spPr>
          <a:xfrm>
            <a:off x="456398" y="2401200"/>
            <a:ext cx="7687200" cy="274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990"/>
              <a:buNone/>
            </a:pPr>
            <a:r>
              <a:rPr lang="sv" sz="1000">
                <a:solidFill>
                  <a:srgbClr val="434343"/>
                </a:solidFill>
              </a:rPr>
              <a:t>Nu har du förhoppningsvis en idé om:</a:t>
            </a:r>
            <a:endParaRPr sz="1000">
              <a:solidFill>
                <a:srgbClr val="434343"/>
              </a:solidFill>
            </a:endParaRPr>
          </a:p>
          <a:p>
            <a:pPr indent="-292100" lvl="0" marL="457200" rtl="0" algn="l">
              <a:lnSpc>
                <a:spcPct val="115000"/>
              </a:lnSpc>
              <a:spcBef>
                <a:spcPts val="1200"/>
              </a:spcBef>
              <a:spcAft>
                <a:spcPts val="0"/>
              </a:spcAft>
              <a:buClr>
                <a:srgbClr val="434343"/>
              </a:buClr>
              <a:buSzPts val="1000"/>
              <a:buChar char="●"/>
            </a:pPr>
            <a:r>
              <a:rPr lang="sv" sz="1000">
                <a:solidFill>
                  <a:srgbClr val="434343"/>
                </a:solidFill>
              </a:rPr>
              <a:t>vilket problemområde du vill undersöka.</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vem som är användaren.</a:t>
            </a:r>
            <a:endParaRPr sz="1000">
              <a:solidFill>
                <a:srgbClr val="434343"/>
              </a:solidFill>
            </a:endParaRPr>
          </a:p>
          <a:p>
            <a:pPr indent="-292100" lvl="0" marL="457200" rtl="0" algn="l">
              <a:lnSpc>
                <a:spcPct val="115000"/>
              </a:lnSpc>
              <a:spcBef>
                <a:spcPts val="0"/>
              </a:spcBef>
              <a:spcAft>
                <a:spcPts val="0"/>
              </a:spcAft>
              <a:buClr>
                <a:srgbClr val="434343"/>
              </a:buClr>
              <a:buSzPts val="1000"/>
              <a:buChar char="●"/>
            </a:pPr>
            <a:r>
              <a:rPr lang="sv" sz="1000">
                <a:solidFill>
                  <a:srgbClr val="434343"/>
                </a:solidFill>
              </a:rPr>
              <a:t>vad du vill undersöka framåt i processen.</a:t>
            </a:r>
            <a:endParaRPr sz="1000">
              <a:solidFill>
                <a:srgbClr val="434343"/>
              </a:solidFill>
            </a:endParaRPr>
          </a:p>
          <a:p>
            <a:pPr indent="0" lvl="0" marL="0" rtl="0" algn="l">
              <a:lnSpc>
                <a:spcPct val="115000"/>
              </a:lnSpc>
              <a:spcBef>
                <a:spcPts val="1200"/>
              </a:spcBef>
              <a:spcAft>
                <a:spcPts val="0"/>
              </a:spcAft>
              <a:buClr>
                <a:schemeClr val="dk1"/>
              </a:buClr>
              <a:buSzPts val="990"/>
              <a:buFont typeface="Arial"/>
              <a:buNone/>
            </a:pPr>
            <a:r>
              <a:rPr lang="sv" sz="1000">
                <a:solidFill>
                  <a:srgbClr val="434343"/>
                </a:solidFill>
              </a:rPr>
              <a:t>Vi hoppas också att du gett dig själv tid för en stunds reflektion. Det är ofta i mellanrummen som saker faller på plats!</a:t>
            </a:r>
            <a:endParaRPr sz="1000">
              <a:solidFill>
                <a:srgbClr val="434343"/>
              </a:solidFill>
            </a:endParaRPr>
          </a:p>
          <a:p>
            <a:pPr indent="0" lvl="0" marL="0" rtl="0" algn="l">
              <a:lnSpc>
                <a:spcPct val="115000"/>
              </a:lnSpc>
              <a:spcBef>
                <a:spcPts val="1200"/>
              </a:spcBef>
              <a:spcAft>
                <a:spcPts val="0"/>
              </a:spcAft>
              <a:buSzPts val="990"/>
              <a:buNone/>
            </a:pPr>
            <a:br>
              <a:rPr lang="sv" sz="1000">
                <a:solidFill>
                  <a:srgbClr val="434343"/>
                </a:solidFill>
              </a:rPr>
            </a:br>
            <a:r>
              <a:rPr b="1" lang="sv" sz="1000">
                <a:solidFill>
                  <a:srgbClr val="434343"/>
                </a:solidFill>
              </a:rPr>
              <a:t>I nästa del fördjupar vi oss i intervjuprocessen - gå tillbaka till kursen för att lära dig mer om den!</a:t>
            </a:r>
            <a:endParaRPr b="1" sz="1000">
              <a:solidFill>
                <a:srgbClr val="434343"/>
              </a:solidFill>
            </a:endParaRPr>
          </a:p>
          <a:p>
            <a:pPr indent="0" lvl="0" marL="0" rtl="0" algn="ctr">
              <a:spcBef>
                <a:spcPts val="1200"/>
              </a:spcBef>
              <a:spcAft>
                <a:spcPts val="0"/>
              </a:spcAft>
              <a:buSzPts val="990"/>
              <a:buNone/>
            </a:pPr>
            <a:r>
              <a:t/>
            </a:r>
            <a:endParaRPr sz="1000">
              <a:solidFill>
                <a:srgbClr val="434343"/>
              </a:solidFill>
            </a:endParaRPr>
          </a:p>
        </p:txBody>
      </p:sp>
      <p:sp>
        <p:nvSpPr>
          <p:cNvPr id="1392" name="Google Shape;1392;p78"/>
          <p:cNvSpPr txBox="1"/>
          <p:nvPr/>
        </p:nvSpPr>
        <p:spPr>
          <a:xfrm>
            <a:off x="446334" y="514600"/>
            <a:ext cx="4077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rgbClr val="E89B38"/>
                </a:solidFill>
              </a:rPr>
              <a:t>DU ÄR KLAR MED DEL 1</a:t>
            </a:r>
            <a:endParaRPr sz="1700">
              <a:solidFill>
                <a:schemeClr val="dk2"/>
              </a:solidFill>
            </a:endParaRPr>
          </a:p>
        </p:txBody>
      </p:sp>
      <p:sp>
        <p:nvSpPr>
          <p:cNvPr id="1393" name="Google Shape;1393;p7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Sammanfattning</a:t>
            </a:r>
            <a:endParaRPr b="1">
              <a:solidFill>
                <a:srgbClr val="434343"/>
              </a:solidFill>
            </a:endParaRPr>
          </a:p>
        </p:txBody>
      </p:sp>
      <p:pic>
        <p:nvPicPr>
          <p:cNvPr id="1394" name="Google Shape;1394;p78"/>
          <p:cNvPicPr preferRelativeResize="0"/>
          <p:nvPr/>
        </p:nvPicPr>
        <p:blipFill>
          <a:blip r:embed="rId4">
            <a:alphaModFix/>
          </a:blip>
          <a:stretch>
            <a:fillRect/>
          </a:stretch>
        </p:blipFill>
        <p:spPr>
          <a:xfrm>
            <a:off x="7791450" y="0"/>
            <a:ext cx="1352551" cy="834450"/>
          </a:xfrm>
          <a:prstGeom prst="rect">
            <a:avLst/>
          </a:prstGeom>
          <a:noFill/>
          <a:ln>
            <a:noFill/>
          </a:ln>
        </p:spPr>
      </p:pic>
      <p:sp>
        <p:nvSpPr>
          <p:cNvPr id="1395" name="Google Shape;1395;p78"/>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396" name="Google Shape;1396;p7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3">
  <p:cSld name="TITLE_AND_BODY_13">
    <p:spTree>
      <p:nvGrpSpPr>
        <p:cNvPr id="1397" name="Shape 1397"/>
        <p:cNvGrpSpPr/>
        <p:nvPr/>
      </p:nvGrpSpPr>
      <p:grpSpPr>
        <a:xfrm>
          <a:off x="0" y="0"/>
          <a:ext cx="0" cy="0"/>
          <a:chOff x="0" y="0"/>
          <a:chExt cx="0" cy="0"/>
        </a:xfrm>
      </p:grpSpPr>
      <p:sp>
        <p:nvSpPr>
          <p:cNvPr id="1398" name="Google Shape;1398;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399" name="Google Shape;1399;p7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00" name="Google Shape;1400;p79"/>
          <p:cNvSpPr txBox="1"/>
          <p:nvPr/>
        </p:nvSpPr>
        <p:spPr>
          <a:xfrm>
            <a:off x="456400" y="5288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REFLEKTION</a:t>
            </a:r>
            <a:endParaRPr b="1" sz="2400">
              <a:solidFill>
                <a:srgbClr val="E89B38"/>
              </a:solidFill>
            </a:endParaRPr>
          </a:p>
        </p:txBody>
      </p:sp>
      <p:grpSp>
        <p:nvGrpSpPr>
          <p:cNvPr id="1401" name="Google Shape;1401;p79"/>
          <p:cNvGrpSpPr/>
          <p:nvPr/>
        </p:nvGrpSpPr>
        <p:grpSpPr>
          <a:xfrm>
            <a:off x="6943104" y="528870"/>
            <a:ext cx="2049767" cy="1959946"/>
            <a:chOff x="5538354" y="1056318"/>
            <a:chExt cx="2078028" cy="1872322"/>
          </a:xfrm>
        </p:grpSpPr>
        <p:sp>
          <p:nvSpPr>
            <p:cNvPr id="1402" name="Google Shape;1402;p79"/>
            <p:cNvSpPr/>
            <p:nvPr/>
          </p:nvSpPr>
          <p:spPr>
            <a:xfrm rot="-10143322">
              <a:off x="5642197" y="1222291"/>
              <a:ext cx="1870343" cy="1272934"/>
            </a:xfrm>
            <a:prstGeom prst="cloud">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79"/>
            <p:cNvSpPr/>
            <p:nvPr/>
          </p:nvSpPr>
          <p:spPr>
            <a:xfrm>
              <a:off x="6508243" y="2481575"/>
              <a:ext cx="162000" cy="1620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79"/>
            <p:cNvSpPr/>
            <p:nvPr/>
          </p:nvSpPr>
          <p:spPr>
            <a:xfrm>
              <a:off x="6425984" y="2687512"/>
              <a:ext cx="133800" cy="1338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79"/>
            <p:cNvSpPr/>
            <p:nvPr/>
          </p:nvSpPr>
          <p:spPr>
            <a:xfrm>
              <a:off x="6307650" y="2821240"/>
              <a:ext cx="107400" cy="1074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6" name="Google Shape;1406;p7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a:t>
            </a:r>
            <a:endParaRPr b="1">
              <a:solidFill>
                <a:srgbClr val="434343"/>
              </a:solidFill>
            </a:endParaRPr>
          </a:p>
        </p:txBody>
      </p:sp>
      <p:pic>
        <p:nvPicPr>
          <p:cNvPr id="1407" name="Google Shape;1407;p79"/>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08" name="Google Shape;1408;p79"/>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09" name="Google Shape;1409;p7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2">
  <p:cSld name="TITLE_AND_BODY_12">
    <p:spTree>
      <p:nvGrpSpPr>
        <p:cNvPr id="1410" name="Shape 1410"/>
        <p:cNvGrpSpPr/>
        <p:nvPr/>
      </p:nvGrpSpPr>
      <p:grpSpPr>
        <a:xfrm>
          <a:off x="0" y="0"/>
          <a:ext cx="0" cy="0"/>
          <a:chOff x="0" y="0"/>
          <a:chExt cx="0" cy="0"/>
        </a:xfrm>
      </p:grpSpPr>
      <p:sp>
        <p:nvSpPr>
          <p:cNvPr id="1411" name="Google Shape;1411;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12" name="Google Shape;1412;p8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13" name="Google Shape;1413;p80"/>
          <p:cNvSpPr txBox="1"/>
          <p:nvPr/>
        </p:nvSpPr>
        <p:spPr>
          <a:xfrm>
            <a:off x="456400" y="5304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ÖVNING 4: REFLEKTION</a:t>
            </a:r>
            <a:endParaRPr b="1" sz="2400">
              <a:solidFill>
                <a:srgbClr val="E89B38"/>
              </a:solidFill>
            </a:endParaRPr>
          </a:p>
        </p:txBody>
      </p:sp>
      <p:sp>
        <p:nvSpPr>
          <p:cNvPr id="1414" name="Google Shape;1414;p80"/>
          <p:cNvSpPr txBox="1"/>
          <p:nvPr/>
        </p:nvSpPr>
        <p:spPr>
          <a:xfrm>
            <a:off x="456400" y="1335948"/>
            <a:ext cx="4610700" cy="2863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sz="1000">
                <a:solidFill>
                  <a:srgbClr val="434343"/>
                </a:solidFill>
                <a:highlight>
                  <a:schemeClr val="lt1"/>
                </a:highlight>
              </a:rPr>
              <a:t>Syfte: </a:t>
            </a:r>
            <a:br>
              <a:rPr b="1" lang="sv" sz="1000">
                <a:solidFill>
                  <a:srgbClr val="434343"/>
                </a:solidFill>
                <a:highlight>
                  <a:schemeClr val="lt1"/>
                </a:highlight>
              </a:rPr>
            </a:br>
            <a:r>
              <a:rPr lang="sv" sz="1000">
                <a:solidFill>
                  <a:srgbClr val="434343"/>
                </a:solidFill>
                <a:highlight>
                  <a:schemeClr val="lt1"/>
                </a:highlight>
              </a:rPr>
              <a:t>Att stanna upp och fundera på hur du känner kring att ha genomfört övningarna i den här delen av utbildningen. Dessa tankar kan du komma tillbaka till även efter avslutad kurs. </a:t>
            </a:r>
            <a:endParaRPr b="1" sz="1000">
              <a:solidFill>
                <a:srgbClr val="434343"/>
              </a:solidFill>
              <a:highlight>
                <a:srgbClr val="FFFFFF"/>
              </a:highlight>
            </a:endParaRPr>
          </a:p>
          <a:p>
            <a:pPr indent="0" lvl="0" marL="0" rtl="0" algn="l">
              <a:lnSpc>
                <a:spcPct val="150000"/>
              </a:lnSpc>
              <a:spcBef>
                <a:spcPts val="1600"/>
              </a:spcBef>
              <a:spcAft>
                <a:spcPts val="0"/>
              </a:spcAft>
              <a:buNone/>
            </a:pPr>
            <a:r>
              <a:rPr b="1" lang="sv" sz="1000">
                <a:solidFill>
                  <a:srgbClr val="434343"/>
                </a:solidFill>
                <a:highlight>
                  <a:srgbClr val="FFFFFF"/>
                </a:highlight>
              </a:rPr>
              <a:t>Hur?</a:t>
            </a:r>
            <a:r>
              <a:rPr lang="sv" sz="1000">
                <a:solidFill>
                  <a:srgbClr val="434343"/>
                </a:solidFill>
                <a:highlight>
                  <a:srgbClr val="FFFFFF"/>
                </a:highlight>
              </a:rPr>
              <a:t> </a:t>
            </a:r>
            <a:br>
              <a:rPr lang="sv" sz="1000">
                <a:solidFill>
                  <a:srgbClr val="434343"/>
                </a:solidFill>
                <a:highlight>
                  <a:srgbClr val="FFFFFF"/>
                </a:highlight>
              </a:rPr>
            </a:br>
            <a:r>
              <a:rPr lang="sv" sz="1000">
                <a:solidFill>
                  <a:srgbClr val="434343"/>
                </a:solidFill>
                <a:highlight>
                  <a:srgbClr val="FFFFFF"/>
                </a:highlight>
              </a:rPr>
              <a:t>Fundera kring frågorna i övningen och skriv ned vad du tänker. </a:t>
            </a:r>
            <a:endParaRPr sz="1000">
              <a:solidFill>
                <a:srgbClr val="434343"/>
              </a:solidFill>
              <a:highlight>
                <a:srgbClr val="FFFFFF"/>
              </a:highlight>
            </a:endParaRPr>
          </a:p>
          <a:p>
            <a:pPr indent="0" lvl="0" marL="0" rtl="0" algn="l">
              <a:lnSpc>
                <a:spcPct val="150000"/>
              </a:lnSpc>
              <a:spcBef>
                <a:spcPts val="1600"/>
              </a:spcBef>
              <a:spcAft>
                <a:spcPts val="0"/>
              </a:spcAft>
              <a:buNone/>
            </a:pPr>
            <a:r>
              <a:t/>
            </a:r>
            <a:endParaRPr sz="1000">
              <a:solidFill>
                <a:srgbClr val="434343"/>
              </a:solidFill>
              <a:highlight>
                <a:srgbClr val="FFFFFF"/>
              </a:highlight>
            </a:endParaRPr>
          </a:p>
          <a:p>
            <a:pPr indent="0" lvl="0" marL="0" rtl="0" algn="l">
              <a:lnSpc>
                <a:spcPct val="150000"/>
              </a:lnSpc>
              <a:spcBef>
                <a:spcPts val="1600"/>
              </a:spcBef>
              <a:spcAft>
                <a:spcPts val="1600"/>
              </a:spcAft>
              <a:buNone/>
            </a:pPr>
            <a:r>
              <a:t/>
            </a:r>
            <a:endParaRPr sz="1000">
              <a:solidFill>
                <a:srgbClr val="434343"/>
              </a:solidFill>
              <a:highlight>
                <a:srgbClr val="FFFFFF"/>
              </a:highlight>
            </a:endParaRPr>
          </a:p>
        </p:txBody>
      </p:sp>
      <p:grpSp>
        <p:nvGrpSpPr>
          <p:cNvPr id="1415" name="Google Shape;1415;p80"/>
          <p:cNvGrpSpPr/>
          <p:nvPr/>
        </p:nvGrpSpPr>
        <p:grpSpPr>
          <a:xfrm>
            <a:off x="5425428" y="938803"/>
            <a:ext cx="3315078" cy="2986915"/>
            <a:chOff x="5538354" y="1056318"/>
            <a:chExt cx="2078028" cy="1872322"/>
          </a:xfrm>
        </p:grpSpPr>
        <p:sp>
          <p:nvSpPr>
            <p:cNvPr id="1416" name="Google Shape;1416;p80"/>
            <p:cNvSpPr/>
            <p:nvPr/>
          </p:nvSpPr>
          <p:spPr>
            <a:xfrm rot="-10143322">
              <a:off x="5642197" y="1222291"/>
              <a:ext cx="1870343" cy="1272934"/>
            </a:xfrm>
            <a:prstGeom prst="cloud">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80"/>
            <p:cNvSpPr/>
            <p:nvPr/>
          </p:nvSpPr>
          <p:spPr>
            <a:xfrm>
              <a:off x="6508243" y="2481575"/>
              <a:ext cx="162000" cy="1620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80"/>
            <p:cNvSpPr/>
            <p:nvPr/>
          </p:nvSpPr>
          <p:spPr>
            <a:xfrm>
              <a:off x="6425984" y="2687512"/>
              <a:ext cx="133800" cy="1338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80"/>
            <p:cNvSpPr/>
            <p:nvPr/>
          </p:nvSpPr>
          <p:spPr>
            <a:xfrm>
              <a:off x="6307650" y="2821240"/>
              <a:ext cx="107400" cy="107400"/>
            </a:xfrm>
            <a:prstGeom prst="ellipse">
              <a:avLst/>
            </a:prstGeom>
            <a:solidFill>
              <a:srgbClr val="F3CD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0" name="Google Shape;1420;p8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421" name="Google Shape;1421;p80"/>
          <p:cNvSpPr txBox="1"/>
          <p:nvPr/>
        </p:nvSpPr>
        <p:spPr>
          <a:xfrm>
            <a:off x="6006438" y="1863300"/>
            <a:ext cx="2327100" cy="79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600"/>
              </a:spcAft>
              <a:buClr>
                <a:schemeClr val="dk1"/>
              </a:buClr>
              <a:buSzPts val="1100"/>
              <a:buFont typeface="Arial"/>
              <a:buNone/>
            </a:pPr>
            <a:r>
              <a:rPr b="1" lang="sv" sz="1000">
                <a:solidFill>
                  <a:schemeClr val="dk1"/>
                </a:solidFill>
              </a:rPr>
              <a:t>Tips! </a:t>
            </a:r>
            <a:br>
              <a:rPr lang="sv" sz="1000">
                <a:solidFill>
                  <a:schemeClr val="dk1"/>
                </a:solidFill>
              </a:rPr>
            </a:br>
            <a:r>
              <a:rPr lang="sv" sz="1000">
                <a:solidFill>
                  <a:schemeClr val="dk1"/>
                </a:solidFill>
              </a:rPr>
              <a:t>Byt miljö och ge dig ordentligt med tid för reflektionen.</a:t>
            </a:r>
            <a:endParaRPr sz="1000">
              <a:solidFill>
                <a:schemeClr val="dk2"/>
              </a:solidFill>
            </a:endParaRPr>
          </a:p>
        </p:txBody>
      </p:sp>
      <p:pic>
        <p:nvPicPr>
          <p:cNvPr id="1422" name="Google Shape;1422;p80"/>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23" name="Google Shape;1423;p80"/>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24" name="Google Shape;1424;p8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3">
  <p:cSld name="TITLE_AND_BODY_83">
    <p:spTree>
      <p:nvGrpSpPr>
        <p:cNvPr id="103" name="Shape 103"/>
        <p:cNvGrpSpPr/>
        <p:nvPr/>
      </p:nvGrpSpPr>
      <p:grpSpPr>
        <a:xfrm>
          <a:off x="0" y="0"/>
          <a:ext cx="0" cy="0"/>
          <a:chOff x="0" y="0"/>
          <a:chExt cx="0" cy="0"/>
        </a:xfrm>
      </p:grpSpPr>
      <p:sp>
        <p:nvSpPr>
          <p:cNvPr id="104" name="Google Shape;10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05" name="Google Shape;105;p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06" name="Google Shape;106;p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3</a:t>
            </a:r>
            <a:endParaRPr b="1">
              <a:solidFill>
                <a:srgbClr val="434343"/>
              </a:solidFill>
            </a:endParaRPr>
          </a:p>
        </p:txBody>
      </p:sp>
      <p:sp>
        <p:nvSpPr>
          <p:cNvPr id="107" name="Google Shape;107;p9"/>
          <p:cNvSpPr txBox="1"/>
          <p:nvPr/>
        </p:nvSpPr>
        <p:spPr>
          <a:xfrm>
            <a:off x="6074825" y="822475"/>
            <a:ext cx="2253900" cy="3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Dela upp stora mål i mindre, hanterbara delmål och aktiviteter.</a:t>
            </a:r>
            <a:endParaRPr sz="1100">
              <a:solidFill>
                <a:srgbClr val="666666"/>
              </a:solidFill>
              <a:latin typeface="Caveat"/>
              <a:ea typeface="Caveat"/>
              <a:cs typeface="Caveat"/>
              <a:sym typeface="Caveat"/>
            </a:endParaRPr>
          </a:p>
        </p:txBody>
      </p:sp>
      <p:cxnSp>
        <p:nvCxnSpPr>
          <p:cNvPr id="108" name="Google Shape;108;p9"/>
          <p:cNvCxnSpPr>
            <a:endCxn id="107" idx="3"/>
          </p:cNvCxnSpPr>
          <p:nvPr/>
        </p:nvCxnSpPr>
        <p:spPr>
          <a:xfrm rot="-5400000">
            <a:off x="7720325" y="1078375"/>
            <a:ext cx="681600" cy="535200"/>
          </a:xfrm>
          <a:prstGeom prst="curvedConnector4">
            <a:avLst>
              <a:gd fmla="val 36598" name="adj1"/>
              <a:gd fmla="val 144493" name="adj2"/>
            </a:avLst>
          </a:prstGeom>
          <a:noFill/>
          <a:ln cap="flat" cmpd="sng" w="9525">
            <a:solidFill>
              <a:srgbClr val="666666"/>
            </a:solidFill>
            <a:prstDash val="solid"/>
            <a:round/>
            <a:headEnd len="med" w="med" type="stealth"/>
            <a:tailEnd len="med" w="med" type="none"/>
          </a:ln>
        </p:spPr>
      </p:cxnSp>
      <p:sp>
        <p:nvSpPr>
          <p:cNvPr id="109" name="Google Shape;109;p9"/>
          <p:cNvSpPr txBox="1"/>
          <p:nvPr/>
        </p:nvSpPr>
        <p:spPr>
          <a:xfrm>
            <a:off x="106150" y="2881825"/>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2"/>
                </a:solidFill>
                <a:latin typeface="Lato Black"/>
                <a:ea typeface="Lato Black"/>
                <a:cs typeface="Lato Black"/>
                <a:sym typeface="Lato Black"/>
              </a:rPr>
              <a:t>Att göra:</a:t>
            </a:r>
            <a:endParaRPr sz="1300">
              <a:solidFill>
                <a:schemeClr val="dk2"/>
              </a:solidFill>
            </a:endParaRPr>
          </a:p>
        </p:txBody>
      </p:sp>
      <p:sp>
        <p:nvSpPr>
          <p:cNvPr id="110" name="Google Shape;110;p9"/>
          <p:cNvSpPr txBox="1"/>
          <p:nvPr/>
        </p:nvSpPr>
        <p:spPr>
          <a:xfrm>
            <a:off x="106150" y="365073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chemeClr val="dk2"/>
                </a:solidFill>
                <a:latin typeface="Lato Black"/>
                <a:ea typeface="Lato Black"/>
                <a:cs typeface="Lato Black"/>
                <a:sym typeface="Lato Black"/>
              </a:rPr>
              <a:t>Ansvarig:</a:t>
            </a:r>
            <a:endParaRPr sz="1300">
              <a:solidFill>
                <a:schemeClr val="dk2"/>
              </a:solidFill>
            </a:endParaRPr>
          </a:p>
        </p:txBody>
      </p:sp>
      <p:cxnSp>
        <p:nvCxnSpPr>
          <p:cNvPr id="111" name="Google Shape;111;p9"/>
          <p:cNvCxnSpPr/>
          <p:nvPr/>
        </p:nvCxnSpPr>
        <p:spPr>
          <a:xfrm>
            <a:off x="809350" y="3411500"/>
            <a:ext cx="7763100" cy="0"/>
          </a:xfrm>
          <a:prstGeom prst="straightConnector1">
            <a:avLst/>
          </a:prstGeom>
          <a:noFill/>
          <a:ln cap="flat" cmpd="sng" w="9525">
            <a:solidFill>
              <a:schemeClr val="dk2"/>
            </a:solidFill>
            <a:prstDash val="solid"/>
            <a:round/>
            <a:headEnd len="med" w="med" type="none"/>
            <a:tailEnd len="med" w="med" type="triangle"/>
          </a:ln>
        </p:spPr>
      </p:cxnSp>
      <p:sp>
        <p:nvSpPr>
          <p:cNvPr id="112" name="Google Shape;112;p9"/>
          <p:cNvSpPr txBox="1"/>
          <p:nvPr/>
        </p:nvSpPr>
        <p:spPr>
          <a:xfrm>
            <a:off x="456400" y="516125"/>
            <a:ext cx="8234400" cy="89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sv" sz="2400">
                <a:solidFill>
                  <a:srgbClr val="595959"/>
                </a:solidFill>
              </a:rPr>
              <a:t>ROADMAP </a:t>
            </a:r>
            <a:endParaRPr b="1" sz="2400">
              <a:solidFill>
                <a:srgbClr val="595959"/>
              </a:solidFill>
            </a:endParaRPr>
          </a:p>
        </p:txBody>
      </p:sp>
      <p:sp>
        <p:nvSpPr>
          <p:cNvPr id="113" name="Google Shape;113;p9"/>
          <p:cNvSpPr txBox="1"/>
          <p:nvPr/>
        </p:nvSpPr>
        <p:spPr>
          <a:xfrm>
            <a:off x="1223466" y="1451550"/>
            <a:ext cx="1975200" cy="3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200">
                <a:solidFill>
                  <a:srgbClr val="8EAF99"/>
                </a:solidFill>
              </a:rPr>
              <a:t>PÅ KORT SIKT</a:t>
            </a:r>
            <a:endParaRPr b="1" sz="1200">
              <a:solidFill>
                <a:srgbClr val="8EAF99"/>
              </a:solidFill>
            </a:endParaRPr>
          </a:p>
        </p:txBody>
      </p:sp>
      <p:sp>
        <p:nvSpPr>
          <p:cNvPr id="114" name="Google Shape;114;p9"/>
          <p:cNvSpPr txBox="1"/>
          <p:nvPr/>
        </p:nvSpPr>
        <p:spPr>
          <a:xfrm>
            <a:off x="5457900" y="1451550"/>
            <a:ext cx="16152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200">
                <a:solidFill>
                  <a:srgbClr val="8EAF99"/>
                </a:solidFill>
              </a:rPr>
              <a:t>PÅ LÄNGRE SIKT</a:t>
            </a:r>
            <a:endParaRPr b="1" sz="1200">
              <a:solidFill>
                <a:srgbClr val="8EAF99"/>
              </a:solidFill>
            </a:endParaRPr>
          </a:p>
        </p:txBody>
      </p:sp>
      <p:pic>
        <p:nvPicPr>
          <p:cNvPr id="115" name="Google Shape;115;p9"/>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16" name="Google Shape;116;p9"/>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17" name="Google Shape;117;p9"/>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118" name="Google Shape;118;p9"/>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119" name="Google Shape;119;p9"/>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1">
  <p:cSld name="TITLE_AND_BODY_11">
    <p:spTree>
      <p:nvGrpSpPr>
        <p:cNvPr id="1425" name="Shape 1425"/>
        <p:cNvGrpSpPr/>
        <p:nvPr/>
      </p:nvGrpSpPr>
      <p:grpSpPr>
        <a:xfrm>
          <a:off x="0" y="0"/>
          <a:ext cx="0" cy="0"/>
          <a:chOff x="0" y="0"/>
          <a:chExt cx="0" cy="0"/>
        </a:xfrm>
      </p:grpSpPr>
      <p:sp>
        <p:nvSpPr>
          <p:cNvPr id="1426" name="Google Shape;1426;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27" name="Google Shape;1427;p81"/>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28" name="Google Shape;1428;p81"/>
          <p:cNvSpPr txBox="1"/>
          <p:nvPr/>
        </p:nvSpPr>
        <p:spPr>
          <a:xfrm>
            <a:off x="456400" y="5222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RESEARCHPLAN</a:t>
            </a:r>
            <a:endParaRPr b="1" sz="2400">
              <a:solidFill>
                <a:srgbClr val="E89B38"/>
              </a:solidFill>
            </a:endParaRPr>
          </a:p>
        </p:txBody>
      </p:sp>
      <p:sp>
        <p:nvSpPr>
          <p:cNvPr id="1429" name="Google Shape;1429;p8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3</a:t>
            </a:r>
            <a:endParaRPr b="1">
              <a:solidFill>
                <a:srgbClr val="434343"/>
              </a:solidFill>
            </a:endParaRPr>
          </a:p>
        </p:txBody>
      </p:sp>
      <p:pic>
        <p:nvPicPr>
          <p:cNvPr id="1430" name="Google Shape;1430;p81"/>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31" name="Google Shape;1431;p81"/>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32" name="Google Shape;1432;p81"/>
          <p:cNvSpPr txBox="1"/>
          <p:nvPr/>
        </p:nvSpPr>
        <p:spPr>
          <a:xfrm>
            <a:off x="459450" y="1080854"/>
            <a:ext cx="3883800" cy="4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PROBLEMFORMULERING</a:t>
            </a:r>
            <a:endParaRPr b="1" sz="1000">
              <a:solidFill>
                <a:srgbClr val="434343"/>
              </a:solidFill>
            </a:endParaRPr>
          </a:p>
          <a:p>
            <a:pPr indent="0" lvl="0" marL="0" rtl="0" algn="l">
              <a:spcBef>
                <a:spcPts val="0"/>
              </a:spcBef>
              <a:spcAft>
                <a:spcPts val="0"/>
              </a:spcAft>
              <a:buSzPts val="990"/>
              <a:buNone/>
            </a:pPr>
            <a:r>
              <a:t/>
            </a:r>
            <a:endParaRPr b="1" sz="1000">
              <a:solidFill>
                <a:srgbClr val="434343"/>
              </a:solidFill>
            </a:endParaRPr>
          </a:p>
        </p:txBody>
      </p:sp>
      <p:sp>
        <p:nvSpPr>
          <p:cNvPr id="1433" name="Google Shape;1433;p81"/>
          <p:cNvSpPr txBox="1"/>
          <p:nvPr/>
        </p:nvSpPr>
        <p:spPr>
          <a:xfrm>
            <a:off x="4330798" y="108085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MÅLGRUPP</a:t>
            </a:r>
            <a:endParaRPr b="1" sz="1000">
              <a:solidFill>
                <a:srgbClr val="434343"/>
              </a:solidFill>
            </a:endParaRPr>
          </a:p>
        </p:txBody>
      </p:sp>
      <p:sp>
        <p:nvSpPr>
          <p:cNvPr id="1434" name="Google Shape;1434;p81"/>
          <p:cNvSpPr txBox="1"/>
          <p:nvPr/>
        </p:nvSpPr>
        <p:spPr>
          <a:xfrm>
            <a:off x="463950" y="2647743"/>
            <a:ext cx="3883800" cy="2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DETTA SKA UNDERSÖKAS (&amp; INTE)</a:t>
            </a:r>
            <a:endParaRPr b="1" sz="1000">
              <a:solidFill>
                <a:srgbClr val="434343"/>
              </a:solidFill>
            </a:endParaRPr>
          </a:p>
        </p:txBody>
      </p:sp>
      <p:sp>
        <p:nvSpPr>
          <p:cNvPr id="1435" name="Google Shape;1435;p81"/>
          <p:cNvSpPr txBox="1"/>
          <p:nvPr/>
        </p:nvSpPr>
        <p:spPr>
          <a:xfrm>
            <a:off x="459450" y="2037325"/>
            <a:ext cx="3773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000">
                <a:solidFill>
                  <a:srgbClr val="434343"/>
                </a:solidFill>
              </a:rPr>
              <a:t>MÅLBILD – VILKET NYLÄGE ÖNSKAS UPPNÅS?</a:t>
            </a:r>
            <a:endParaRPr b="1" sz="1000">
              <a:solidFill>
                <a:srgbClr val="434343"/>
              </a:solidFill>
            </a:endParaRPr>
          </a:p>
        </p:txBody>
      </p:sp>
      <p:sp>
        <p:nvSpPr>
          <p:cNvPr id="1436" name="Google Shape;1436;p8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0">
  <p:cSld name="TITLE_AND_BODY_10">
    <p:spTree>
      <p:nvGrpSpPr>
        <p:cNvPr id="1437" name="Shape 1437"/>
        <p:cNvGrpSpPr/>
        <p:nvPr/>
      </p:nvGrpSpPr>
      <p:grpSpPr>
        <a:xfrm>
          <a:off x="0" y="0"/>
          <a:ext cx="0" cy="0"/>
          <a:chOff x="0" y="0"/>
          <a:chExt cx="0" cy="0"/>
        </a:xfrm>
      </p:grpSpPr>
      <p:sp>
        <p:nvSpPr>
          <p:cNvPr id="1438" name="Google Shape;1438;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39" name="Google Shape;1439;p8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40" name="Google Shape;1440;p82"/>
          <p:cNvSpPr txBox="1"/>
          <p:nvPr/>
        </p:nvSpPr>
        <p:spPr>
          <a:xfrm>
            <a:off x="456400" y="5222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RESEARCHPLAN</a:t>
            </a:r>
            <a:endParaRPr b="1" sz="2400">
              <a:solidFill>
                <a:srgbClr val="E89B38"/>
              </a:solidFill>
            </a:endParaRPr>
          </a:p>
        </p:txBody>
      </p:sp>
      <p:sp>
        <p:nvSpPr>
          <p:cNvPr id="1441" name="Google Shape;1441;p82"/>
          <p:cNvSpPr txBox="1"/>
          <p:nvPr/>
        </p:nvSpPr>
        <p:spPr>
          <a:xfrm>
            <a:off x="459450" y="1080854"/>
            <a:ext cx="3883800" cy="4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PROBLEMFORMULERING</a:t>
            </a:r>
            <a:endParaRPr b="1" sz="1000">
              <a:solidFill>
                <a:srgbClr val="434343"/>
              </a:solidFill>
            </a:endParaRPr>
          </a:p>
          <a:p>
            <a:pPr indent="0" lvl="0" marL="0" rtl="0" algn="l">
              <a:spcBef>
                <a:spcPts val="0"/>
              </a:spcBef>
              <a:spcAft>
                <a:spcPts val="0"/>
              </a:spcAft>
              <a:buSzPts val="990"/>
              <a:buNone/>
            </a:pPr>
            <a:r>
              <a:t/>
            </a:r>
            <a:endParaRPr b="1" sz="1000">
              <a:solidFill>
                <a:srgbClr val="434343"/>
              </a:solidFill>
            </a:endParaRPr>
          </a:p>
        </p:txBody>
      </p:sp>
      <p:sp>
        <p:nvSpPr>
          <p:cNvPr id="1442" name="Google Shape;1442;p82"/>
          <p:cNvSpPr txBox="1"/>
          <p:nvPr/>
        </p:nvSpPr>
        <p:spPr>
          <a:xfrm>
            <a:off x="572615" y="1360629"/>
            <a:ext cx="3773100" cy="6915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chemeClr val="dk1"/>
                </a:solidFill>
              </a:rPr>
              <a:t>Många i region X väljer att ta bilen istället för buss, detta leder till minskade intäkter för regionen, trafikstockningar och negativa miljökonsekvenser. </a:t>
            </a:r>
            <a:endParaRPr sz="900"/>
          </a:p>
        </p:txBody>
      </p:sp>
      <p:sp>
        <p:nvSpPr>
          <p:cNvPr id="1443" name="Google Shape;1443;p82"/>
          <p:cNvSpPr txBox="1"/>
          <p:nvPr/>
        </p:nvSpPr>
        <p:spPr>
          <a:xfrm>
            <a:off x="4330798" y="1080854"/>
            <a:ext cx="3883800" cy="3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MÅLGRUPP</a:t>
            </a:r>
            <a:endParaRPr b="1" sz="1000">
              <a:solidFill>
                <a:srgbClr val="434343"/>
              </a:solidFill>
            </a:endParaRPr>
          </a:p>
        </p:txBody>
      </p:sp>
      <p:sp>
        <p:nvSpPr>
          <p:cNvPr id="1444" name="Google Shape;1444;p82"/>
          <p:cNvSpPr txBox="1"/>
          <p:nvPr/>
        </p:nvSpPr>
        <p:spPr>
          <a:xfrm>
            <a:off x="4432700" y="2936075"/>
            <a:ext cx="3773100" cy="10635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När &amp; hur kontaktar du dem?</a:t>
            </a:r>
            <a:endParaRPr b="1" i="1" sz="1000">
              <a:solidFill>
                <a:srgbClr val="434343"/>
              </a:solidFill>
            </a:endParaRPr>
          </a:p>
          <a:p>
            <a:pPr indent="0" lvl="0" marL="0" rtl="0" algn="l">
              <a:spcBef>
                <a:spcPts val="0"/>
              </a:spcBef>
              <a:spcAft>
                <a:spcPts val="0"/>
              </a:spcAft>
              <a:buNone/>
            </a:pPr>
            <a:r>
              <a:rPr b="1" i="1" lang="sv" sz="800">
                <a:solidFill>
                  <a:srgbClr val="434343"/>
                </a:solidFill>
              </a:rPr>
              <a:t>(Tänk på att kontakta dem i god tid innan intervjuperioden) </a:t>
            </a:r>
            <a:r>
              <a:rPr b="1" i="1" lang="sv" sz="800">
                <a:solidFill>
                  <a:schemeClr val="dk2"/>
                </a:solidFill>
              </a:rPr>
              <a:t> </a:t>
            </a:r>
            <a:endParaRPr b="1" i="1" sz="800">
              <a:solidFill>
                <a:schemeClr val="dk2"/>
              </a:solidFill>
            </a:endParaRPr>
          </a:p>
          <a:p>
            <a:pPr indent="0" lvl="0" marL="0" rtl="0" algn="l">
              <a:spcBef>
                <a:spcPts val="0"/>
              </a:spcBef>
              <a:spcAft>
                <a:spcPts val="0"/>
              </a:spcAft>
              <a:buNone/>
            </a:pPr>
            <a:r>
              <a:rPr lang="sv" sz="900">
                <a:solidFill>
                  <a:schemeClr val="dk1"/>
                </a:solidFill>
              </a:rPr>
              <a:t>Jag börjar v. 20 och håller på till v.22. </a:t>
            </a:r>
            <a:endParaRPr sz="900">
              <a:solidFill>
                <a:schemeClr val="dk1"/>
              </a:solidFill>
            </a:endParaRPr>
          </a:p>
          <a:p>
            <a:pPr indent="0" lvl="0" marL="0" rtl="0" algn="l">
              <a:spcBef>
                <a:spcPts val="0"/>
              </a:spcBef>
              <a:spcAft>
                <a:spcPts val="0"/>
              </a:spcAft>
              <a:buNone/>
            </a:pPr>
            <a:r>
              <a:rPr lang="sv" sz="900">
                <a:solidFill>
                  <a:schemeClr val="dk1"/>
                </a:solidFill>
              </a:rPr>
              <a:t>Skriver på region X sociala medier</a:t>
            </a:r>
            <a:endParaRPr sz="900">
              <a:solidFill>
                <a:schemeClr val="dk1"/>
              </a:solidFill>
            </a:endParaRPr>
          </a:p>
          <a:p>
            <a:pPr indent="0" lvl="0" marL="0" rtl="0" algn="l">
              <a:spcBef>
                <a:spcPts val="0"/>
              </a:spcBef>
              <a:spcAft>
                <a:spcPts val="0"/>
              </a:spcAft>
              <a:buNone/>
            </a:pPr>
            <a:r>
              <a:rPr lang="sv" sz="900">
                <a:solidFill>
                  <a:schemeClr val="dk1"/>
                </a:solidFill>
              </a:rPr>
              <a:t>Ber kundtjänst om hjälp att få tag på folk</a:t>
            </a:r>
            <a:endParaRPr sz="900">
              <a:solidFill>
                <a:schemeClr val="dk1"/>
              </a:solidFill>
            </a:endParaRPr>
          </a:p>
          <a:p>
            <a:pPr indent="0" lvl="0" marL="0" rtl="0" algn="l">
              <a:spcBef>
                <a:spcPts val="0"/>
              </a:spcBef>
              <a:spcAft>
                <a:spcPts val="0"/>
              </a:spcAft>
              <a:buNone/>
            </a:pPr>
            <a:r>
              <a:rPr lang="sv" sz="900">
                <a:solidFill>
                  <a:schemeClr val="dk1"/>
                </a:solidFill>
              </a:rPr>
              <a:t>Går ut på gatan och pratar med folk (vid parkeringen och bussen)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p:txBody>
      </p:sp>
      <p:sp>
        <p:nvSpPr>
          <p:cNvPr id="1445" name="Google Shape;1445;p82"/>
          <p:cNvSpPr txBox="1"/>
          <p:nvPr/>
        </p:nvSpPr>
        <p:spPr>
          <a:xfrm>
            <a:off x="565550" y="2327229"/>
            <a:ext cx="3773100" cy="3387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chemeClr val="dk1"/>
                </a:solidFill>
              </a:rPr>
              <a:t>Att fler väljer att åka kollektivt!</a:t>
            </a:r>
            <a:endParaRPr sz="900"/>
          </a:p>
        </p:txBody>
      </p:sp>
      <p:sp>
        <p:nvSpPr>
          <p:cNvPr id="1446" name="Google Shape;1446;p82"/>
          <p:cNvSpPr txBox="1"/>
          <p:nvPr/>
        </p:nvSpPr>
        <p:spPr>
          <a:xfrm>
            <a:off x="565550" y="2936199"/>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Detta vill jag undersöka:</a:t>
            </a:r>
            <a:r>
              <a:rPr b="1" lang="sv" sz="900">
                <a:solidFill>
                  <a:srgbClr val="434343"/>
                </a:solidFill>
              </a:rPr>
              <a:t> </a:t>
            </a:r>
            <a:endParaRPr b="1" sz="900">
              <a:solidFill>
                <a:srgbClr val="434343"/>
              </a:solidFill>
            </a:endParaRPr>
          </a:p>
          <a:p>
            <a:pPr indent="0" lvl="0" marL="0" rtl="0" algn="l">
              <a:spcBef>
                <a:spcPts val="0"/>
              </a:spcBef>
              <a:spcAft>
                <a:spcPts val="0"/>
              </a:spcAft>
              <a:buNone/>
            </a:pPr>
            <a:r>
              <a:rPr lang="sv" sz="900"/>
              <a:t>Hur det är att resa med kollektivtrafiken i länet X idag. Vad uppskattar folk och vad uppskattar de inte med busstrafiken? Vad gör att man väljer bilen istället för bussen? </a:t>
            </a:r>
            <a:endParaRPr sz="900"/>
          </a:p>
          <a:p>
            <a:pPr indent="0" lvl="0" marL="0" rtl="0" algn="l">
              <a:spcBef>
                <a:spcPts val="0"/>
              </a:spcBef>
              <a:spcAft>
                <a:spcPts val="0"/>
              </a:spcAft>
              <a:buClr>
                <a:schemeClr val="dk1"/>
              </a:buClr>
              <a:buSzPts val="1100"/>
              <a:buFont typeface="Arial"/>
              <a:buNone/>
            </a:pPr>
            <a:r>
              <a:rPr lang="sv" sz="900"/>
              <a:t>Fokus: Buss</a:t>
            </a:r>
            <a:endParaRPr sz="900"/>
          </a:p>
          <a:p>
            <a:pPr indent="0" lvl="0" marL="0" rtl="0" algn="l">
              <a:spcBef>
                <a:spcPts val="0"/>
              </a:spcBef>
              <a:spcAft>
                <a:spcPts val="0"/>
              </a:spcAft>
              <a:buNone/>
            </a:pPr>
            <a:r>
              <a:t/>
            </a:r>
            <a:endParaRPr sz="900"/>
          </a:p>
          <a:p>
            <a:pPr indent="0" lvl="0" marL="0" rtl="0" algn="l">
              <a:spcBef>
                <a:spcPts val="0"/>
              </a:spcBef>
              <a:spcAft>
                <a:spcPts val="0"/>
              </a:spcAft>
              <a:buNone/>
            </a:pPr>
            <a:r>
              <a:t/>
            </a:r>
            <a:endParaRPr sz="1000"/>
          </a:p>
        </p:txBody>
      </p:sp>
      <p:sp>
        <p:nvSpPr>
          <p:cNvPr id="1447" name="Google Shape;1447;p82"/>
          <p:cNvSpPr txBox="1"/>
          <p:nvPr/>
        </p:nvSpPr>
        <p:spPr>
          <a:xfrm>
            <a:off x="463950" y="2647743"/>
            <a:ext cx="3883800" cy="2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sv" sz="1000">
                <a:solidFill>
                  <a:srgbClr val="434343"/>
                </a:solidFill>
              </a:rPr>
              <a:t>DETTA SKA UNDERSÖKAS (&amp; INTE)</a:t>
            </a:r>
            <a:endParaRPr b="1" sz="1000">
              <a:solidFill>
                <a:srgbClr val="434343"/>
              </a:solidFill>
            </a:endParaRPr>
          </a:p>
        </p:txBody>
      </p:sp>
      <p:sp>
        <p:nvSpPr>
          <p:cNvPr id="1448" name="Google Shape;1448;p82"/>
          <p:cNvSpPr txBox="1"/>
          <p:nvPr/>
        </p:nvSpPr>
        <p:spPr>
          <a:xfrm>
            <a:off x="565550" y="3999453"/>
            <a:ext cx="3773100" cy="8973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sv" sz="1000">
                <a:solidFill>
                  <a:srgbClr val="434343"/>
                </a:solidFill>
              </a:rPr>
              <a:t>Detta vill jag inte undersöka:</a:t>
            </a:r>
            <a:endParaRPr b="1" i="1" sz="1000">
              <a:solidFill>
                <a:srgbClr val="434343"/>
              </a:solidFill>
            </a:endParaRPr>
          </a:p>
          <a:p>
            <a:pPr indent="0" lvl="0" marL="0" rtl="0" algn="l">
              <a:spcBef>
                <a:spcPts val="0"/>
              </a:spcBef>
              <a:spcAft>
                <a:spcPts val="0"/>
              </a:spcAft>
              <a:buClr>
                <a:schemeClr val="dk1"/>
              </a:buClr>
              <a:buSzPts val="1100"/>
              <a:buFont typeface="Arial"/>
              <a:buNone/>
            </a:pPr>
            <a:r>
              <a:rPr lang="sv" sz="900">
                <a:solidFill>
                  <a:schemeClr val="dk1"/>
                </a:solidFill>
              </a:rPr>
              <a:t>Inte fokus på andra färdsätt än buss</a:t>
            </a:r>
            <a:endParaRPr sz="900">
              <a:solidFill>
                <a:schemeClr val="dk1"/>
              </a:solidFill>
            </a:endParaRPr>
          </a:p>
          <a:p>
            <a:pPr indent="0" lvl="0" marL="0" rtl="0" algn="l">
              <a:spcBef>
                <a:spcPts val="0"/>
              </a:spcBef>
              <a:spcAft>
                <a:spcPts val="0"/>
              </a:spcAft>
              <a:buClr>
                <a:schemeClr val="dk1"/>
              </a:buClr>
              <a:buSzPts val="1100"/>
              <a:buFont typeface="Arial"/>
              <a:buNone/>
            </a:pPr>
            <a:r>
              <a:rPr lang="sv" sz="900">
                <a:solidFill>
                  <a:schemeClr val="dk1"/>
                </a:solidFill>
              </a:rPr>
              <a:t>Inte hur vi kan få fler invånare att köpa elbilar</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sz="1000"/>
          </a:p>
        </p:txBody>
      </p:sp>
      <p:sp>
        <p:nvSpPr>
          <p:cNvPr id="1449" name="Google Shape;1449;p8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450" name="Google Shape;1450;p82"/>
          <p:cNvSpPr txBox="1"/>
          <p:nvPr/>
        </p:nvSpPr>
        <p:spPr>
          <a:xfrm>
            <a:off x="459450" y="2037325"/>
            <a:ext cx="3773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000">
                <a:solidFill>
                  <a:srgbClr val="434343"/>
                </a:solidFill>
              </a:rPr>
              <a:t>MÅLBILD – VILKET NYLÄGE ÖNSKAS UPPNÅS?</a:t>
            </a:r>
            <a:endParaRPr b="1" sz="1000">
              <a:solidFill>
                <a:srgbClr val="434343"/>
              </a:solidFill>
            </a:endParaRPr>
          </a:p>
        </p:txBody>
      </p:sp>
      <p:sp>
        <p:nvSpPr>
          <p:cNvPr id="1451" name="Google Shape;1451;p82"/>
          <p:cNvSpPr txBox="1"/>
          <p:nvPr/>
        </p:nvSpPr>
        <p:spPr>
          <a:xfrm>
            <a:off x="4432700" y="1360625"/>
            <a:ext cx="3773100" cy="13053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Vilken grupp/ vilka grupper tror du att du behöver börja prata med för att förstå problemområdet bättre?</a:t>
            </a:r>
            <a:endParaRPr b="1" i="1" sz="1000">
              <a:solidFill>
                <a:srgbClr val="434343"/>
              </a:solidFill>
            </a:endParaRPr>
          </a:p>
          <a:p>
            <a:pPr indent="0" lvl="0" marL="0" rtl="0" algn="l">
              <a:spcBef>
                <a:spcPts val="0"/>
              </a:spcBef>
              <a:spcAft>
                <a:spcPts val="0"/>
              </a:spcAft>
              <a:buNone/>
            </a:pPr>
            <a:r>
              <a:t/>
            </a:r>
            <a:endParaRPr b="1" i="1" sz="1000">
              <a:solidFill>
                <a:schemeClr val="dk2"/>
              </a:solidFill>
            </a:endParaRPr>
          </a:p>
          <a:p>
            <a:pPr indent="0" lvl="0" marL="0" rtl="0" algn="l">
              <a:spcBef>
                <a:spcPts val="0"/>
              </a:spcBef>
              <a:spcAft>
                <a:spcPts val="0"/>
              </a:spcAft>
              <a:buNone/>
            </a:pPr>
            <a:r>
              <a:rPr lang="sv" sz="900">
                <a:solidFill>
                  <a:schemeClr val="dk1"/>
                </a:solidFill>
              </a:rPr>
              <a:t>Boende i län X som:</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Åker buss ibland </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Alltid åker kollektivt</a:t>
            </a:r>
            <a:endParaRPr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Alltid kör bil</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1452" name="Google Shape;1452;p82"/>
          <p:cNvSpPr txBox="1"/>
          <p:nvPr/>
        </p:nvSpPr>
        <p:spPr>
          <a:xfrm>
            <a:off x="5275399" y="4059288"/>
            <a:ext cx="260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kan du planera när du ska rekrytera</a:t>
            </a:r>
            <a:endParaRPr sz="1100">
              <a:solidFill>
                <a:srgbClr val="666666"/>
              </a:solidFill>
              <a:latin typeface="Caveat"/>
              <a:ea typeface="Caveat"/>
              <a:cs typeface="Caveat"/>
              <a:sym typeface="Caveat"/>
            </a:endParaRPr>
          </a:p>
        </p:txBody>
      </p:sp>
      <p:sp>
        <p:nvSpPr>
          <p:cNvPr id="1453" name="Google Shape;1453;p82"/>
          <p:cNvSpPr txBox="1"/>
          <p:nvPr/>
        </p:nvSpPr>
        <p:spPr>
          <a:xfrm>
            <a:off x="4666124" y="4545450"/>
            <a:ext cx="260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förtydligar du vad du vill undersöka ytterligare </a:t>
            </a:r>
            <a:endParaRPr sz="1100">
              <a:solidFill>
                <a:srgbClr val="666666"/>
              </a:solidFill>
              <a:latin typeface="Caveat"/>
              <a:ea typeface="Caveat"/>
              <a:cs typeface="Caveat"/>
              <a:sym typeface="Caveat"/>
            </a:endParaRPr>
          </a:p>
        </p:txBody>
      </p:sp>
      <p:cxnSp>
        <p:nvCxnSpPr>
          <p:cNvPr id="1454" name="Google Shape;1454;p82"/>
          <p:cNvCxnSpPr>
            <a:stCxn id="1453" idx="1"/>
          </p:cNvCxnSpPr>
          <p:nvPr/>
        </p:nvCxnSpPr>
        <p:spPr>
          <a:xfrm rot="10800000">
            <a:off x="3886124" y="3924300"/>
            <a:ext cx="780000" cy="796800"/>
          </a:xfrm>
          <a:prstGeom prst="curvedConnector2">
            <a:avLst/>
          </a:prstGeom>
          <a:noFill/>
          <a:ln cap="flat" cmpd="sng" w="9525">
            <a:solidFill>
              <a:srgbClr val="666666"/>
            </a:solidFill>
            <a:prstDash val="solid"/>
            <a:round/>
            <a:headEnd len="med" w="med" type="none"/>
            <a:tailEnd len="med" w="med" type="stealth"/>
          </a:ln>
        </p:spPr>
      </p:cxnSp>
      <p:cxnSp>
        <p:nvCxnSpPr>
          <p:cNvPr id="1455" name="Google Shape;1455;p82"/>
          <p:cNvCxnSpPr>
            <a:stCxn id="1452" idx="1"/>
          </p:cNvCxnSpPr>
          <p:nvPr/>
        </p:nvCxnSpPr>
        <p:spPr>
          <a:xfrm rot="10800000">
            <a:off x="4987099" y="3941538"/>
            <a:ext cx="288300" cy="293400"/>
          </a:xfrm>
          <a:prstGeom prst="curvedConnector2">
            <a:avLst/>
          </a:prstGeom>
          <a:noFill/>
          <a:ln cap="flat" cmpd="sng" w="9525">
            <a:solidFill>
              <a:srgbClr val="666666"/>
            </a:solidFill>
            <a:prstDash val="solid"/>
            <a:round/>
            <a:headEnd len="med" w="med" type="none"/>
            <a:tailEnd len="med" w="med" type="stealth"/>
          </a:ln>
        </p:spPr>
      </p:cxnSp>
      <p:pic>
        <p:nvPicPr>
          <p:cNvPr id="1456" name="Google Shape;1456;p82"/>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57" name="Google Shape;1457;p82"/>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58" name="Google Shape;1458;p8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9">
  <p:cSld name="TITLE_AND_BODY_9">
    <p:spTree>
      <p:nvGrpSpPr>
        <p:cNvPr id="1459" name="Shape 1459"/>
        <p:cNvGrpSpPr/>
        <p:nvPr/>
      </p:nvGrpSpPr>
      <p:grpSpPr>
        <a:xfrm>
          <a:off x="0" y="0"/>
          <a:ext cx="0" cy="0"/>
          <a:chOff x="0" y="0"/>
          <a:chExt cx="0" cy="0"/>
        </a:xfrm>
      </p:grpSpPr>
      <p:sp>
        <p:nvSpPr>
          <p:cNvPr id="1460" name="Google Shape;1460;p83"/>
          <p:cNvSpPr/>
          <p:nvPr/>
        </p:nvSpPr>
        <p:spPr>
          <a:xfrm>
            <a:off x="5237102" y="1364125"/>
            <a:ext cx="3139800" cy="3114900"/>
          </a:xfrm>
          <a:prstGeom prst="ellipse">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1" name="Google Shape;1461;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62" name="Google Shape;1462;p83"/>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63" name="Google Shape;1463;p83"/>
          <p:cNvSpPr txBox="1"/>
          <p:nvPr/>
        </p:nvSpPr>
        <p:spPr>
          <a:xfrm>
            <a:off x="456400" y="524100"/>
            <a:ext cx="8234400" cy="8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ÖVNING 3: RESEARCHPLAN</a:t>
            </a:r>
            <a:endParaRPr b="1" sz="2400">
              <a:solidFill>
                <a:srgbClr val="E89B38"/>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30-40 min</a:t>
            </a:r>
            <a:endParaRPr sz="2400">
              <a:solidFill>
                <a:srgbClr val="E89B38"/>
              </a:solidFill>
            </a:endParaRPr>
          </a:p>
        </p:txBody>
      </p:sp>
      <p:sp>
        <p:nvSpPr>
          <p:cNvPr id="1464" name="Google Shape;1464;p83"/>
          <p:cNvSpPr txBox="1"/>
          <p:nvPr/>
        </p:nvSpPr>
        <p:spPr>
          <a:xfrm>
            <a:off x="456400" y="1364125"/>
            <a:ext cx="43845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förtydliga fokuset framåt i projektet </a:t>
            </a:r>
            <a:endParaRPr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chemeClr val="dk2"/>
              </a:solidFill>
            </a:endParaRPr>
          </a:p>
          <a:p>
            <a:pPr indent="0" lvl="0" marL="0" rtl="0" algn="l">
              <a:lnSpc>
                <a:spcPct val="115000"/>
              </a:lnSpc>
              <a:spcBef>
                <a:spcPts val="1600"/>
              </a:spcBef>
              <a:spcAft>
                <a:spcPts val="0"/>
              </a:spcAft>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chemeClr val="lt1"/>
                </a:highlight>
              </a:rPr>
              <a:t>Skriv in problemformulering och önskat nyläge till vänster i mallen. </a:t>
            </a:r>
            <a:br>
              <a:rPr lang="sv" sz="1000">
                <a:solidFill>
                  <a:srgbClr val="434343"/>
                </a:solidFill>
                <a:highlight>
                  <a:schemeClr val="lt1"/>
                </a:highlight>
              </a:rPr>
            </a:br>
            <a:r>
              <a:rPr i="1" lang="sv" sz="1000">
                <a:solidFill>
                  <a:srgbClr val="434343"/>
                </a:solidFill>
                <a:highlight>
                  <a:schemeClr val="lt1"/>
                </a:highlight>
              </a:rPr>
              <a:t>(2 min)</a:t>
            </a:r>
            <a:endParaRPr i="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2. </a:t>
            </a:r>
            <a:r>
              <a:rPr lang="sv" sz="1000">
                <a:solidFill>
                  <a:srgbClr val="434343"/>
                </a:solidFill>
                <a:highlight>
                  <a:schemeClr val="lt1"/>
                </a:highlight>
              </a:rPr>
              <a:t>Förtydliga vad du ska undersöka och vad du </a:t>
            </a:r>
            <a:r>
              <a:rPr lang="sv" sz="1000" u="sng">
                <a:solidFill>
                  <a:srgbClr val="434343"/>
                </a:solidFill>
                <a:highlight>
                  <a:schemeClr val="lt1"/>
                </a:highlight>
              </a:rPr>
              <a:t>inte</a:t>
            </a:r>
            <a:r>
              <a:rPr lang="sv" sz="1000">
                <a:solidFill>
                  <a:srgbClr val="434343"/>
                </a:solidFill>
                <a:highlight>
                  <a:schemeClr val="lt1"/>
                </a:highlight>
              </a:rPr>
              <a:t> ska undersöka. </a:t>
            </a:r>
            <a:br>
              <a:rPr lang="sv" sz="1000">
                <a:solidFill>
                  <a:srgbClr val="434343"/>
                </a:solidFill>
                <a:highlight>
                  <a:schemeClr val="lt1"/>
                </a:highlight>
              </a:rPr>
            </a:br>
            <a:r>
              <a:rPr i="1" lang="sv" sz="1000">
                <a:solidFill>
                  <a:srgbClr val="434343"/>
                </a:solidFill>
                <a:highlight>
                  <a:schemeClr val="lt1"/>
                </a:highlight>
              </a:rPr>
              <a:t>(15 min)</a:t>
            </a:r>
            <a:endParaRPr i="1" sz="1000">
              <a:solidFill>
                <a:schemeClr val="dk2"/>
              </a:solidFill>
              <a:highlight>
                <a:schemeClr val="lt1"/>
              </a:highlight>
            </a:endParaRPr>
          </a:p>
          <a:p>
            <a:pPr indent="0" lvl="0" marL="0" rtl="0" algn="l">
              <a:lnSpc>
                <a:spcPct val="115000"/>
              </a:lnSpc>
              <a:spcBef>
                <a:spcPts val="1600"/>
              </a:spcBef>
              <a:spcAft>
                <a:spcPts val="0"/>
              </a:spcAft>
              <a:buNone/>
            </a:pPr>
            <a:r>
              <a:rPr b="1" lang="sv" sz="1000">
                <a:solidFill>
                  <a:schemeClr val="dk2"/>
                </a:solidFill>
                <a:highlight>
                  <a:schemeClr val="lt1"/>
                </a:highlight>
              </a:rPr>
              <a:t>3. </a:t>
            </a:r>
            <a:r>
              <a:rPr lang="sv" sz="1000">
                <a:solidFill>
                  <a:srgbClr val="434343"/>
                </a:solidFill>
                <a:highlight>
                  <a:schemeClr val="lt1"/>
                </a:highlight>
              </a:rPr>
              <a:t>Skriv in målgrupp högst upp till höger. </a:t>
            </a:r>
            <a:r>
              <a:rPr i="1" lang="sv" sz="1000">
                <a:solidFill>
                  <a:srgbClr val="434343"/>
                </a:solidFill>
                <a:highlight>
                  <a:schemeClr val="lt1"/>
                </a:highlight>
              </a:rPr>
              <a:t>(2 min)</a:t>
            </a:r>
            <a:endParaRPr i="1" sz="1000">
              <a:solidFill>
                <a:srgbClr val="434343"/>
              </a:solidFill>
              <a:highlight>
                <a:schemeClr val="lt1"/>
              </a:highlight>
            </a:endParaRPr>
          </a:p>
          <a:p>
            <a:pPr indent="0" lvl="0" marL="0" rtl="0" algn="l">
              <a:lnSpc>
                <a:spcPct val="115000"/>
              </a:lnSpc>
              <a:spcBef>
                <a:spcPts val="1600"/>
              </a:spcBef>
              <a:spcAft>
                <a:spcPts val="1600"/>
              </a:spcAft>
              <a:buNone/>
            </a:pPr>
            <a:r>
              <a:rPr b="1" lang="sv" sz="1000">
                <a:solidFill>
                  <a:srgbClr val="434343"/>
                </a:solidFill>
                <a:highlight>
                  <a:schemeClr val="lt1"/>
                </a:highlight>
              </a:rPr>
              <a:t>4. </a:t>
            </a:r>
            <a:r>
              <a:rPr lang="sv" sz="1000">
                <a:solidFill>
                  <a:srgbClr val="434343"/>
                </a:solidFill>
                <a:highlight>
                  <a:schemeClr val="lt1"/>
                </a:highlight>
              </a:rPr>
              <a:t>Tänk igenom och skriv ned när och hur du ska kontakta intervjupersonerna. </a:t>
            </a:r>
            <a:r>
              <a:rPr i="1" lang="sv" sz="1000">
                <a:solidFill>
                  <a:srgbClr val="434343"/>
                </a:solidFill>
                <a:highlight>
                  <a:schemeClr val="lt1"/>
                </a:highlight>
              </a:rPr>
              <a:t>(15 min)</a:t>
            </a:r>
            <a:endParaRPr i="1" sz="1000">
              <a:solidFill>
                <a:srgbClr val="434343"/>
              </a:solidFill>
              <a:highlight>
                <a:schemeClr val="lt1"/>
              </a:highlight>
            </a:endParaRPr>
          </a:p>
        </p:txBody>
      </p:sp>
      <p:sp>
        <p:nvSpPr>
          <p:cNvPr id="1465" name="Google Shape;1465;p8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466" name="Google Shape;1466;p83"/>
          <p:cNvSpPr txBox="1"/>
          <p:nvPr/>
        </p:nvSpPr>
        <p:spPr>
          <a:xfrm>
            <a:off x="5206050" y="2221525"/>
            <a:ext cx="2814900" cy="1400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sv" sz="1000">
                <a:solidFill>
                  <a:schemeClr val="dk1"/>
                </a:solidFill>
              </a:rPr>
              <a:t>             </a:t>
            </a:r>
            <a:r>
              <a:rPr b="1" lang="sv" sz="900">
                <a:solidFill>
                  <a:schemeClr val="dk1"/>
                </a:solidFill>
              </a:rPr>
              <a:t>Tips! </a:t>
            </a:r>
            <a:br>
              <a:rPr b="1" lang="sv" sz="900">
                <a:solidFill>
                  <a:schemeClr val="dk1"/>
                </a:solidFill>
              </a:rPr>
            </a:br>
            <a:endParaRPr b="1" sz="900">
              <a:solidFill>
                <a:schemeClr val="dk1"/>
              </a:solidFill>
            </a:endParaRPr>
          </a:p>
          <a:p>
            <a:pPr indent="-285750" lvl="0" marL="457200" rtl="0" algn="l">
              <a:spcBef>
                <a:spcPts val="0"/>
              </a:spcBef>
              <a:spcAft>
                <a:spcPts val="0"/>
              </a:spcAft>
              <a:buClr>
                <a:schemeClr val="dk1"/>
              </a:buClr>
              <a:buSzPts val="900"/>
              <a:buChar char="●"/>
            </a:pPr>
            <a:r>
              <a:rPr lang="sv" sz="900">
                <a:solidFill>
                  <a:schemeClr val="dk1"/>
                </a:solidFill>
              </a:rPr>
              <a:t>Var så tydlig som möjligt för att underlätta ditt arbete framåt. </a:t>
            </a:r>
            <a:br>
              <a:rPr lang="sv" sz="900">
                <a:solidFill>
                  <a:schemeClr val="dk1"/>
                </a:solidFill>
              </a:rPr>
            </a:br>
            <a:endParaRPr sz="900">
              <a:solidFill>
                <a:schemeClr val="dk1"/>
              </a:solidFill>
            </a:endParaRPr>
          </a:p>
          <a:p>
            <a:pPr indent="-292100" lvl="0" marL="457200" rtl="0" algn="l">
              <a:spcBef>
                <a:spcPts val="0"/>
              </a:spcBef>
              <a:spcAft>
                <a:spcPts val="0"/>
              </a:spcAft>
              <a:buClr>
                <a:schemeClr val="dk1"/>
              </a:buClr>
              <a:buSzPts val="1000"/>
              <a:buChar char="●"/>
            </a:pPr>
            <a:r>
              <a:rPr lang="sv" sz="900">
                <a:solidFill>
                  <a:schemeClr val="dk1"/>
                </a:solidFill>
              </a:rPr>
              <a:t>Arbetar du med andra är det här ett bra tillfälle att skapa samsyn innan ett projekt drar igång. Gör övningen ihop eller stäm av innehållet innan du tar nästa steg. </a:t>
            </a:r>
            <a:r>
              <a:rPr lang="sv" sz="1000">
                <a:solidFill>
                  <a:schemeClr val="dk1"/>
                </a:solidFill>
              </a:rPr>
              <a:t> </a:t>
            </a:r>
            <a:endParaRPr sz="1000">
              <a:solidFill>
                <a:schemeClr val="dk2"/>
              </a:solidFill>
            </a:endParaRPr>
          </a:p>
        </p:txBody>
      </p:sp>
      <p:pic>
        <p:nvPicPr>
          <p:cNvPr id="1467" name="Google Shape;1467;p83"/>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68" name="Google Shape;1468;p83"/>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69" name="Google Shape;1469;p83"/>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470" name="Google Shape;1470;p83"/>
          <p:cNvPicPr preferRelativeResize="0"/>
          <p:nvPr/>
        </p:nvPicPr>
        <p:blipFill>
          <a:blip r:embed="rId4">
            <a:alphaModFix/>
          </a:blip>
          <a:stretch>
            <a:fillRect/>
          </a:stretch>
        </p:blipFill>
        <p:spPr>
          <a:xfrm>
            <a:off x="6471325" y="1124212"/>
            <a:ext cx="2089449" cy="185566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
  <p:cSld name="TITLE_AND_BODY_8">
    <p:spTree>
      <p:nvGrpSpPr>
        <p:cNvPr id="1471" name="Shape 1471"/>
        <p:cNvGrpSpPr/>
        <p:nvPr/>
      </p:nvGrpSpPr>
      <p:grpSpPr>
        <a:xfrm>
          <a:off x="0" y="0"/>
          <a:ext cx="0" cy="0"/>
          <a:chOff x="0" y="0"/>
          <a:chExt cx="0" cy="0"/>
        </a:xfrm>
      </p:grpSpPr>
      <p:sp>
        <p:nvSpPr>
          <p:cNvPr id="1472" name="Google Shape;1472;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73" name="Google Shape;1473;p84"/>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74" name="Google Shape;1474;p84"/>
          <p:cNvSpPr txBox="1"/>
          <p:nvPr/>
        </p:nvSpPr>
        <p:spPr>
          <a:xfrm>
            <a:off x="456400" y="529775"/>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IDENTIFIERA ANVÄNDAREN</a:t>
            </a:r>
            <a:endParaRPr b="1" sz="2400">
              <a:solidFill>
                <a:srgbClr val="E89B38"/>
              </a:solidFill>
            </a:endParaRPr>
          </a:p>
        </p:txBody>
      </p:sp>
      <p:grpSp>
        <p:nvGrpSpPr>
          <p:cNvPr id="1475" name="Google Shape;1475;p84"/>
          <p:cNvGrpSpPr/>
          <p:nvPr/>
        </p:nvGrpSpPr>
        <p:grpSpPr>
          <a:xfrm>
            <a:off x="4742434" y="1178875"/>
            <a:ext cx="3645600" cy="3645600"/>
            <a:chOff x="3133350" y="1133125"/>
            <a:chExt cx="3645600" cy="3645600"/>
          </a:xfrm>
        </p:grpSpPr>
        <p:sp>
          <p:nvSpPr>
            <p:cNvPr id="1476" name="Google Shape;1476;p84"/>
            <p:cNvSpPr/>
            <p:nvPr/>
          </p:nvSpPr>
          <p:spPr>
            <a:xfrm>
              <a:off x="3133350" y="1133125"/>
              <a:ext cx="3645600" cy="3645600"/>
            </a:xfrm>
            <a:prstGeom prst="ellipse">
              <a:avLst/>
            </a:prstGeom>
            <a:solidFill>
              <a:schemeClr val="lt1"/>
            </a:solidFill>
            <a:ln cap="flat" cmpd="sng" w="19050">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7" name="Google Shape;1477;p84"/>
            <p:cNvSpPr/>
            <p:nvPr/>
          </p:nvSpPr>
          <p:spPr>
            <a:xfrm>
              <a:off x="3731550" y="1731325"/>
              <a:ext cx="2449200" cy="2449200"/>
            </a:xfrm>
            <a:prstGeom prst="ellipse">
              <a:avLst/>
            </a:prstGeom>
            <a:solidFill>
              <a:schemeClr val="lt1"/>
            </a:solidFill>
            <a:ln cap="flat" cmpd="sng" w="19050">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8" name="Google Shape;1478;p84"/>
            <p:cNvSpPr/>
            <p:nvPr/>
          </p:nvSpPr>
          <p:spPr>
            <a:xfrm>
              <a:off x="4297800" y="2297575"/>
              <a:ext cx="1316700" cy="1316700"/>
            </a:xfrm>
            <a:prstGeom prst="ellipse">
              <a:avLst/>
            </a:prstGeom>
            <a:solidFill>
              <a:schemeClr val="lt1"/>
            </a:solidFill>
            <a:ln cap="flat" cmpd="sng" w="19050">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rgbClr val="E89B38"/>
                  </a:solidFill>
                  <a:latin typeface="Lato"/>
                  <a:ea typeface="Lato"/>
                  <a:cs typeface="Lato"/>
                  <a:sym typeface="Lato"/>
                </a:rPr>
                <a:t>1</a:t>
              </a:r>
              <a:endParaRPr b="1" sz="1000">
                <a:solidFill>
                  <a:srgbClr val="E89B38"/>
                </a:solidFill>
                <a:latin typeface="Lato"/>
                <a:ea typeface="Lato"/>
                <a:cs typeface="Lato"/>
                <a:sym typeface="Lato"/>
              </a:endParaRPr>
            </a:p>
          </p:txBody>
        </p:sp>
        <p:sp>
          <p:nvSpPr>
            <p:cNvPr id="1479" name="Google Shape;1479;p84"/>
            <p:cNvSpPr txBox="1"/>
            <p:nvPr/>
          </p:nvSpPr>
          <p:spPr>
            <a:xfrm>
              <a:off x="3731500" y="1894600"/>
              <a:ext cx="24492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000">
                  <a:solidFill>
                    <a:srgbClr val="E89B38"/>
                  </a:solidFill>
                  <a:highlight>
                    <a:schemeClr val="lt1"/>
                  </a:highlight>
                  <a:latin typeface="Lato"/>
                  <a:ea typeface="Lato"/>
                  <a:cs typeface="Lato"/>
                  <a:sym typeface="Lato"/>
                </a:rPr>
                <a:t>2</a:t>
              </a:r>
              <a:endParaRPr sz="1000">
                <a:solidFill>
                  <a:srgbClr val="E89B38"/>
                </a:solidFill>
                <a:highlight>
                  <a:srgbClr val="FFFFFF"/>
                </a:highlight>
                <a:latin typeface="Lato"/>
                <a:ea typeface="Lato"/>
                <a:cs typeface="Lato"/>
                <a:sym typeface="Lato"/>
              </a:endParaRPr>
            </a:p>
          </p:txBody>
        </p:sp>
        <p:sp>
          <p:nvSpPr>
            <p:cNvPr id="1480" name="Google Shape;1480;p84"/>
            <p:cNvSpPr txBox="1"/>
            <p:nvPr/>
          </p:nvSpPr>
          <p:spPr>
            <a:xfrm>
              <a:off x="3731500" y="1297200"/>
              <a:ext cx="24492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000">
                  <a:solidFill>
                    <a:srgbClr val="E89B38"/>
                  </a:solidFill>
                  <a:highlight>
                    <a:schemeClr val="lt1"/>
                  </a:highlight>
                  <a:latin typeface="Lato"/>
                  <a:ea typeface="Lato"/>
                  <a:cs typeface="Lato"/>
                  <a:sym typeface="Lato"/>
                </a:rPr>
                <a:t>3</a:t>
              </a:r>
              <a:endParaRPr sz="1000">
                <a:solidFill>
                  <a:srgbClr val="E89B38"/>
                </a:solidFill>
                <a:highlight>
                  <a:srgbClr val="FFFFFF"/>
                </a:highlight>
                <a:latin typeface="Lato"/>
                <a:ea typeface="Lato"/>
                <a:cs typeface="Lato"/>
                <a:sym typeface="Lato"/>
              </a:endParaRPr>
            </a:p>
          </p:txBody>
        </p:sp>
      </p:grpSp>
      <p:sp>
        <p:nvSpPr>
          <p:cNvPr id="1481" name="Google Shape;1481;p8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2</a:t>
            </a:r>
            <a:endParaRPr b="1">
              <a:solidFill>
                <a:srgbClr val="434343"/>
              </a:solidFill>
            </a:endParaRPr>
          </a:p>
        </p:txBody>
      </p:sp>
      <p:pic>
        <p:nvPicPr>
          <p:cNvPr id="1482" name="Google Shape;1482;p84"/>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483" name="Google Shape;1483;p84"/>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484" name="Google Shape;1484;p84"/>
          <p:cNvSpPr txBox="1"/>
          <p:nvPr/>
        </p:nvSpPr>
        <p:spPr>
          <a:xfrm>
            <a:off x="471605" y="1477188"/>
            <a:ext cx="14253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Problemformulering</a:t>
            </a:r>
            <a:r>
              <a:rPr lang="sv" sz="900">
                <a:solidFill>
                  <a:schemeClr val="dk2"/>
                </a:solidFill>
              </a:rPr>
              <a:t>:</a:t>
            </a:r>
            <a:endParaRPr sz="9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t/>
            </a:r>
            <a:endParaRPr b="1" sz="900">
              <a:solidFill>
                <a:schemeClr val="dk2"/>
              </a:solidFill>
            </a:endParaRPr>
          </a:p>
          <a:p>
            <a:pPr indent="0" lvl="0" marL="0" rtl="0" algn="l">
              <a:spcBef>
                <a:spcPts val="0"/>
              </a:spcBef>
              <a:spcAft>
                <a:spcPts val="0"/>
              </a:spcAft>
              <a:buNone/>
            </a:pPr>
            <a:r>
              <a:t/>
            </a:r>
            <a:endParaRPr b="1" sz="900">
              <a:solidFill>
                <a:schemeClr val="dk2"/>
              </a:solidFill>
            </a:endParaRPr>
          </a:p>
        </p:txBody>
      </p:sp>
      <p:sp>
        <p:nvSpPr>
          <p:cNvPr id="1485" name="Google Shape;1485;p84"/>
          <p:cNvSpPr txBox="1"/>
          <p:nvPr/>
        </p:nvSpPr>
        <p:spPr>
          <a:xfrm>
            <a:off x="473055" y="3386775"/>
            <a:ext cx="2506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900">
                <a:solidFill>
                  <a:srgbClr val="434343"/>
                </a:solidFill>
              </a:rPr>
              <a:t>Vilken grupp/ vilka grupper tror du att du behöver börja prata med för att förstå problemområdet bättre? (de inom cirkel 1)</a:t>
            </a:r>
            <a:endParaRPr sz="900">
              <a:solidFill>
                <a:srgbClr val="434343"/>
              </a:solidFill>
            </a:endParaRPr>
          </a:p>
        </p:txBody>
      </p:sp>
      <p:sp>
        <p:nvSpPr>
          <p:cNvPr id="1486" name="Google Shape;1486;p84"/>
          <p:cNvSpPr txBox="1"/>
          <p:nvPr/>
        </p:nvSpPr>
        <p:spPr>
          <a:xfrm>
            <a:off x="473055" y="2398338"/>
            <a:ext cx="12495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900">
                <a:solidFill>
                  <a:srgbClr val="434343"/>
                </a:solidFill>
              </a:rPr>
              <a:t>Önskat nyläge:  </a:t>
            </a:r>
            <a:endParaRPr b="1" sz="900">
              <a:solidFill>
                <a:srgbClr val="434343"/>
              </a:solidFill>
            </a:endParaRPr>
          </a:p>
          <a:p>
            <a:pPr indent="0" lvl="0" marL="0" rtl="0" algn="l">
              <a:spcBef>
                <a:spcPts val="0"/>
              </a:spcBef>
              <a:spcAft>
                <a:spcPts val="0"/>
              </a:spcAft>
              <a:buNone/>
            </a:pPr>
            <a:r>
              <a:t/>
            </a:r>
            <a:endParaRPr b="1" sz="900">
              <a:solidFill>
                <a:srgbClr val="434343"/>
              </a:solidFill>
            </a:endParaRPr>
          </a:p>
        </p:txBody>
      </p:sp>
      <p:sp>
        <p:nvSpPr>
          <p:cNvPr id="1487" name="Google Shape;1487;p84"/>
          <p:cNvSpPr txBox="1"/>
          <p:nvPr/>
        </p:nvSpPr>
        <p:spPr>
          <a:xfrm>
            <a:off x="4608669" y="1376650"/>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2.</a:t>
            </a:r>
            <a:endParaRPr b="1" sz="1600">
              <a:solidFill>
                <a:srgbClr val="434343"/>
              </a:solidFill>
            </a:endParaRPr>
          </a:p>
        </p:txBody>
      </p:sp>
      <p:sp>
        <p:nvSpPr>
          <p:cNvPr id="1488" name="Google Shape;1488;p84"/>
          <p:cNvSpPr txBox="1"/>
          <p:nvPr/>
        </p:nvSpPr>
        <p:spPr>
          <a:xfrm>
            <a:off x="193676" y="3310328"/>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3.</a:t>
            </a:r>
            <a:endParaRPr b="1" sz="1600">
              <a:solidFill>
                <a:srgbClr val="434343"/>
              </a:solidFill>
            </a:endParaRPr>
          </a:p>
        </p:txBody>
      </p:sp>
      <p:sp>
        <p:nvSpPr>
          <p:cNvPr id="1489" name="Google Shape;1489;p84"/>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490" name="Google Shape;1490;p84"/>
          <p:cNvSpPr txBox="1"/>
          <p:nvPr/>
        </p:nvSpPr>
        <p:spPr>
          <a:xfrm>
            <a:off x="193676" y="1376653"/>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1.</a:t>
            </a:r>
            <a:endParaRPr b="1" sz="1600">
              <a:solidFill>
                <a:srgbClr val="434343"/>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7">
  <p:cSld name="TITLE_AND_BODY_7">
    <p:spTree>
      <p:nvGrpSpPr>
        <p:cNvPr id="1491" name="Shape 1491"/>
        <p:cNvGrpSpPr/>
        <p:nvPr/>
      </p:nvGrpSpPr>
      <p:grpSpPr>
        <a:xfrm>
          <a:off x="0" y="0"/>
          <a:ext cx="0" cy="0"/>
          <a:chOff x="0" y="0"/>
          <a:chExt cx="0" cy="0"/>
        </a:xfrm>
      </p:grpSpPr>
      <p:sp>
        <p:nvSpPr>
          <p:cNvPr id="1492" name="Google Shape;1492;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493" name="Google Shape;1493;p85"/>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494" name="Google Shape;1494;p85"/>
          <p:cNvSpPr txBox="1"/>
          <p:nvPr/>
        </p:nvSpPr>
        <p:spPr>
          <a:xfrm>
            <a:off x="456400" y="529113"/>
            <a:ext cx="82344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IDENTIFIERA ANVÄNDAREN</a:t>
            </a:r>
            <a:endParaRPr b="1" sz="2400">
              <a:solidFill>
                <a:srgbClr val="E89B38"/>
              </a:solidFill>
            </a:endParaRPr>
          </a:p>
          <a:p>
            <a:pPr indent="0" lvl="0" marL="0" rtl="0" algn="l">
              <a:spcBef>
                <a:spcPts val="0"/>
              </a:spcBef>
              <a:spcAft>
                <a:spcPts val="0"/>
              </a:spcAft>
              <a:buNone/>
            </a:pPr>
            <a:r>
              <a:t/>
            </a:r>
            <a:endParaRPr sz="2400">
              <a:solidFill>
                <a:srgbClr val="E89B38"/>
              </a:solidFill>
            </a:endParaRPr>
          </a:p>
        </p:txBody>
      </p:sp>
      <p:sp>
        <p:nvSpPr>
          <p:cNvPr id="1495" name="Google Shape;1495;p8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496" name="Google Shape;1496;p85"/>
          <p:cNvSpPr/>
          <p:nvPr/>
        </p:nvSpPr>
        <p:spPr>
          <a:xfrm>
            <a:off x="4742434" y="1178875"/>
            <a:ext cx="3645600" cy="3645600"/>
          </a:xfrm>
          <a:prstGeom prst="ellipse">
            <a:avLst/>
          </a:prstGeom>
          <a:solidFill>
            <a:schemeClr val="lt1"/>
          </a:solidFill>
          <a:ln cap="flat" cmpd="sng" w="19050">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7" name="Google Shape;1497;p85"/>
          <p:cNvSpPr/>
          <p:nvPr/>
        </p:nvSpPr>
        <p:spPr>
          <a:xfrm>
            <a:off x="5340634" y="1777075"/>
            <a:ext cx="2449200" cy="2449200"/>
          </a:xfrm>
          <a:prstGeom prst="ellipse">
            <a:avLst/>
          </a:prstGeom>
          <a:solidFill>
            <a:schemeClr val="lt1"/>
          </a:solidFill>
          <a:ln cap="flat" cmpd="sng" w="19050">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8" name="Google Shape;1498;p85"/>
          <p:cNvSpPr/>
          <p:nvPr/>
        </p:nvSpPr>
        <p:spPr>
          <a:xfrm>
            <a:off x="5906884" y="2343325"/>
            <a:ext cx="1316700" cy="1316700"/>
          </a:xfrm>
          <a:prstGeom prst="ellipse">
            <a:avLst/>
          </a:prstGeom>
          <a:solidFill>
            <a:schemeClr val="lt1"/>
          </a:solidFill>
          <a:ln cap="flat" cmpd="sng" w="19050">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E89B38"/>
              </a:solidFill>
              <a:latin typeface="Lato"/>
              <a:ea typeface="Lato"/>
              <a:cs typeface="Lato"/>
              <a:sym typeface="Lato"/>
            </a:endParaRPr>
          </a:p>
        </p:txBody>
      </p:sp>
      <p:sp>
        <p:nvSpPr>
          <p:cNvPr id="1499" name="Google Shape;1499;p85"/>
          <p:cNvSpPr txBox="1"/>
          <p:nvPr/>
        </p:nvSpPr>
        <p:spPr>
          <a:xfrm>
            <a:off x="5340584" y="1940350"/>
            <a:ext cx="24492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000">
                <a:solidFill>
                  <a:srgbClr val="E89B38"/>
                </a:solidFill>
                <a:highlight>
                  <a:schemeClr val="lt1"/>
                </a:highlight>
                <a:latin typeface="Lato"/>
                <a:ea typeface="Lato"/>
                <a:cs typeface="Lato"/>
                <a:sym typeface="Lato"/>
              </a:rPr>
              <a:t>2</a:t>
            </a:r>
            <a:endParaRPr sz="1000">
              <a:solidFill>
                <a:srgbClr val="E89B38"/>
              </a:solidFill>
              <a:highlight>
                <a:srgbClr val="FFFFFF"/>
              </a:highlight>
              <a:latin typeface="Lato"/>
              <a:ea typeface="Lato"/>
              <a:cs typeface="Lato"/>
              <a:sym typeface="Lato"/>
            </a:endParaRPr>
          </a:p>
        </p:txBody>
      </p:sp>
      <p:sp>
        <p:nvSpPr>
          <p:cNvPr id="1500" name="Google Shape;1500;p85"/>
          <p:cNvSpPr txBox="1"/>
          <p:nvPr/>
        </p:nvSpPr>
        <p:spPr>
          <a:xfrm>
            <a:off x="5340584" y="1342950"/>
            <a:ext cx="24492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000">
                <a:solidFill>
                  <a:srgbClr val="E89B38"/>
                </a:solidFill>
                <a:highlight>
                  <a:schemeClr val="lt1"/>
                </a:highlight>
                <a:latin typeface="Lato"/>
                <a:ea typeface="Lato"/>
                <a:cs typeface="Lato"/>
                <a:sym typeface="Lato"/>
              </a:rPr>
              <a:t>3</a:t>
            </a:r>
            <a:endParaRPr sz="1000">
              <a:solidFill>
                <a:srgbClr val="E89B38"/>
              </a:solidFill>
              <a:highlight>
                <a:srgbClr val="FFFFFF"/>
              </a:highlight>
              <a:latin typeface="Lato"/>
              <a:ea typeface="Lato"/>
              <a:cs typeface="Lato"/>
              <a:sym typeface="Lato"/>
            </a:endParaRPr>
          </a:p>
        </p:txBody>
      </p:sp>
      <p:sp>
        <p:nvSpPr>
          <p:cNvPr id="1501" name="Google Shape;1501;p85"/>
          <p:cNvSpPr txBox="1"/>
          <p:nvPr/>
        </p:nvSpPr>
        <p:spPr>
          <a:xfrm>
            <a:off x="471605" y="1477188"/>
            <a:ext cx="14253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Problemformulering</a:t>
            </a:r>
            <a:r>
              <a:rPr lang="sv" sz="900">
                <a:solidFill>
                  <a:schemeClr val="dk2"/>
                </a:solidFill>
              </a:rPr>
              <a:t>:</a:t>
            </a:r>
            <a:endParaRPr sz="9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t/>
            </a:r>
            <a:endParaRPr b="1" sz="900">
              <a:solidFill>
                <a:schemeClr val="dk2"/>
              </a:solidFill>
            </a:endParaRPr>
          </a:p>
          <a:p>
            <a:pPr indent="0" lvl="0" marL="0" rtl="0" algn="l">
              <a:spcBef>
                <a:spcPts val="0"/>
              </a:spcBef>
              <a:spcAft>
                <a:spcPts val="0"/>
              </a:spcAft>
              <a:buNone/>
            </a:pPr>
            <a:r>
              <a:t/>
            </a:r>
            <a:endParaRPr b="1" sz="900">
              <a:solidFill>
                <a:schemeClr val="dk2"/>
              </a:solidFill>
            </a:endParaRPr>
          </a:p>
        </p:txBody>
      </p:sp>
      <p:sp>
        <p:nvSpPr>
          <p:cNvPr id="1502" name="Google Shape;1502;p85"/>
          <p:cNvSpPr txBox="1"/>
          <p:nvPr/>
        </p:nvSpPr>
        <p:spPr>
          <a:xfrm>
            <a:off x="565550" y="1730250"/>
            <a:ext cx="2151900" cy="630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sz="800">
                <a:solidFill>
                  <a:schemeClr val="dk1"/>
                </a:solidFill>
              </a:rPr>
              <a:t>Många i region X väljer att ta bilen istället för buss, detta leder till minskade intäkter för regionen, trafikstockningar och negativa miljökonsekvenser. </a:t>
            </a:r>
            <a:endParaRPr sz="800">
              <a:solidFill>
                <a:schemeClr val="dk1"/>
              </a:solidFill>
            </a:endParaRPr>
          </a:p>
        </p:txBody>
      </p:sp>
      <p:sp>
        <p:nvSpPr>
          <p:cNvPr id="1503" name="Google Shape;1503;p85"/>
          <p:cNvSpPr txBox="1"/>
          <p:nvPr/>
        </p:nvSpPr>
        <p:spPr>
          <a:xfrm>
            <a:off x="566675" y="2642500"/>
            <a:ext cx="2151900" cy="630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800">
                <a:solidFill>
                  <a:schemeClr val="dk1"/>
                </a:solidFill>
              </a:rPr>
              <a:t>Att fler väljer att åka kollektivt </a:t>
            </a:r>
            <a:endParaRPr sz="800">
              <a:solidFill>
                <a:schemeClr val="dk1"/>
              </a:solidFill>
            </a:endParaRPr>
          </a:p>
          <a:p>
            <a:pPr indent="0" lvl="0" marL="0" rtl="0" algn="l">
              <a:spcBef>
                <a:spcPts val="0"/>
              </a:spcBef>
              <a:spcAft>
                <a:spcPts val="0"/>
              </a:spcAft>
              <a:buClr>
                <a:schemeClr val="dk1"/>
              </a:buClr>
              <a:buSzPts val="1100"/>
              <a:buFont typeface="Arial"/>
              <a:buNone/>
            </a:pPr>
            <a:r>
              <a:rPr lang="sv" sz="800">
                <a:solidFill>
                  <a:schemeClr val="dk1"/>
                </a:solidFill>
              </a:rPr>
              <a:t>i stället för bil! </a:t>
            </a:r>
            <a:endParaRPr sz="800">
              <a:solidFill>
                <a:schemeClr val="accent4"/>
              </a:solidFill>
            </a:endParaRPr>
          </a:p>
          <a:p>
            <a:pPr indent="0" lvl="0" marL="0" rtl="0" algn="l">
              <a:spcBef>
                <a:spcPts val="0"/>
              </a:spcBef>
              <a:spcAft>
                <a:spcPts val="0"/>
              </a:spcAft>
              <a:buClr>
                <a:schemeClr val="dk1"/>
              </a:buClr>
              <a:buSzPts val="1100"/>
              <a:buFont typeface="Arial"/>
              <a:buNone/>
            </a:pPr>
            <a:r>
              <a:t/>
            </a:r>
            <a:endParaRPr sz="900"/>
          </a:p>
          <a:p>
            <a:pPr indent="0" lvl="0" marL="0" rtl="0" algn="l">
              <a:spcBef>
                <a:spcPts val="0"/>
              </a:spcBef>
              <a:spcAft>
                <a:spcPts val="0"/>
              </a:spcAft>
              <a:buNone/>
            </a:pPr>
            <a:r>
              <a:t/>
            </a:r>
            <a:endParaRPr sz="1000"/>
          </a:p>
        </p:txBody>
      </p:sp>
      <p:sp>
        <p:nvSpPr>
          <p:cNvPr id="1504" name="Google Shape;1504;p85"/>
          <p:cNvSpPr txBox="1"/>
          <p:nvPr/>
        </p:nvSpPr>
        <p:spPr>
          <a:xfrm>
            <a:off x="473055" y="3386775"/>
            <a:ext cx="2506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900">
                <a:solidFill>
                  <a:srgbClr val="434343"/>
                </a:solidFill>
              </a:rPr>
              <a:t>Vilken grupp/ vilka grupper tror du att du behöver börja prata med för att förstå problemområdet bättre? (de inom cirkel 1)</a:t>
            </a:r>
            <a:endParaRPr sz="900">
              <a:solidFill>
                <a:srgbClr val="434343"/>
              </a:solidFill>
            </a:endParaRPr>
          </a:p>
        </p:txBody>
      </p:sp>
      <p:sp>
        <p:nvSpPr>
          <p:cNvPr id="1505" name="Google Shape;1505;p85"/>
          <p:cNvSpPr txBox="1"/>
          <p:nvPr/>
        </p:nvSpPr>
        <p:spPr>
          <a:xfrm>
            <a:off x="566675" y="3945675"/>
            <a:ext cx="2151900" cy="711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sz="800">
                <a:solidFill>
                  <a:schemeClr val="dk1"/>
                </a:solidFill>
              </a:rPr>
              <a:t>Boende i län X som:</a:t>
            </a:r>
            <a:endParaRPr sz="800">
              <a:solidFill>
                <a:schemeClr val="dk1"/>
              </a:solidFill>
            </a:endParaRPr>
          </a:p>
          <a:p>
            <a:pPr indent="-279400" lvl="0" marL="457200" rtl="0" algn="l">
              <a:spcBef>
                <a:spcPts val="0"/>
              </a:spcBef>
              <a:spcAft>
                <a:spcPts val="0"/>
              </a:spcAft>
              <a:buClr>
                <a:schemeClr val="dk1"/>
              </a:buClr>
              <a:buSzPts val="800"/>
              <a:buChar char="●"/>
            </a:pPr>
            <a:r>
              <a:rPr lang="sv" sz="800">
                <a:solidFill>
                  <a:schemeClr val="dk1"/>
                </a:solidFill>
              </a:rPr>
              <a:t>Åker buss ibland </a:t>
            </a:r>
            <a:endParaRPr sz="800">
              <a:solidFill>
                <a:schemeClr val="dk1"/>
              </a:solidFill>
            </a:endParaRPr>
          </a:p>
          <a:p>
            <a:pPr indent="-279400" lvl="0" marL="457200" rtl="0" algn="l">
              <a:spcBef>
                <a:spcPts val="0"/>
              </a:spcBef>
              <a:spcAft>
                <a:spcPts val="0"/>
              </a:spcAft>
              <a:buClr>
                <a:schemeClr val="dk1"/>
              </a:buClr>
              <a:buSzPts val="800"/>
              <a:buChar char="●"/>
            </a:pPr>
            <a:r>
              <a:rPr lang="sv" sz="800">
                <a:solidFill>
                  <a:schemeClr val="dk1"/>
                </a:solidFill>
              </a:rPr>
              <a:t>Alltid åker buss</a:t>
            </a:r>
            <a:endParaRPr sz="800">
              <a:solidFill>
                <a:schemeClr val="dk1"/>
              </a:solidFill>
            </a:endParaRPr>
          </a:p>
          <a:p>
            <a:pPr indent="-279400" lvl="0" marL="457200" rtl="0" algn="l">
              <a:spcBef>
                <a:spcPts val="0"/>
              </a:spcBef>
              <a:spcAft>
                <a:spcPts val="0"/>
              </a:spcAft>
              <a:buClr>
                <a:schemeClr val="dk1"/>
              </a:buClr>
              <a:buSzPts val="800"/>
              <a:buChar char="●"/>
            </a:pPr>
            <a:r>
              <a:rPr lang="sv" sz="800">
                <a:solidFill>
                  <a:schemeClr val="dk1"/>
                </a:solidFill>
              </a:rPr>
              <a:t>Alltid kör bil</a:t>
            </a:r>
            <a:endParaRPr sz="8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Clr>
                <a:schemeClr val="dk1"/>
              </a:buClr>
              <a:buSzPts val="1100"/>
              <a:buFont typeface="Arial"/>
              <a:buNone/>
            </a:pPr>
            <a:r>
              <a:t/>
            </a:r>
            <a:endParaRPr sz="900"/>
          </a:p>
          <a:p>
            <a:pPr indent="0" lvl="0" marL="0" rtl="0" algn="l">
              <a:spcBef>
                <a:spcPts val="0"/>
              </a:spcBef>
              <a:spcAft>
                <a:spcPts val="0"/>
              </a:spcAft>
              <a:buNone/>
            </a:pPr>
            <a:r>
              <a:t/>
            </a:r>
            <a:endParaRPr sz="1000"/>
          </a:p>
        </p:txBody>
      </p:sp>
      <p:sp>
        <p:nvSpPr>
          <p:cNvPr id="1506" name="Google Shape;1506;p85"/>
          <p:cNvSpPr txBox="1"/>
          <p:nvPr/>
        </p:nvSpPr>
        <p:spPr>
          <a:xfrm>
            <a:off x="473055" y="2398338"/>
            <a:ext cx="12495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900">
                <a:solidFill>
                  <a:srgbClr val="434343"/>
                </a:solidFill>
              </a:rPr>
              <a:t>Önskat nyläge:  </a:t>
            </a:r>
            <a:endParaRPr b="1" sz="900">
              <a:solidFill>
                <a:srgbClr val="434343"/>
              </a:solidFill>
            </a:endParaRPr>
          </a:p>
          <a:p>
            <a:pPr indent="0" lvl="0" marL="0" rtl="0" algn="l">
              <a:spcBef>
                <a:spcPts val="0"/>
              </a:spcBef>
              <a:spcAft>
                <a:spcPts val="0"/>
              </a:spcAft>
              <a:buNone/>
            </a:pPr>
            <a:r>
              <a:t/>
            </a:r>
            <a:endParaRPr b="1" sz="900">
              <a:solidFill>
                <a:srgbClr val="434343"/>
              </a:solidFill>
            </a:endParaRPr>
          </a:p>
        </p:txBody>
      </p:sp>
      <p:sp>
        <p:nvSpPr>
          <p:cNvPr id="1507" name="Google Shape;1507;p85"/>
          <p:cNvSpPr txBox="1"/>
          <p:nvPr/>
        </p:nvSpPr>
        <p:spPr>
          <a:xfrm>
            <a:off x="4608669" y="1376650"/>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2.</a:t>
            </a:r>
            <a:endParaRPr b="1" sz="1600">
              <a:solidFill>
                <a:srgbClr val="434343"/>
              </a:solidFill>
            </a:endParaRPr>
          </a:p>
        </p:txBody>
      </p:sp>
      <p:sp>
        <p:nvSpPr>
          <p:cNvPr id="1508" name="Google Shape;1508;p85"/>
          <p:cNvSpPr txBox="1"/>
          <p:nvPr/>
        </p:nvSpPr>
        <p:spPr>
          <a:xfrm>
            <a:off x="193676" y="3310328"/>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3.</a:t>
            </a:r>
            <a:endParaRPr b="1" sz="1600">
              <a:solidFill>
                <a:srgbClr val="434343"/>
              </a:solidFill>
            </a:endParaRPr>
          </a:p>
        </p:txBody>
      </p:sp>
      <p:sp>
        <p:nvSpPr>
          <p:cNvPr id="1509" name="Google Shape;1509;p85"/>
          <p:cNvSpPr txBox="1"/>
          <p:nvPr/>
        </p:nvSpPr>
        <p:spPr>
          <a:xfrm>
            <a:off x="6437376" y="2827847"/>
            <a:ext cx="291000" cy="3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000">
                <a:solidFill>
                  <a:srgbClr val="E89B38"/>
                </a:solidFill>
                <a:latin typeface="Lato"/>
                <a:ea typeface="Lato"/>
                <a:cs typeface="Lato"/>
                <a:sym typeface="Lato"/>
              </a:rPr>
              <a:t>1</a:t>
            </a:r>
            <a:endParaRPr sz="1800">
              <a:solidFill>
                <a:schemeClr val="dk2"/>
              </a:solidFill>
            </a:endParaRPr>
          </a:p>
        </p:txBody>
      </p:sp>
      <p:sp>
        <p:nvSpPr>
          <p:cNvPr id="1510" name="Google Shape;1510;p85"/>
          <p:cNvSpPr txBox="1"/>
          <p:nvPr/>
        </p:nvSpPr>
        <p:spPr>
          <a:xfrm>
            <a:off x="498625" y="981725"/>
            <a:ext cx="36069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Hit kan du kopiera över din problemformulering och det önskade nyläget, </a:t>
            </a:r>
            <a:endParaRPr sz="1100">
              <a:solidFill>
                <a:srgbClr val="666666"/>
              </a:solidFill>
              <a:latin typeface="Caveat"/>
              <a:ea typeface="Caveat"/>
              <a:cs typeface="Caveat"/>
              <a:sym typeface="Caveat"/>
            </a:endParaRPr>
          </a:p>
          <a:p>
            <a:pPr indent="0" lvl="0" marL="0" rtl="0" algn="l">
              <a:spcBef>
                <a:spcPts val="0"/>
              </a:spcBef>
              <a:spcAft>
                <a:spcPts val="0"/>
              </a:spcAft>
              <a:buNone/>
            </a:pPr>
            <a:r>
              <a:rPr lang="sv" sz="1100">
                <a:solidFill>
                  <a:srgbClr val="666666"/>
                </a:solidFill>
                <a:latin typeface="Caveat"/>
                <a:ea typeface="Caveat"/>
                <a:cs typeface="Caveat"/>
                <a:sym typeface="Caveat"/>
              </a:rPr>
              <a:t>för att ha det nära till hands.</a:t>
            </a:r>
            <a:endParaRPr sz="1100">
              <a:solidFill>
                <a:srgbClr val="666666"/>
              </a:solidFill>
              <a:latin typeface="Caveat"/>
              <a:ea typeface="Caveat"/>
              <a:cs typeface="Caveat"/>
              <a:sym typeface="Caveat"/>
            </a:endParaRPr>
          </a:p>
        </p:txBody>
      </p:sp>
      <p:sp>
        <p:nvSpPr>
          <p:cNvPr id="1511" name="Google Shape;1511;p85"/>
          <p:cNvSpPr txBox="1"/>
          <p:nvPr/>
        </p:nvSpPr>
        <p:spPr>
          <a:xfrm>
            <a:off x="1147316" y="4761600"/>
            <a:ext cx="614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förtydligar du vem du vill prata med. </a:t>
            </a:r>
            <a:endParaRPr sz="1100">
              <a:solidFill>
                <a:srgbClr val="666666"/>
              </a:solidFill>
              <a:latin typeface="Caveat"/>
              <a:ea typeface="Caveat"/>
              <a:cs typeface="Caveat"/>
              <a:sym typeface="Caveat"/>
            </a:endParaRPr>
          </a:p>
        </p:txBody>
      </p:sp>
      <p:cxnSp>
        <p:nvCxnSpPr>
          <p:cNvPr id="1512" name="Google Shape;1512;p85"/>
          <p:cNvCxnSpPr>
            <a:endCxn id="1511" idx="1"/>
          </p:cNvCxnSpPr>
          <p:nvPr/>
        </p:nvCxnSpPr>
        <p:spPr>
          <a:xfrm flipH="1" rot="-5400000">
            <a:off x="960716" y="4750650"/>
            <a:ext cx="207900" cy="165300"/>
          </a:xfrm>
          <a:prstGeom prst="curvedConnector2">
            <a:avLst/>
          </a:prstGeom>
          <a:noFill/>
          <a:ln cap="flat" cmpd="sng" w="9525">
            <a:solidFill>
              <a:srgbClr val="666666"/>
            </a:solidFill>
            <a:prstDash val="solid"/>
            <a:round/>
            <a:headEnd len="med" w="med" type="stealth"/>
            <a:tailEnd len="med" w="med" type="none"/>
          </a:ln>
        </p:spPr>
      </p:cxnSp>
      <p:sp>
        <p:nvSpPr>
          <p:cNvPr id="1513" name="Google Shape;1513;p85"/>
          <p:cNvSpPr txBox="1"/>
          <p:nvPr/>
        </p:nvSpPr>
        <p:spPr>
          <a:xfrm>
            <a:off x="3053175" y="2726850"/>
            <a:ext cx="1689300" cy="78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Testa dig fram, prioritera de personer du tror att du behöver börja prata med i mitten!</a:t>
            </a:r>
            <a:endParaRPr sz="1100">
              <a:solidFill>
                <a:srgbClr val="666666"/>
              </a:solidFill>
              <a:latin typeface="Caveat"/>
              <a:ea typeface="Caveat"/>
              <a:cs typeface="Caveat"/>
              <a:sym typeface="Caveat"/>
            </a:endParaRPr>
          </a:p>
        </p:txBody>
      </p:sp>
      <p:cxnSp>
        <p:nvCxnSpPr>
          <p:cNvPr id="1514" name="Google Shape;1514;p85"/>
          <p:cNvCxnSpPr>
            <a:endCxn id="1513" idx="0"/>
          </p:cNvCxnSpPr>
          <p:nvPr/>
        </p:nvCxnSpPr>
        <p:spPr>
          <a:xfrm flipH="1">
            <a:off x="3897825" y="2346450"/>
            <a:ext cx="538500" cy="380400"/>
          </a:xfrm>
          <a:prstGeom prst="curvedConnector2">
            <a:avLst/>
          </a:prstGeom>
          <a:noFill/>
          <a:ln cap="flat" cmpd="sng" w="9525">
            <a:solidFill>
              <a:srgbClr val="666666"/>
            </a:solidFill>
            <a:prstDash val="solid"/>
            <a:round/>
            <a:headEnd len="med" w="med" type="stealth"/>
            <a:tailEnd len="med" w="med" type="none"/>
          </a:ln>
        </p:spPr>
      </p:cxnSp>
      <p:cxnSp>
        <p:nvCxnSpPr>
          <p:cNvPr id="1515" name="Google Shape;1515;p85"/>
          <p:cNvCxnSpPr/>
          <p:nvPr/>
        </p:nvCxnSpPr>
        <p:spPr>
          <a:xfrm flipH="1" rot="10800000">
            <a:off x="2917725" y="1323200"/>
            <a:ext cx="538500" cy="380400"/>
          </a:xfrm>
          <a:prstGeom prst="curvedConnector2">
            <a:avLst/>
          </a:prstGeom>
          <a:noFill/>
          <a:ln cap="flat" cmpd="sng" w="9525">
            <a:solidFill>
              <a:srgbClr val="666666"/>
            </a:solidFill>
            <a:prstDash val="solid"/>
            <a:round/>
            <a:headEnd len="med" w="med" type="stealth"/>
            <a:tailEnd len="med" w="med" type="none"/>
          </a:ln>
        </p:spPr>
      </p:cxnSp>
      <p:pic>
        <p:nvPicPr>
          <p:cNvPr id="1516" name="Google Shape;1516;p85"/>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517" name="Google Shape;1517;p85"/>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518" name="Google Shape;1518;p85"/>
          <p:cNvSpPr/>
          <p:nvPr/>
        </p:nvSpPr>
        <p:spPr>
          <a:xfrm>
            <a:off x="5271338" y="904475"/>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700">
                <a:solidFill>
                  <a:schemeClr val="dk1"/>
                </a:solidFill>
              </a:rPr>
              <a:t>Biljett- försäljare</a:t>
            </a:r>
            <a:endParaRPr sz="1300"/>
          </a:p>
        </p:txBody>
      </p:sp>
      <p:sp>
        <p:nvSpPr>
          <p:cNvPr id="1519" name="Google Shape;1519;p85"/>
          <p:cNvSpPr/>
          <p:nvPr/>
        </p:nvSpPr>
        <p:spPr>
          <a:xfrm>
            <a:off x="5587700" y="171195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Buss- chaufförer</a:t>
            </a:r>
            <a:endParaRPr sz="1300"/>
          </a:p>
        </p:txBody>
      </p:sp>
      <p:sp>
        <p:nvSpPr>
          <p:cNvPr id="1520" name="Google Shape;1520;p85"/>
          <p:cNvSpPr/>
          <p:nvPr/>
        </p:nvSpPr>
        <p:spPr>
          <a:xfrm>
            <a:off x="5340563" y="2519425"/>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De som alltid åker bil</a:t>
            </a:r>
            <a:endParaRPr sz="1100"/>
          </a:p>
        </p:txBody>
      </p:sp>
      <p:sp>
        <p:nvSpPr>
          <p:cNvPr id="1521" name="Google Shape;1521;p85"/>
          <p:cNvSpPr/>
          <p:nvPr/>
        </p:nvSpPr>
        <p:spPr>
          <a:xfrm>
            <a:off x="7010250" y="1238263"/>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Kundtjänst</a:t>
            </a:r>
            <a:endParaRPr sz="1200"/>
          </a:p>
        </p:txBody>
      </p:sp>
      <p:sp>
        <p:nvSpPr>
          <p:cNvPr id="1522" name="Google Shape;1522;p85"/>
          <p:cNvSpPr/>
          <p:nvPr/>
        </p:nvSpPr>
        <p:spPr>
          <a:xfrm>
            <a:off x="7950200" y="1189801"/>
            <a:ext cx="711300" cy="711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Arbets- givare till passagerare</a:t>
            </a:r>
            <a:endParaRPr sz="1200"/>
          </a:p>
        </p:txBody>
      </p:sp>
      <p:sp>
        <p:nvSpPr>
          <p:cNvPr id="1523" name="Google Shape;1523;p85"/>
          <p:cNvSpPr/>
          <p:nvPr/>
        </p:nvSpPr>
        <p:spPr>
          <a:xfrm>
            <a:off x="6728375" y="2238438"/>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De som alltid åker buss</a:t>
            </a:r>
            <a:endParaRPr sz="1200"/>
          </a:p>
        </p:txBody>
      </p:sp>
      <p:sp>
        <p:nvSpPr>
          <p:cNvPr id="1524" name="Google Shape;1524;p85"/>
          <p:cNvSpPr/>
          <p:nvPr/>
        </p:nvSpPr>
        <p:spPr>
          <a:xfrm>
            <a:off x="6172050" y="3098463"/>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De som åker buss ibland</a:t>
            </a:r>
            <a:endParaRPr sz="1100"/>
          </a:p>
        </p:txBody>
      </p:sp>
      <p:sp>
        <p:nvSpPr>
          <p:cNvPr id="1525" name="Google Shape;1525;p85"/>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526" name="Google Shape;1526;p85"/>
          <p:cNvSpPr txBox="1"/>
          <p:nvPr/>
        </p:nvSpPr>
        <p:spPr>
          <a:xfrm>
            <a:off x="193676" y="1376653"/>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1</a:t>
            </a:r>
            <a:r>
              <a:rPr b="1" lang="sv" sz="1600">
                <a:solidFill>
                  <a:srgbClr val="434343"/>
                </a:solidFill>
              </a:rPr>
              <a:t>.</a:t>
            </a:r>
            <a:endParaRPr b="1" sz="1600">
              <a:solidFill>
                <a:srgbClr val="43434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6">
  <p:cSld name="TITLE_AND_BODY_6">
    <p:spTree>
      <p:nvGrpSpPr>
        <p:cNvPr id="1527" name="Shape 1527"/>
        <p:cNvGrpSpPr/>
        <p:nvPr/>
      </p:nvGrpSpPr>
      <p:grpSpPr>
        <a:xfrm>
          <a:off x="0" y="0"/>
          <a:ext cx="0" cy="0"/>
          <a:chOff x="0" y="0"/>
          <a:chExt cx="0" cy="0"/>
        </a:xfrm>
      </p:grpSpPr>
      <p:sp>
        <p:nvSpPr>
          <p:cNvPr id="1528" name="Google Shape;1528;p86"/>
          <p:cNvSpPr/>
          <p:nvPr/>
        </p:nvSpPr>
        <p:spPr>
          <a:xfrm>
            <a:off x="5237102" y="1364125"/>
            <a:ext cx="3139800" cy="3114900"/>
          </a:xfrm>
          <a:prstGeom prst="ellipse">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9" name="Google Shape;1529;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530" name="Google Shape;1530;p86"/>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531" name="Google Shape;1531;p86"/>
          <p:cNvSpPr txBox="1"/>
          <p:nvPr/>
        </p:nvSpPr>
        <p:spPr>
          <a:xfrm>
            <a:off x="454800" y="5177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ÖVNING 2: IDENTIFIERA ANVÄNDAREN</a:t>
            </a:r>
            <a:endParaRPr b="1" sz="2400">
              <a:solidFill>
                <a:srgbClr val="E89B38"/>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 min</a:t>
            </a:r>
            <a:endParaRPr b="1" i="1">
              <a:solidFill>
                <a:srgbClr val="E89B38"/>
              </a:solidFill>
            </a:endParaRPr>
          </a:p>
        </p:txBody>
      </p:sp>
      <p:sp>
        <p:nvSpPr>
          <p:cNvPr id="1532" name="Google Shape;1532;p86"/>
          <p:cNvSpPr txBox="1"/>
          <p:nvPr/>
        </p:nvSpPr>
        <p:spPr>
          <a:xfrm>
            <a:off x="456400" y="1339000"/>
            <a:ext cx="43161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förstå vilka du först ska prata med för att få insikter om ditt valda problemområde.</a:t>
            </a:r>
            <a:endParaRPr b="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chemeClr val="lt1"/>
                </a:highlight>
              </a:rPr>
              <a:t>Skriv in problemformulering och önskat nyläge till vänster i mallen. </a:t>
            </a:r>
            <a:br>
              <a:rPr lang="sv" sz="1000">
                <a:solidFill>
                  <a:srgbClr val="434343"/>
                </a:solidFill>
                <a:highlight>
                  <a:schemeClr val="lt1"/>
                </a:highlight>
              </a:rPr>
            </a:br>
            <a:r>
              <a:rPr i="1" lang="sv" sz="1000">
                <a:solidFill>
                  <a:srgbClr val="434343"/>
                </a:solidFill>
                <a:highlight>
                  <a:schemeClr val="lt1"/>
                </a:highlight>
              </a:rPr>
              <a:t>(2 min)</a:t>
            </a:r>
            <a:endParaRPr i="1" sz="1000">
              <a:solidFill>
                <a:schemeClr val="dk2"/>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2. </a:t>
            </a:r>
            <a:r>
              <a:rPr b="1" lang="sv" sz="1000">
                <a:solidFill>
                  <a:srgbClr val="434343"/>
                </a:solidFill>
                <a:highlight>
                  <a:schemeClr val="lt1"/>
                </a:highlight>
              </a:rPr>
              <a:t> </a:t>
            </a:r>
            <a:r>
              <a:rPr lang="sv" sz="1000">
                <a:solidFill>
                  <a:srgbClr val="434343"/>
                </a:solidFill>
                <a:highlight>
                  <a:schemeClr val="lt1"/>
                </a:highlight>
              </a:rPr>
              <a:t>Skriv upp vilka människor du vill prata med i ringarna till höger. Prioritera de som du tror är mest påverkade av upplevelsen genom att placera dem i mitten av cirklarna. Fortsätt sedan att mappa upp dem som är något mindre berörda i nästa ring och nästa. Testa dig fram och flytta runt lapparna. </a:t>
            </a:r>
            <a:r>
              <a:rPr i="1" lang="sv" sz="1000">
                <a:solidFill>
                  <a:srgbClr val="434343"/>
                </a:solidFill>
                <a:highlight>
                  <a:schemeClr val="lt1"/>
                </a:highlight>
              </a:rPr>
              <a:t>(10 min)</a:t>
            </a:r>
            <a:endParaRPr i="1" sz="1000">
              <a:solidFill>
                <a:schemeClr val="dk2"/>
              </a:solidFill>
              <a:highlight>
                <a:schemeClr val="lt1"/>
              </a:highlight>
            </a:endParaRPr>
          </a:p>
          <a:p>
            <a:pPr indent="0" lvl="0" marL="0" rtl="0" algn="l">
              <a:lnSpc>
                <a:spcPct val="115000"/>
              </a:lnSpc>
              <a:spcBef>
                <a:spcPts val="1600"/>
              </a:spcBef>
              <a:spcAft>
                <a:spcPts val="1600"/>
              </a:spcAft>
              <a:buNone/>
            </a:pPr>
            <a:r>
              <a:rPr b="1" lang="sv" sz="1000">
                <a:solidFill>
                  <a:schemeClr val="dk2"/>
                </a:solidFill>
                <a:highlight>
                  <a:schemeClr val="lt1"/>
                </a:highlight>
              </a:rPr>
              <a:t>3. </a:t>
            </a:r>
            <a:r>
              <a:rPr lang="sv" sz="1000">
                <a:solidFill>
                  <a:srgbClr val="434343"/>
                </a:solidFill>
                <a:highlight>
                  <a:schemeClr val="lt1"/>
                </a:highlight>
              </a:rPr>
              <a:t>Skriv in den grupp/de grupper du valt att placera i innersta ringen i rutan till vänster.</a:t>
            </a:r>
            <a:r>
              <a:rPr i="1" lang="sv" sz="1000">
                <a:solidFill>
                  <a:srgbClr val="434343"/>
                </a:solidFill>
                <a:highlight>
                  <a:schemeClr val="lt1"/>
                </a:highlight>
              </a:rPr>
              <a:t> (5 min)</a:t>
            </a:r>
            <a:br>
              <a:rPr lang="sv" sz="1000">
                <a:solidFill>
                  <a:srgbClr val="434343"/>
                </a:solidFill>
                <a:highlight>
                  <a:schemeClr val="lt1"/>
                </a:highlight>
              </a:rPr>
            </a:br>
            <a:endParaRPr sz="1000">
              <a:solidFill>
                <a:srgbClr val="434343"/>
              </a:solidFill>
              <a:highlight>
                <a:srgbClr val="FFFFFF"/>
              </a:highlight>
            </a:endParaRPr>
          </a:p>
        </p:txBody>
      </p:sp>
      <p:sp>
        <p:nvSpPr>
          <p:cNvPr id="1533" name="Google Shape;1533;p8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534" name="Google Shape;1534;p86"/>
          <p:cNvSpPr txBox="1"/>
          <p:nvPr/>
        </p:nvSpPr>
        <p:spPr>
          <a:xfrm>
            <a:off x="5601750" y="2864613"/>
            <a:ext cx="2410500" cy="1065300"/>
          </a:xfrm>
          <a:prstGeom prst="rect">
            <a:avLst/>
          </a:prstGeom>
          <a:noFill/>
          <a:ln>
            <a:noFill/>
          </a:ln>
        </p:spPr>
        <p:txBody>
          <a:bodyPr anchorCtr="0" anchor="t" bIns="91425" lIns="91425" spcFirstLastPara="1" rIns="91425" wrap="square" tIns="91425">
            <a:noAutofit/>
          </a:bodyPr>
          <a:lstStyle/>
          <a:p>
            <a:pPr indent="457200" lvl="0" marL="0" rtl="0" algn="l">
              <a:lnSpc>
                <a:spcPct val="100000"/>
              </a:lnSpc>
              <a:spcBef>
                <a:spcPts val="0"/>
              </a:spcBef>
              <a:spcAft>
                <a:spcPts val="0"/>
              </a:spcAft>
              <a:buNone/>
            </a:pPr>
            <a:r>
              <a:rPr b="1" lang="sv" sz="900">
                <a:solidFill>
                  <a:schemeClr val="dk1"/>
                </a:solidFill>
              </a:rPr>
              <a:t>Vem ska jag prata med?  </a:t>
            </a:r>
            <a:endParaRPr b="1" sz="900">
              <a:solidFill>
                <a:schemeClr val="dk1"/>
              </a:solidFill>
            </a:endParaRPr>
          </a:p>
          <a:p>
            <a:pPr indent="0" lvl="0" marL="0" rtl="0" algn="l">
              <a:lnSpc>
                <a:spcPct val="100000"/>
              </a:lnSpc>
              <a:spcBef>
                <a:spcPts val="0"/>
              </a:spcBef>
              <a:spcAft>
                <a:spcPts val="0"/>
              </a:spcAft>
              <a:buNone/>
            </a:pPr>
            <a:r>
              <a:t/>
            </a:r>
            <a:endParaRPr b="1" sz="900">
              <a:solidFill>
                <a:schemeClr val="dk1"/>
              </a:solidFill>
            </a:endParaRPr>
          </a:p>
          <a:p>
            <a:pPr indent="0" lvl="0" marL="457200" rtl="0" algn="l">
              <a:spcBef>
                <a:spcPts val="0"/>
              </a:spcBef>
              <a:spcAft>
                <a:spcPts val="0"/>
              </a:spcAft>
              <a:buNone/>
            </a:pPr>
            <a:r>
              <a:rPr lang="sv" sz="900">
                <a:solidFill>
                  <a:schemeClr val="dk1"/>
                </a:solidFill>
              </a:rPr>
              <a:t>Ha i åtanke att de du ska prata med ska vara relativt lätta att få tag på för att träffa/prata med.</a:t>
            </a:r>
            <a:endParaRPr sz="900">
              <a:solidFill>
                <a:schemeClr val="dk1"/>
              </a:solidFill>
            </a:endParaRPr>
          </a:p>
        </p:txBody>
      </p:sp>
      <p:pic>
        <p:nvPicPr>
          <p:cNvPr id="1535" name="Google Shape;1535;p86"/>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536" name="Google Shape;1536;p86"/>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537" name="Google Shape;1537;p86"/>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538" name="Google Shape;1538;p86"/>
          <p:cNvPicPr preferRelativeResize="0"/>
          <p:nvPr/>
        </p:nvPicPr>
        <p:blipFill>
          <a:blip r:embed="rId4">
            <a:alphaModFix/>
          </a:blip>
          <a:stretch>
            <a:fillRect/>
          </a:stretch>
        </p:blipFill>
        <p:spPr>
          <a:xfrm>
            <a:off x="7072425" y="1711287"/>
            <a:ext cx="1709727" cy="1491048"/>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5">
  <p:cSld name="TITLE_AND_BODY_5">
    <p:spTree>
      <p:nvGrpSpPr>
        <p:cNvPr id="1539" name="Shape 1539"/>
        <p:cNvGrpSpPr/>
        <p:nvPr/>
      </p:nvGrpSpPr>
      <p:grpSpPr>
        <a:xfrm>
          <a:off x="0" y="0"/>
          <a:ext cx="0" cy="0"/>
          <a:chOff x="0" y="0"/>
          <a:chExt cx="0" cy="0"/>
        </a:xfrm>
      </p:grpSpPr>
      <p:sp>
        <p:nvSpPr>
          <p:cNvPr id="1540" name="Google Shape;1540;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541" name="Google Shape;1541;p87"/>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542" name="Google Shape;1542;p87"/>
          <p:cNvSpPr txBox="1"/>
          <p:nvPr/>
        </p:nvSpPr>
        <p:spPr>
          <a:xfrm>
            <a:off x="460925" y="536799"/>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rgbClr val="E89B38"/>
                </a:solidFill>
              </a:rPr>
              <a:t>PROBLEMFORMULERING</a:t>
            </a:r>
            <a:endParaRPr b="1" sz="2400">
              <a:solidFill>
                <a:srgbClr val="E89B38"/>
              </a:solidFill>
            </a:endParaRPr>
          </a:p>
          <a:p>
            <a:pPr indent="0" lvl="0" marL="0" rtl="0" algn="l">
              <a:spcBef>
                <a:spcPts val="0"/>
              </a:spcBef>
              <a:spcAft>
                <a:spcPts val="0"/>
              </a:spcAft>
              <a:buNone/>
            </a:pPr>
            <a:r>
              <a:t/>
            </a:r>
            <a:endParaRPr>
              <a:solidFill>
                <a:srgbClr val="668196"/>
              </a:solidFill>
            </a:endParaRPr>
          </a:p>
        </p:txBody>
      </p:sp>
      <p:sp>
        <p:nvSpPr>
          <p:cNvPr id="1543" name="Google Shape;1543;p87"/>
          <p:cNvSpPr/>
          <p:nvPr/>
        </p:nvSpPr>
        <p:spPr>
          <a:xfrm>
            <a:off x="454800" y="257921"/>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Övning 1</a:t>
            </a:r>
            <a:endParaRPr b="1">
              <a:solidFill>
                <a:srgbClr val="434343"/>
              </a:solidFill>
            </a:endParaRPr>
          </a:p>
        </p:txBody>
      </p:sp>
      <p:sp>
        <p:nvSpPr>
          <p:cNvPr id="1544" name="Google Shape;1544;p87"/>
          <p:cNvSpPr txBox="1"/>
          <p:nvPr/>
        </p:nvSpPr>
        <p:spPr>
          <a:xfrm>
            <a:off x="582838" y="3878238"/>
            <a:ext cx="20061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dk2"/>
                </a:solidFill>
              </a:rPr>
              <a:t>Vald</a:t>
            </a:r>
            <a:endParaRPr b="1" sz="1000">
              <a:solidFill>
                <a:schemeClr val="dk2"/>
              </a:solidFill>
            </a:endParaRPr>
          </a:p>
          <a:p>
            <a:pPr indent="0" lvl="0" marL="0" rtl="0" algn="l">
              <a:spcBef>
                <a:spcPts val="0"/>
              </a:spcBef>
              <a:spcAft>
                <a:spcPts val="0"/>
              </a:spcAft>
              <a:buNone/>
            </a:pPr>
            <a:r>
              <a:rPr b="1" lang="sv" sz="1000">
                <a:solidFill>
                  <a:schemeClr val="dk2"/>
                </a:solidFill>
              </a:rPr>
              <a:t>problemformulering:</a:t>
            </a:r>
            <a:endParaRPr b="1" sz="1000">
              <a:solidFill>
                <a:schemeClr val="dk2"/>
              </a:solidFill>
            </a:endParaRPr>
          </a:p>
        </p:txBody>
      </p:sp>
      <p:sp>
        <p:nvSpPr>
          <p:cNvPr id="1545" name="Google Shape;1545;p87"/>
          <p:cNvSpPr txBox="1"/>
          <p:nvPr/>
        </p:nvSpPr>
        <p:spPr>
          <a:xfrm>
            <a:off x="582838" y="4431413"/>
            <a:ext cx="11430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dk2"/>
                </a:solidFill>
              </a:rPr>
              <a:t>Önskat nyläge: </a:t>
            </a:r>
            <a:endParaRPr b="1" sz="1000">
              <a:solidFill>
                <a:schemeClr val="dk2"/>
              </a:solidFill>
            </a:endParaRPr>
          </a:p>
        </p:txBody>
      </p:sp>
      <p:sp>
        <p:nvSpPr>
          <p:cNvPr id="1546" name="Google Shape;1546;p87"/>
          <p:cNvSpPr txBox="1"/>
          <p:nvPr/>
        </p:nvSpPr>
        <p:spPr>
          <a:xfrm>
            <a:off x="2763425" y="4533425"/>
            <a:ext cx="3629400" cy="1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2"/>
              </a:solidFill>
            </a:endParaRPr>
          </a:p>
        </p:txBody>
      </p:sp>
      <p:cxnSp>
        <p:nvCxnSpPr>
          <p:cNvPr id="1547" name="Google Shape;1547;p87"/>
          <p:cNvCxnSpPr/>
          <p:nvPr/>
        </p:nvCxnSpPr>
        <p:spPr>
          <a:xfrm>
            <a:off x="609600" y="3850400"/>
            <a:ext cx="8113800" cy="0"/>
          </a:xfrm>
          <a:prstGeom prst="straightConnector1">
            <a:avLst/>
          </a:prstGeom>
          <a:noFill/>
          <a:ln cap="flat" cmpd="sng" w="9525">
            <a:solidFill>
              <a:srgbClr val="E89B38"/>
            </a:solidFill>
            <a:prstDash val="solid"/>
            <a:round/>
            <a:headEnd len="med" w="med" type="none"/>
            <a:tailEnd len="med" w="med" type="none"/>
          </a:ln>
        </p:spPr>
      </p:cxnSp>
      <p:pic>
        <p:nvPicPr>
          <p:cNvPr id="1548" name="Google Shape;1548;p87"/>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549" name="Google Shape;1549;p87"/>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550" name="Google Shape;1550;p87"/>
          <p:cNvSpPr txBox="1"/>
          <p:nvPr/>
        </p:nvSpPr>
        <p:spPr>
          <a:xfrm>
            <a:off x="289638" y="3103850"/>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chemeClr val="dk2"/>
                </a:solidFill>
              </a:rPr>
              <a:t>2.</a:t>
            </a:r>
            <a:endParaRPr b="1" sz="1600">
              <a:solidFill>
                <a:schemeClr val="dk2"/>
              </a:solidFill>
            </a:endParaRPr>
          </a:p>
        </p:txBody>
      </p:sp>
      <p:sp>
        <p:nvSpPr>
          <p:cNvPr id="1551" name="Google Shape;1551;p87"/>
          <p:cNvSpPr txBox="1"/>
          <p:nvPr/>
        </p:nvSpPr>
        <p:spPr>
          <a:xfrm>
            <a:off x="289638" y="3737475"/>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chemeClr val="dk2"/>
                </a:solidFill>
              </a:rPr>
              <a:t>3.</a:t>
            </a:r>
            <a:endParaRPr b="1" sz="1600">
              <a:solidFill>
                <a:schemeClr val="dk2"/>
              </a:solidFill>
            </a:endParaRPr>
          </a:p>
        </p:txBody>
      </p:sp>
      <p:sp>
        <p:nvSpPr>
          <p:cNvPr id="1552" name="Google Shape;1552;p87"/>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553" name="Google Shape;1553;p87"/>
          <p:cNvSpPr txBox="1"/>
          <p:nvPr/>
        </p:nvSpPr>
        <p:spPr>
          <a:xfrm>
            <a:off x="193676" y="1376653"/>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rgbClr val="434343"/>
                </a:solidFill>
              </a:rPr>
              <a:t>1.</a:t>
            </a:r>
            <a:endParaRPr b="1" sz="1600">
              <a:solidFill>
                <a:srgbClr val="434343"/>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4">
  <p:cSld name="TITLE_AND_BODY_4">
    <p:spTree>
      <p:nvGrpSpPr>
        <p:cNvPr id="1554" name="Shape 1554"/>
        <p:cNvGrpSpPr/>
        <p:nvPr/>
      </p:nvGrpSpPr>
      <p:grpSpPr>
        <a:xfrm>
          <a:off x="0" y="0"/>
          <a:ext cx="0" cy="0"/>
          <a:chOff x="0" y="0"/>
          <a:chExt cx="0" cy="0"/>
        </a:xfrm>
      </p:grpSpPr>
      <p:pic>
        <p:nvPicPr>
          <p:cNvPr id="1555" name="Google Shape;1555;p88"/>
          <p:cNvPicPr preferRelativeResize="0"/>
          <p:nvPr/>
        </p:nvPicPr>
        <p:blipFill>
          <a:blip r:embed="rId2">
            <a:alphaModFix/>
          </a:blip>
          <a:stretch>
            <a:fillRect/>
          </a:stretch>
        </p:blipFill>
        <p:spPr>
          <a:xfrm>
            <a:off x="7791450" y="0"/>
            <a:ext cx="1352551" cy="834450"/>
          </a:xfrm>
          <a:prstGeom prst="rect">
            <a:avLst/>
          </a:prstGeom>
          <a:noFill/>
          <a:ln>
            <a:noFill/>
          </a:ln>
        </p:spPr>
      </p:pic>
      <p:sp>
        <p:nvSpPr>
          <p:cNvPr id="1556" name="Google Shape;1556;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557" name="Google Shape;1557;p88"/>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1558" name="Google Shape;1558;p88"/>
          <p:cNvSpPr/>
          <p:nvPr/>
        </p:nvSpPr>
        <p:spPr>
          <a:xfrm>
            <a:off x="5845400" y="1711800"/>
            <a:ext cx="2858700" cy="2532000"/>
          </a:xfrm>
          <a:prstGeom prst="roundRect">
            <a:avLst>
              <a:gd fmla="val 10231" name="adj"/>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9" name="Google Shape;1559;p88"/>
          <p:cNvSpPr txBox="1"/>
          <p:nvPr/>
        </p:nvSpPr>
        <p:spPr>
          <a:xfrm>
            <a:off x="454800" y="537937"/>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rgbClr val="E89B38"/>
                </a:solidFill>
              </a:rPr>
              <a:t>ÖVNING 1: PROBLEMFORMULERING</a:t>
            </a:r>
            <a:r>
              <a:rPr lang="sv" sz="2400">
                <a:solidFill>
                  <a:srgbClr val="E89B38"/>
                </a:solidFill>
              </a:rPr>
              <a:t> </a:t>
            </a:r>
            <a:endParaRPr sz="2400">
              <a:solidFill>
                <a:srgbClr val="E89B38"/>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15 min</a:t>
            </a:r>
            <a:endParaRPr b="1" i="1">
              <a:solidFill>
                <a:schemeClr val="dk2"/>
              </a:solidFill>
            </a:endParaRPr>
          </a:p>
        </p:txBody>
      </p:sp>
      <p:sp>
        <p:nvSpPr>
          <p:cNvPr id="1560" name="Google Shape;1560;p88"/>
          <p:cNvSpPr txBox="1"/>
          <p:nvPr/>
        </p:nvSpPr>
        <p:spPr>
          <a:xfrm>
            <a:off x="454800" y="1276350"/>
            <a:ext cx="4602000" cy="29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hitta ett problem du vill gå vidare med och undersöka i projektet.</a:t>
            </a:r>
            <a:endParaRPr b="1" sz="1000">
              <a:solidFill>
                <a:srgbClr val="434343"/>
              </a:solidFill>
            </a:endParaRPr>
          </a:p>
          <a:p>
            <a:pPr indent="0" lvl="0" marL="0" rtl="0" algn="l">
              <a:lnSpc>
                <a:spcPct val="115000"/>
              </a:lnSpc>
              <a:spcBef>
                <a:spcPts val="1000"/>
              </a:spcBef>
              <a:spcAft>
                <a:spcPts val="0"/>
              </a:spcAft>
              <a:buNone/>
            </a:pPr>
            <a:r>
              <a:rPr b="1" lang="sv" sz="1000">
                <a:solidFill>
                  <a:srgbClr val="434343"/>
                </a:solidFill>
              </a:rPr>
              <a:t>Hur?</a:t>
            </a:r>
            <a:br>
              <a:rPr b="1" lang="sv" sz="1000">
                <a:solidFill>
                  <a:srgbClr val="434343"/>
                </a:solidFill>
              </a:rPr>
            </a:br>
            <a:r>
              <a:rPr b="1" lang="sv" sz="1000">
                <a:solidFill>
                  <a:srgbClr val="434343"/>
                </a:solidFill>
              </a:rPr>
              <a:t>1. </a:t>
            </a:r>
            <a:r>
              <a:rPr lang="sv" sz="1000">
                <a:solidFill>
                  <a:srgbClr val="434343"/>
                </a:solidFill>
                <a:highlight>
                  <a:srgbClr val="FFFFFF"/>
                </a:highlight>
              </a:rPr>
              <a:t>Sätt ett alarm på 5 min. Gör en “brain dump” och skriv ner olika problemområden du är intresserad av. </a:t>
            </a:r>
            <a:r>
              <a:rPr lang="sv" sz="1000">
                <a:solidFill>
                  <a:srgbClr val="434343"/>
                </a:solidFill>
              </a:rPr>
              <a:t>Skriv utan att redigera dig själv, tänk kvantitet framför kvalitet! </a:t>
            </a:r>
            <a:r>
              <a:rPr i="1" lang="sv" sz="1000">
                <a:solidFill>
                  <a:srgbClr val="434343"/>
                </a:solidFill>
              </a:rPr>
              <a:t>(5 min)</a:t>
            </a:r>
            <a:endParaRPr i="1" sz="1000">
              <a:solidFill>
                <a:srgbClr val="434343"/>
              </a:solidFill>
            </a:endParaRPr>
          </a:p>
          <a:p>
            <a:pPr indent="0" lvl="0" marL="0" rtl="0" algn="l">
              <a:lnSpc>
                <a:spcPct val="115000"/>
              </a:lnSpc>
              <a:spcBef>
                <a:spcPts val="1000"/>
              </a:spcBef>
              <a:spcAft>
                <a:spcPts val="0"/>
              </a:spcAft>
              <a:buNone/>
            </a:pPr>
            <a:br>
              <a:rPr lang="sv" sz="1000">
                <a:solidFill>
                  <a:srgbClr val="434343"/>
                </a:solidFill>
              </a:rPr>
            </a:br>
            <a:r>
              <a:rPr b="1" lang="sv" sz="1000">
                <a:solidFill>
                  <a:srgbClr val="434343"/>
                </a:solidFill>
              </a:rPr>
              <a:t>2.</a:t>
            </a:r>
            <a:r>
              <a:rPr lang="sv" sz="1000">
                <a:solidFill>
                  <a:srgbClr val="434343"/>
                </a:solidFill>
              </a:rPr>
              <a:t> Nu är det dags att välja ett problem att gå vidare med (se rutan till höger för stöd i hur du kan göra ditt val). Sätt en stjärna på den lapp du väljer att gå vidare med.</a:t>
            </a:r>
            <a:r>
              <a:rPr i="1" lang="sv" sz="1000">
                <a:solidFill>
                  <a:srgbClr val="434343"/>
                </a:solidFill>
              </a:rPr>
              <a:t> (5 min)</a:t>
            </a:r>
            <a:endParaRPr i="1" sz="1000">
              <a:solidFill>
                <a:srgbClr val="434343"/>
              </a:solidFill>
            </a:endParaRPr>
          </a:p>
          <a:p>
            <a:pPr indent="0" lvl="0" marL="0" rtl="0" algn="l">
              <a:lnSpc>
                <a:spcPct val="115000"/>
              </a:lnSpc>
              <a:spcBef>
                <a:spcPts val="1000"/>
              </a:spcBef>
              <a:spcAft>
                <a:spcPts val="0"/>
              </a:spcAft>
              <a:buNone/>
            </a:pPr>
            <a:br>
              <a:rPr lang="sv" sz="1000">
                <a:solidFill>
                  <a:srgbClr val="434343"/>
                </a:solidFill>
              </a:rPr>
            </a:br>
            <a:r>
              <a:rPr b="1" lang="sv" sz="1000">
                <a:solidFill>
                  <a:srgbClr val="434343"/>
                </a:solidFill>
              </a:rPr>
              <a:t>3. </a:t>
            </a:r>
            <a:r>
              <a:rPr lang="sv" sz="1000">
                <a:solidFill>
                  <a:srgbClr val="434343"/>
                </a:solidFill>
                <a:highlight>
                  <a:srgbClr val="FFFFFF"/>
                </a:highlight>
              </a:rPr>
              <a:t>Fyll i din valda problemformulering i rutan längst ned och skriv också vilken förflyttning du vill uppnå  efter att ha jobba med problemet (nyläge). </a:t>
            </a:r>
            <a:r>
              <a:rPr lang="sv" sz="1000">
                <a:solidFill>
                  <a:srgbClr val="434343"/>
                </a:solidFill>
              </a:rPr>
              <a:t>Om problemet fortfarande känns för brett: dra ner på skalan, undersökandet ska vara möjligt inom ramen för ett projekt. Du kan också bryta ned ett större område och börja med en del. </a:t>
            </a:r>
            <a:r>
              <a:rPr i="1" lang="sv" sz="1000">
                <a:solidFill>
                  <a:srgbClr val="434343"/>
                </a:solidFill>
              </a:rPr>
              <a:t>(5 min)</a:t>
            </a:r>
            <a:endParaRPr b="1" i="1" sz="1000">
              <a:solidFill>
                <a:srgbClr val="434343"/>
              </a:solidFill>
              <a:highlight>
                <a:srgbClr val="FFFFFF"/>
              </a:highlight>
            </a:endParaRPr>
          </a:p>
          <a:p>
            <a:pPr indent="0" lvl="0" marL="0" rtl="0" algn="l">
              <a:lnSpc>
                <a:spcPct val="115000"/>
              </a:lnSpc>
              <a:spcBef>
                <a:spcPts val="1000"/>
              </a:spcBef>
              <a:spcAft>
                <a:spcPts val="1600"/>
              </a:spcAft>
              <a:buNone/>
            </a:pPr>
            <a:r>
              <a:t/>
            </a:r>
            <a:endParaRPr sz="1200">
              <a:solidFill>
                <a:srgbClr val="434343"/>
              </a:solidFill>
              <a:highlight>
                <a:srgbClr val="FFFFFF"/>
              </a:highlight>
            </a:endParaRPr>
          </a:p>
        </p:txBody>
      </p:sp>
      <p:sp>
        <p:nvSpPr>
          <p:cNvPr id="1561" name="Google Shape;1561;p88"/>
          <p:cNvSpPr/>
          <p:nvPr/>
        </p:nvSpPr>
        <p:spPr>
          <a:xfrm>
            <a:off x="454800" y="271221"/>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Instruktioner</a:t>
            </a:r>
            <a:endParaRPr b="1">
              <a:solidFill>
                <a:srgbClr val="434343"/>
              </a:solidFill>
            </a:endParaRPr>
          </a:p>
        </p:txBody>
      </p:sp>
      <p:sp>
        <p:nvSpPr>
          <p:cNvPr id="1562" name="Google Shape;1562;p88"/>
          <p:cNvSpPr txBox="1"/>
          <p:nvPr/>
        </p:nvSpPr>
        <p:spPr>
          <a:xfrm>
            <a:off x="5972000" y="1876850"/>
            <a:ext cx="2605500" cy="17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sv" sz="1100"/>
              <a:t>Vilket problem ska jag gå vidare med? </a:t>
            </a:r>
            <a:endParaRPr b="1" sz="1100"/>
          </a:p>
          <a:p>
            <a:pPr indent="0" lvl="0" marL="0" rtl="0" algn="l">
              <a:lnSpc>
                <a:spcPct val="100000"/>
              </a:lnSpc>
              <a:spcBef>
                <a:spcPts val="0"/>
              </a:spcBef>
              <a:spcAft>
                <a:spcPts val="0"/>
              </a:spcAft>
              <a:buNone/>
            </a:pPr>
            <a:r>
              <a:t/>
            </a:r>
            <a:endParaRPr b="1" sz="1100"/>
          </a:p>
          <a:p>
            <a:pPr indent="0" lvl="0" marL="0" rtl="0" algn="l">
              <a:lnSpc>
                <a:spcPct val="100000"/>
              </a:lnSpc>
              <a:spcBef>
                <a:spcPts val="0"/>
              </a:spcBef>
              <a:spcAft>
                <a:spcPts val="0"/>
              </a:spcAft>
              <a:buNone/>
            </a:pPr>
            <a:r>
              <a:rPr lang="sv" sz="1000"/>
              <a:t>Stämmer följande på ditt problem så har du hittat rätt:</a:t>
            </a:r>
            <a:endParaRPr sz="1000"/>
          </a:p>
          <a:p>
            <a:pPr indent="0" lvl="0" marL="0" rtl="0" algn="l">
              <a:lnSpc>
                <a:spcPct val="100000"/>
              </a:lnSpc>
              <a:spcBef>
                <a:spcPts val="0"/>
              </a:spcBef>
              <a:spcAft>
                <a:spcPts val="0"/>
              </a:spcAft>
              <a:buNone/>
            </a:pPr>
            <a:r>
              <a:t/>
            </a:r>
            <a:endParaRPr sz="1000"/>
          </a:p>
          <a:p>
            <a:pPr indent="-292100" lvl="0" marL="457200" rtl="0" algn="l">
              <a:lnSpc>
                <a:spcPct val="100000"/>
              </a:lnSpc>
              <a:spcBef>
                <a:spcPts val="0"/>
              </a:spcBef>
              <a:spcAft>
                <a:spcPts val="0"/>
              </a:spcAft>
              <a:buClr>
                <a:srgbClr val="000000"/>
              </a:buClr>
              <a:buSzPts val="1000"/>
              <a:buChar char="❏"/>
            </a:pPr>
            <a:r>
              <a:rPr lang="sv" sz="1000"/>
              <a:t>Det är ett problem som fler har</a:t>
            </a:r>
            <a:endParaRPr sz="1000"/>
          </a:p>
          <a:p>
            <a:pPr indent="-292100" lvl="0" marL="457200" rtl="0" algn="l">
              <a:lnSpc>
                <a:spcPct val="100000"/>
              </a:lnSpc>
              <a:spcBef>
                <a:spcPts val="0"/>
              </a:spcBef>
              <a:spcAft>
                <a:spcPts val="0"/>
              </a:spcAft>
              <a:buClr>
                <a:srgbClr val="000000"/>
              </a:buClr>
              <a:buSzPts val="1000"/>
              <a:buChar char="❏"/>
            </a:pPr>
            <a:r>
              <a:rPr lang="sv" sz="1000"/>
              <a:t>Du har en egen relation till problemet</a:t>
            </a:r>
            <a:endParaRPr sz="1000"/>
          </a:p>
          <a:p>
            <a:pPr indent="-292100" lvl="0" marL="457200" rtl="0" algn="l">
              <a:lnSpc>
                <a:spcPct val="115000"/>
              </a:lnSpc>
              <a:spcBef>
                <a:spcPts val="0"/>
              </a:spcBef>
              <a:spcAft>
                <a:spcPts val="0"/>
              </a:spcAft>
              <a:buClr>
                <a:srgbClr val="000000"/>
              </a:buClr>
              <a:buSzPts val="1000"/>
              <a:buChar char="❏"/>
            </a:pPr>
            <a:r>
              <a:rPr lang="sv" sz="1000"/>
              <a:t>Problemet är lagom stort – varken för smalt eller för brett</a:t>
            </a:r>
            <a:endParaRPr sz="1000"/>
          </a:p>
          <a:p>
            <a:pPr indent="-292100" lvl="0" marL="457200" rtl="0" algn="l">
              <a:lnSpc>
                <a:spcPct val="115000"/>
              </a:lnSpc>
              <a:spcBef>
                <a:spcPts val="0"/>
              </a:spcBef>
              <a:spcAft>
                <a:spcPts val="0"/>
              </a:spcAft>
              <a:buClr>
                <a:srgbClr val="000000"/>
              </a:buClr>
              <a:buSzPts val="1000"/>
              <a:buChar char="❏"/>
            </a:pPr>
            <a:r>
              <a:rPr lang="sv" sz="1000"/>
              <a:t>Du har tillgång till personer att intervjua inom området</a:t>
            </a:r>
            <a:endParaRPr sz="1000"/>
          </a:p>
        </p:txBody>
      </p:sp>
      <p:sp>
        <p:nvSpPr>
          <p:cNvPr id="1563" name="Google Shape;1563;p88"/>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564" name="Google Shape;1564;p8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565" name="Google Shape;1565;p88"/>
          <p:cNvPicPr preferRelativeResize="0"/>
          <p:nvPr/>
        </p:nvPicPr>
        <p:blipFill>
          <a:blip r:embed="rId4">
            <a:alphaModFix/>
          </a:blip>
          <a:stretch>
            <a:fillRect/>
          </a:stretch>
        </p:blipFill>
        <p:spPr>
          <a:xfrm>
            <a:off x="7477050" y="934975"/>
            <a:ext cx="1395099" cy="163710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3">
  <p:cSld name="TITLE_AND_BODY_3">
    <p:spTree>
      <p:nvGrpSpPr>
        <p:cNvPr id="1566" name="Shape 1566"/>
        <p:cNvGrpSpPr/>
        <p:nvPr/>
      </p:nvGrpSpPr>
      <p:grpSpPr>
        <a:xfrm>
          <a:off x="0" y="0"/>
          <a:ext cx="0" cy="0"/>
          <a:chOff x="0" y="0"/>
          <a:chExt cx="0" cy="0"/>
        </a:xfrm>
      </p:grpSpPr>
      <p:sp>
        <p:nvSpPr>
          <p:cNvPr id="1567" name="Google Shape;1567;p89"/>
          <p:cNvSpPr/>
          <p:nvPr/>
        </p:nvSpPr>
        <p:spPr>
          <a:xfrm>
            <a:off x="5085889" y="1655026"/>
            <a:ext cx="1007400" cy="10065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Region X (där jag bor) har upptäckt att allt färre invånare i regionen åker kollektivt och istället tar bilen. Detta förlorar regionen pengar på och det går ut över miljön.</a:t>
            </a:r>
            <a:endParaRPr sz="1200"/>
          </a:p>
        </p:txBody>
      </p:sp>
      <p:sp>
        <p:nvSpPr>
          <p:cNvPr id="1568" name="Google Shape;1568;p89"/>
          <p:cNvSpPr/>
          <p:nvPr/>
        </p:nvSpPr>
        <p:spPr>
          <a:xfrm>
            <a:off x="1264789" y="1572450"/>
            <a:ext cx="1007400" cy="10065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Folk är dåliga på att sopsortera. </a:t>
            </a:r>
            <a:endParaRPr sz="1200"/>
          </a:p>
        </p:txBody>
      </p:sp>
      <p:sp>
        <p:nvSpPr>
          <p:cNvPr id="1569" name="Google Shape;1569;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570" name="Google Shape;1570;p89"/>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571" name="Google Shape;1571;p89"/>
          <p:cNvSpPr txBox="1"/>
          <p:nvPr/>
        </p:nvSpPr>
        <p:spPr>
          <a:xfrm>
            <a:off x="615463" y="3878238"/>
            <a:ext cx="20061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rgbClr val="434343"/>
                </a:solidFill>
              </a:rPr>
              <a:t>Vald</a:t>
            </a:r>
            <a:endParaRPr b="1" sz="1000">
              <a:solidFill>
                <a:srgbClr val="434343"/>
              </a:solidFill>
            </a:endParaRPr>
          </a:p>
          <a:p>
            <a:pPr indent="0" lvl="0" marL="0" rtl="0" algn="l">
              <a:spcBef>
                <a:spcPts val="0"/>
              </a:spcBef>
              <a:spcAft>
                <a:spcPts val="0"/>
              </a:spcAft>
              <a:buNone/>
            </a:pPr>
            <a:r>
              <a:rPr b="1" lang="sv" sz="1000">
                <a:solidFill>
                  <a:srgbClr val="434343"/>
                </a:solidFill>
              </a:rPr>
              <a:t>problemformulering:</a:t>
            </a:r>
            <a:endParaRPr b="1" sz="1000">
              <a:solidFill>
                <a:srgbClr val="434343"/>
              </a:solidFill>
            </a:endParaRPr>
          </a:p>
        </p:txBody>
      </p:sp>
      <p:sp>
        <p:nvSpPr>
          <p:cNvPr id="1572" name="Google Shape;1572;p89"/>
          <p:cNvSpPr txBox="1"/>
          <p:nvPr/>
        </p:nvSpPr>
        <p:spPr>
          <a:xfrm>
            <a:off x="615463" y="4431413"/>
            <a:ext cx="1143000" cy="2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rgbClr val="434343"/>
                </a:solidFill>
              </a:rPr>
              <a:t>Önskat nyläge: </a:t>
            </a:r>
            <a:endParaRPr b="1" sz="1000">
              <a:solidFill>
                <a:srgbClr val="434343"/>
              </a:solidFill>
            </a:endParaRPr>
          </a:p>
        </p:txBody>
      </p:sp>
      <p:sp>
        <p:nvSpPr>
          <p:cNvPr id="1573" name="Google Shape;1573;p89"/>
          <p:cNvSpPr/>
          <p:nvPr/>
        </p:nvSpPr>
        <p:spPr>
          <a:xfrm>
            <a:off x="1980450" y="3973825"/>
            <a:ext cx="6124500" cy="3471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4" name="Google Shape;1574;p89"/>
          <p:cNvSpPr/>
          <p:nvPr/>
        </p:nvSpPr>
        <p:spPr>
          <a:xfrm>
            <a:off x="1980850" y="4431425"/>
            <a:ext cx="6124500" cy="3471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5" name="Google Shape;1575;p89"/>
          <p:cNvSpPr txBox="1"/>
          <p:nvPr/>
        </p:nvSpPr>
        <p:spPr>
          <a:xfrm>
            <a:off x="454800" y="534574"/>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rgbClr val="E89B38"/>
                </a:solidFill>
              </a:rPr>
              <a:t>PROBLEMFORMULERING</a:t>
            </a:r>
            <a:endParaRPr b="1" sz="2400">
              <a:solidFill>
                <a:srgbClr val="E89B38"/>
              </a:solidFill>
            </a:endParaRPr>
          </a:p>
          <a:p>
            <a:pPr indent="0" lvl="0" marL="0" rtl="0" algn="l">
              <a:spcBef>
                <a:spcPts val="0"/>
              </a:spcBef>
              <a:spcAft>
                <a:spcPts val="0"/>
              </a:spcAft>
              <a:buNone/>
            </a:pPr>
            <a:r>
              <a:t/>
            </a:r>
            <a:endParaRPr>
              <a:solidFill>
                <a:srgbClr val="668196"/>
              </a:solidFill>
            </a:endParaRPr>
          </a:p>
        </p:txBody>
      </p:sp>
      <p:sp>
        <p:nvSpPr>
          <p:cNvPr id="1576" name="Google Shape;1576;p89"/>
          <p:cNvSpPr/>
          <p:nvPr/>
        </p:nvSpPr>
        <p:spPr>
          <a:xfrm>
            <a:off x="454800" y="257921"/>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577" name="Google Shape;1577;p89"/>
          <p:cNvSpPr/>
          <p:nvPr/>
        </p:nvSpPr>
        <p:spPr>
          <a:xfrm>
            <a:off x="5947138" y="2301200"/>
            <a:ext cx="524400" cy="498300"/>
          </a:xfrm>
          <a:prstGeom prst="star5">
            <a:avLst>
              <a:gd fmla="val 19098" name="adj"/>
              <a:gd fmla="val 105146" name="hf"/>
              <a:gd fmla="val 110557" name="vf"/>
            </a:avLst>
          </a:prstGeom>
          <a:solidFill>
            <a:srgbClr val="E89B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8" name="Google Shape;1578;p89"/>
          <p:cNvSpPr txBox="1"/>
          <p:nvPr/>
        </p:nvSpPr>
        <p:spPr>
          <a:xfrm>
            <a:off x="6197113" y="1553388"/>
            <a:ext cx="6420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  Utvald</a:t>
            </a:r>
            <a:endParaRPr sz="1100">
              <a:solidFill>
                <a:srgbClr val="666666"/>
              </a:solidFill>
              <a:latin typeface="Caveat"/>
              <a:ea typeface="Caveat"/>
              <a:cs typeface="Caveat"/>
              <a:sym typeface="Caveat"/>
            </a:endParaRPr>
          </a:p>
        </p:txBody>
      </p:sp>
      <p:cxnSp>
        <p:nvCxnSpPr>
          <p:cNvPr id="1579" name="Google Shape;1579;p89"/>
          <p:cNvCxnSpPr>
            <a:stCxn id="1578" idx="2"/>
          </p:cNvCxnSpPr>
          <p:nvPr/>
        </p:nvCxnSpPr>
        <p:spPr>
          <a:xfrm rot="5400000">
            <a:off x="6238963" y="1887738"/>
            <a:ext cx="262200" cy="296100"/>
          </a:xfrm>
          <a:prstGeom prst="curvedConnector2">
            <a:avLst/>
          </a:prstGeom>
          <a:noFill/>
          <a:ln cap="flat" cmpd="sng" w="9525">
            <a:solidFill>
              <a:srgbClr val="666666"/>
            </a:solidFill>
            <a:prstDash val="solid"/>
            <a:round/>
            <a:headEnd len="med" w="med" type="none"/>
            <a:tailEnd len="med" w="med" type="stealth"/>
          </a:ln>
        </p:spPr>
      </p:cxnSp>
      <p:sp>
        <p:nvSpPr>
          <p:cNvPr id="1580" name="Google Shape;1580;p89"/>
          <p:cNvSpPr txBox="1"/>
          <p:nvPr/>
        </p:nvSpPr>
        <p:spPr>
          <a:xfrm>
            <a:off x="2161028" y="3567075"/>
            <a:ext cx="38085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har du möjlighet att förtydliga din problemformulering</a:t>
            </a:r>
            <a:endParaRPr sz="1100">
              <a:solidFill>
                <a:srgbClr val="666666"/>
              </a:solidFill>
              <a:latin typeface="Caveat"/>
              <a:ea typeface="Caveat"/>
              <a:cs typeface="Caveat"/>
              <a:sym typeface="Caveat"/>
            </a:endParaRPr>
          </a:p>
        </p:txBody>
      </p:sp>
      <p:cxnSp>
        <p:nvCxnSpPr>
          <p:cNvPr id="1581" name="Google Shape;1581;p89"/>
          <p:cNvCxnSpPr>
            <a:stCxn id="1580" idx="1"/>
            <a:endCxn id="1582" idx="1"/>
          </p:cNvCxnSpPr>
          <p:nvPr/>
        </p:nvCxnSpPr>
        <p:spPr>
          <a:xfrm>
            <a:off x="2161028" y="3742725"/>
            <a:ext cx="600" cy="398100"/>
          </a:xfrm>
          <a:prstGeom prst="curvedConnector3">
            <a:avLst>
              <a:gd fmla="val -39688033" name="adj1"/>
            </a:avLst>
          </a:prstGeom>
          <a:noFill/>
          <a:ln cap="flat" cmpd="sng" w="9525">
            <a:solidFill>
              <a:srgbClr val="666666"/>
            </a:solidFill>
            <a:prstDash val="solid"/>
            <a:round/>
            <a:headEnd len="med" w="med" type="none"/>
            <a:tailEnd len="med" w="med" type="stealth"/>
          </a:ln>
        </p:spPr>
      </p:cxnSp>
      <p:sp>
        <p:nvSpPr>
          <p:cNvPr id="1583" name="Google Shape;1583;p89"/>
          <p:cNvSpPr txBox="1"/>
          <p:nvPr/>
        </p:nvSpPr>
        <p:spPr>
          <a:xfrm>
            <a:off x="2459891" y="4757675"/>
            <a:ext cx="614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underlättar det om du väljer ett mätbart mål</a:t>
            </a:r>
            <a:endParaRPr sz="1100">
              <a:solidFill>
                <a:srgbClr val="666666"/>
              </a:solidFill>
              <a:latin typeface="Caveat"/>
              <a:ea typeface="Caveat"/>
              <a:cs typeface="Caveat"/>
              <a:sym typeface="Caveat"/>
            </a:endParaRPr>
          </a:p>
        </p:txBody>
      </p:sp>
      <p:cxnSp>
        <p:nvCxnSpPr>
          <p:cNvPr id="1584" name="Google Shape;1584;p89"/>
          <p:cNvCxnSpPr>
            <a:stCxn id="1585" idx="1"/>
            <a:endCxn id="1583" idx="1"/>
          </p:cNvCxnSpPr>
          <p:nvPr/>
        </p:nvCxnSpPr>
        <p:spPr>
          <a:xfrm>
            <a:off x="2219775" y="4604975"/>
            <a:ext cx="240000" cy="328500"/>
          </a:xfrm>
          <a:prstGeom prst="curvedConnector3">
            <a:avLst>
              <a:gd fmla="val -99219" name="adj1"/>
            </a:avLst>
          </a:prstGeom>
          <a:noFill/>
          <a:ln cap="flat" cmpd="sng" w="9525">
            <a:solidFill>
              <a:srgbClr val="666666"/>
            </a:solidFill>
            <a:prstDash val="solid"/>
            <a:round/>
            <a:headEnd len="med" w="med" type="stealth"/>
            <a:tailEnd len="med" w="med" type="none"/>
          </a:ln>
        </p:spPr>
      </p:cxnSp>
      <p:sp>
        <p:nvSpPr>
          <p:cNvPr id="1586" name="Google Shape;1586;p89"/>
          <p:cNvSpPr txBox="1"/>
          <p:nvPr/>
        </p:nvSpPr>
        <p:spPr>
          <a:xfrm>
            <a:off x="289638" y="3103850"/>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chemeClr val="dk2"/>
                </a:solidFill>
              </a:rPr>
              <a:t>2.</a:t>
            </a:r>
            <a:endParaRPr b="1" sz="1600">
              <a:solidFill>
                <a:schemeClr val="dk2"/>
              </a:solidFill>
            </a:endParaRPr>
          </a:p>
        </p:txBody>
      </p:sp>
      <p:sp>
        <p:nvSpPr>
          <p:cNvPr id="1587" name="Google Shape;1587;p89"/>
          <p:cNvSpPr txBox="1"/>
          <p:nvPr/>
        </p:nvSpPr>
        <p:spPr>
          <a:xfrm>
            <a:off x="289638" y="3737475"/>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chemeClr val="dk2"/>
                </a:solidFill>
              </a:rPr>
              <a:t>3.</a:t>
            </a:r>
            <a:endParaRPr b="1" sz="1600">
              <a:solidFill>
                <a:schemeClr val="dk2"/>
              </a:solidFill>
            </a:endParaRPr>
          </a:p>
        </p:txBody>
      </p:sp>
      <p:sp>
        <p:nvSpPr>
          <p:cNvPr id="1588" name="Google Shape;1588;p89"/>
          <p:cNvSpPr/>
          <p:nvPr/>
        </p:nvSpPr>
        <p:spPr>
          <a:xfrm>
            <a:off x="662900" y="3084500"/>
            <a:ext cx="485700" cy="461700"/>
          </a:xfrm>
          <a:prstGeom prst="star5">
            <a:avLst>
              <a:gd fmla="val 19098" name="adj"/>
              <a:gd fmla="val 105146" name="hf"/>
              <a:gd fmla="val 110557" name="vf"/>
            </a:avLst>
          </a:prstGeom>
          <a:solidFill>
            <a:srgbClr val="E89B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2" name="Google Shape;1582;p89"/>
          <p:cNvSpPr txBox="1"/>
          <p:nvPr/>
        </p:nvSpPr>
        <p:spPr>
          <a:xfrm>
            <a:off x="2161025" y="3929413"/>
            <a:ext cx="55341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chemeClr val="dk1"/>
                </a:solidFill>
              </a:rPr>
              <a:t>Många i region X väljer att ta bilen istället för buss, detta leder till minskade intäkter för regionen, trafikstockningar och negativa miljökonsekvenser.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sz="900">
              <a:solidFill>
                <a:schemeClr val="dk1"/>
              </a:solidFill>
            </a:endParaRPr>
          </a:p>
        </p:txBody>
      </p:sp>
      <p:sp>
        <p:nvSpPr>
          <p:cNvPr id="1589" name="Google Shape;1589;p89"/>
          <p:cNvSpPr txBox="1"/>
          <p:nvPr/>
        </p:nvSpPr>
        <p:spPr>
          <a:xfrm>
            <a:off x="2763425" y="4609625"/>
            <a:ext cx="3629400" cy="1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2"/>
              </a:solidFill>
            </a:endParaRPr>
          </a:p>
        </p:txBody>
      </p:sp>
      <p:sp>
        <p:nvSpPr>
          <p:cNvPr id="1585" name="Google Shape;1585;p89"/>
          <p:cNvSpPr txBox="1"/>
          <p:nvPr/>
        </p:nvSpPr>
        <p:spPr>
          <a:xfrm>
            <a:off x="2219775" y="4473875"/>
            <a:ext cx="3184200" cy="2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chemeClr val="dk1"/>
                </a:solidFill>
              </a:rPr>
              <a:t>Att fler än innan väljer att åka kollektivt istället för bil! </a:t>
            </a:r>
            <a:endParaRPr sz="900">
              <a:solidFill>
                <a:schemeClr val="dk1"/>
              </a:solidFill>
            </a:endParaRPr>
          </a:p>
        </p:txBody>
      </p:sp>
      <p:sp>
        <p:nvSpPr>
          <p:cNvPr id="1590" name="Google Shape;1590;p89"/>
          <p:cNvSpPr txBox="1"/>
          <p:nvPr/>
        </p:nvSpPr>
        <p:spPr>
          <a:xfrm>
            <a:off x="1355533" y="1102221"/>
            <a:ext cx="61479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behöver du inte vara välformulerad eller göra “rätt” , skriv hellre fler än färre! </a:t>
            </a:r>
            <a:endParaRPr sz="1100">
              <a:solidFill>
                <a:srgbClr val="666666"/>
              </a:solidFill>
              <a:latin typeface="Caveat"/>
              <a:ea typeface="Caveat"/>
              <a:cs typeface="Caveat"/>
              <a:sym typeface="Caveat"/>
            </a:endParaRPr>
          </a:p>
        </p:txBody>
      </p:sp>
      <p:cxnSp>
        <p:nvCxnSpPr>
          <p:cNvPr id="1591" name="Google Shape;1591;p89"/>
          <p:cNvCxnSpPr/>
          <p:nvPr/>
        </p:nvCxnSpPr>
        <p:spPr>
          <a:xfrm>
            <a:off x="1397133" y="1346109"/>
            <a:ext cx="438300" cy="363000"/>
          </a:xfrm>
          <a:prstGeom prst="curvedConnector3">
            <a:avLst>
              <a:gd fmla="val -54329" name="adj1"/>
            </a:avLst>
          </a:prstGeom>
          <a:noFill/>
          <a:ln cap="flat" cmpd="sng" w="9525">
            <a:solidFill>
              <a:srgbClr val="666666"/>
            </a:solidFill>
            <a:prstDash val="solid"/>
            <a:round/>
            <a:headEnd len="med" w="med" type="none"/>
            <a:tailEnd len="med" w="med" type="stealth"/>
          </a:ln>
        </p:spPr>
      </p:cxnSp>
      <p:cxnSp>
        <p:nvCxnSpPr>
          <p:cNvPr id="1592" name="Google Shape;1592;p89"/>
          <p:cNvCxnSpPr/>
          <p:nvPr/>
        </p:nvCxnSpPr>
        <p:spPr>
          <a:xfrm>
            <a:off x="622300" y="3850400"/>
            <a:ext cx="8100900" cy="0"/>
          </a:xfrm>
          <a:prstGeom prst="straightConnector1">
            <a:avLst/>
          </a:prstGeom>
          <a:noFill/>
          <a:ln cap="flat" cmpd="sng" w="9525">
            <a:solidFill>
              <a:srgbClr val="E89B38"/>
            </a:solidFill>
            <a:prstDash val="solid"/>
            <a:round/>
            <a:headEnd len="med" w="med" type="none"/>
            <a:tailEnd len="med" w="med" type="none"/>
          </a:ln>
        </p:spPr>
      </p:cxnSp>
      <p:pic>
        <p:nvPicPr>
          <p:cNvPr id="1593" name="Google Shape;1593;p89"/>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594" name="Google Shape;1594;p89"/>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595" name="Google Shape;1595;p89"/>
          <p:cNvSpPr/>
          <p:nvPr/>
        </p:nvSpPr>
        <p:spPr>
          <a:xfrm>
            <a:off x="3007452" y="2007038"/>
            <a:ext cx="1007400" cy="10065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Hörde på nyheterna att de som jobbar på företaget X  är missnöjda med sina interna processer.</a:t>
            </a:r>
            <a:endParaRPr sz="1200"/>
          </a:p>
        </p:txBody>
      </p:sp>
      <p:sp>
        <p:nvSpPr>
          <p:cNvPr id="1596" name="Google Shape;1596;p89"/>
          <p:cNvSpPr/>
          <p:nvPr/>
        </p:nvSpPr>
        <p:spPr>
          <a:xfrm>
            <a:off x="6966114" y="2199601"/>
            <a:ext cx="1007400" cy="10065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700">
                <a:solidFill>
                  <a:schemeClr val="dk1"/>
                </a:solidFill>
              </a:rPr>
              <a:t>Barnens skolas app fungerar dåligt, nyheter borde komma upp direkt när man öppnar appen.</a:t>
            </a:r>
            <a:endParaRPr sz="1200"/>
          </a:p>
        </p:txBody>
      </p:sp>
      <p:sp>
        <p:nvSpPr>
          <p:cNvPr id="1597" name="Google Shape;1597;p89"/>
          <p:cNvSpPr txBox="1"/>
          <p:nvPr/>
        </p:nvSpPr>
        <p:spPr>
          <a:xfrm>
            <a:off x="5751700" y="4837175"/>
            <a:ext cx="30303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598" name="Google Shape;1598;p89"/>
          <p:cNvSpPr txBox="1"/>
          <p:nvPr/>
        </p:nvSpPr>
        <p:spPr>
          <a:xfrm>
            <a:off x="289638" y="1149450"/>
            <a:ext cx="432900" cy="42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600">
                <a:solidFill>
                  <a:schemeClr val="dk2"/>
                </a:solidFill>
              </a:rPr>
              <a:t>1</a:t>
            </a:r>
            <a:r>
              <a:rPr b="1" lang="sv" sz="1600">
                <a:solidFill>
                  <a:schemeClr val="dk2"/>
                </a:solidFill>
              </a:rPr>
              <a:t>.</a:t>
            </a:r>
            <a:endParaRPr b="1" sz="1600">
              <a:solidFill>
                <a:schemeClr val="dk2"/>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2">
  <p:cSld name="TITLE_AND_BODY_2">
    <p:spTree>
      <p:nvGrpSpPr>
        <p:cNvPr id="1599" name="Shape 1599"/>
        <p:cNvGrpSpPr/>
        <p:nvPr/>
      </p:nvGrpSpPr>
      <p:grpSpPr>
        <a:xfrm>
          <a:off x="0" y="0"/>
          <a:ext cx="0" cy="0"/>
          <a:chOff x="0" y="0"/>
          <a:chExt cx="0" cy="0"/>
        </a:xfrm>
      </p:grpSpPr>
      <p:sp>
        <p:nvSpPr>
          <p:cNvPr id="1600" name="Google Shape;1600;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601" name="Google Shape;1601;p9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602" name="Google Shape;1602;p90"/>
          <p:cNvSpPr txBox="1"/>
          <p:nvPr/>
        </p:nvSpPr>
        <p:spPr>
          <a:xfrm>
            <a:off x="-76200" y="1539250"/>
            <a:ext cx="9144000" cy="11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sv" sz="3200">
                <a:solidFill>
                  <a:srgbClr val="F3CD9B"/>
                </a:solidFill>
              </a:rPr>
              <a:t>Del 1</a:t>
            </a:r>
            <a:endParaRPr b="1" sz="3200">
              <a:solidFill>
                <a:srgbClr val="F3CD9B"/>
              </a:solidFill>
            </a:endParaRPr>
          </a:p>
          <a:p>
            <a:pPr indent="0" lvl="0" marL="0" marR="0" rtl="0" algn="ctr">
              <a:lnSpc>
                <a:spcPct val="100000"/>
              </a:lnSpc>
              <a:spcBef>
                <a:spcPts val="0"/>
              </a:spcBef>
              <a:spcAft>
                <a:spcPts val="0"/>
              </a:spcAft>
              <a:buNone/>
            </a:pPr>
            <a:r>
              <a:rPr b="1" lang="sv" sz="3200">
                <a:solidFill>
                  <a:schemeClr val="dk2"/>
                </a:solidFill>
              </a:rPr>
              <a:t>RINGA IN</a:t>
            </a:r>
            <a:endParaRPr b="1" sz="1800">
              <a:solidFill>
                <a:schemeClr val="dk2"/>
              </a:solidFill>
            </a:endParaRPr>
          </a:p>
        </p:txBody>
      </p:sp>
      <p:cxnSp>
        <p:nvCxnSpPr>
          <p:cNvPr id="1603" name="Google Shape;1603;p90"/>
          <p:cNvCxnSpPr/>
          <p:nvPr/>
        </p:nvCxnSpPr>
        <p:spPr>
          <a:xfrm>
            <a:off x="1479658" y="2839399"/>
            <a:ext cx="6211800" cy="0"/>
          </a:xfrm>
          <a:prstGeom prst="straightConnector1">
            <a:avLst/>
          </a:prstGeom>
          <a:noFill/>
          <a:ln cap="flat" cmpd="sng" w="19050">
            <a:solidFill>
              <a:srgbClr val="FFFFFF"/>
            </a:solidFill>
            <a:prstDash val="solid"/>
            <a:round/>
            <a:headEnd len="med" w="med" type="none"/>
            <a:tailEnd len="med" w="med" type="none"/>
          </a:ln>
        </p:spPr>
      </p:cxnSp>
      <p:grpSp>
        <p:nvGrpSpPr>
          <p:cNvPr id="1604" name="Google Shape;1604;p90"/>
          <p:cNvGrpSpPr/>
          <p:nvPr/>
        </p:nvGrpSpPr>
        <p:grpSpPr>
          <a:xfrm>
            <a:off x="281101" y="3563300"/>
            <a:ext cx="8581802" cy="423000"/>
            <a:chOff x="326701" y="3900875"/>
            <a:chExt cx="8581802" cy="423000"/>
          </a:xfrm>
        </p:grpSpPr>
        <p:sp>
          <p:nvSpPr>
            <p:cNvPr id="1605" name="Google Shape;1605;p90"/>
            <p:cNvSpPr/>
            <p:nvPr/>
          </p:nvSpPr>
          <p:spPr>
            <a:xfrm>
              <a:off x="326701" y="3900875"/>
              <a:ext cx="1392000" cy="423000"/>
            </a:xfrm>
            <a:prstGeom prst="rect">
              <a:avLst/>
            </a:prstGeom>
            <a:solidFill>
              <a:srgbClr val="E89B38"/>
            </a:solidFill>
            <a:ln cap="flat" cmpd="sng" w="19050">
              <a:solidFill>
                <a:srgbClr val="E89B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606" name="Google Shape;1606;p90"/>
            <p:cNvSpPr/>
            <p:nvPr/>
          </p:nvSpPr>
          <p:spPr>
            <a:xfrm>
              <a:off x="1764661" y="3900875"/>
              <a:ext cx="1392000" cy="4230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2. Förstå människor</a:t>
              </a:r>
              <a:endParaRPr b="1" sz="1000">
                <a:solidFill>
                  <a:schemeClr val="dk2"/>
                </a:solidFill>
              </a:endParaRPr>
            </a:p>
          </p:txBody>
        </p:sp>
        <p:sp>
          <p:nvSpPr>
            <p:cNvPr id="1607" name="Google Shape;1607;p90"/>
            <p:cNvSpPr/>
            <p:nvPr/>
          </p:nvSpPr>
          <p:spPr>
            <a:xfrm>
              <a:off x="4640582" y="3900875"/>
              <a:ext cx="1392000" cy="4230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4.  Idégenerera möjligheter  </a:t>
              </a:r>
              <a:endParaRPr b="1" sz="1000">
                <a:solidFill>
                  <a:schemeClr val="dk2"/>
                </a:solidFill>
              </a:endParaRPr>
            </a:p>
          </p:txBody>
        </p:sp>
        <p:sp>
          <p:nvSpPr>
            <p:cNvPr id="1608" name="Google Shape;1608;p90"/>
            <p:cNvSpPr/>
            <p:nvPr/>
          </p:nvSpPr>
          <p:spPr>
            <a:xfrm>
              <a:off x="3202622" y="3900875"/>
              <a:ext cx="1392000" cy="4230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3. Identifiera mönster</a:t>
              </a:r>
              <a:endParaRPr b="1" sz="1000">
                <a:solidFill>
                  <a:schemeClr val="dk2"/>
                </a:solidFill>
              </a:endParaRPr>
            </a:p>
          </p:txBody>
        </p:sp>
        <p:sp>
          <p:nvSpPr>
            <p:cNvPr id="1609" name="Google Shape;1609;p90"/>
            <p:cNvSpPr/>
            <p:nvPr/>
          </p:nvSpPr>
          <p:spPr>
            <a:xfrm>
              <a:off x="6078543" y="3900875"/>
              <a:ext cx="1392000" cy="4230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5. Skapa prototyp &amp; testa</a:t>
              </a:r>
              <a:endParaRPr b="1" sz="1000">
                <a:solidFill>
                  <a:schemeClr val="dk2"/>
                </a:solidFill>
              </a:endParaRPr>
            </a:p>
          </p:txBody>
        </p:sp>
        <p:sp>
          <p:nvSpPr>
            <p:cNvPr id="1610" name="Google Shape;1610;p90"/>
            <p:cNvSpPr/>
            <p:nvPr/>
          </p:nvSpPr>
          <p:spPr>
            <a:xfrm>
              <a:off x="7516503" y="3900875"/>
              <a:ext cx="1392000" cy="4230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dk2"/>
                  </a:solidFill>
                </a:rPr>
                <a:t>6. Paketera &amp;</a:t>
              </a:r>
              <a:br>
                <a:rPr b="1" lang="sv" sz="1000">
                  <a:solidFill>
                    <a:schemeClr val="dk2"/>
                  </a:solidFill>
                </a:rPr>
              </a:br>
              <a:r>
                <a:rPr b="1" lang="sv" sz="1000">
                  <a:solidFill>
                    <a:schemeClr val="dk2"/>
                  </a:solidFill>
                </a:rPr>
                <a:t>ta det vidare framåt</a:t>
              </a:r>
              <a:endParaRPr b="1" sz="1000">
                <a:solidFill>
                  <a:schemeClr val="dk2"/>
                </a:solidFill>
              </a:endParaRPr>
            </a:p>
          </p:txBody>
        </p:sp>
      </p:grpSp>
      <p:cxnSp>
        <p:nvCxnSpPr>
          <p:cNvPr id="1611" name="Google Shape;1611;p90"/>
          <p:cNvCxnSpPr/>
          <p:nvPr/>
        </p:nvCxnSpPr>
        <p:spPr>
          <a:xfrm>
            <a:off x="1466108" y="2686999"/>
            <a:ext cx="6211800" cy="0"/>
          </a:xfrm>
          <a:prstGeom prst="straightConnector1">
            <a:avLst/>
          </a:prstGeom>
          <a:noFill/>
          <a:ln cap="flat" cmpd="sng" w="19050">
            <a:solidFill>
              <a:schemeClr val="dk2"/>
            </a:solidFill>
            <a:prstDash val="solid"/>
            <a:round/>
            <a:headEnd len="med" w="med" type="none"/>
            <a:tailEnd len="med" w="med" type="none"/>
          </a:ln>
        </p:spPr>
      </p:cxnSp>
      <p:sp>
        <p:nvSpPr>
          <p:cNvPr id="1612" name="Google Shape;1612;p90"/>
          <p:cNvSpPr txBox="1"/>
          <p:nvPr/>
        </p:nvSpPr>
        <p:spPr>
          <a:xfrm>
            <a:off x="281150" y="2794025"/>
            <a:ext cx="8581800" cy="7335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lang="sv">
                <a:solidFill>
                  <a:schemeClr val="dk2"/>
                </a:solidFill>
              </a:rPr>
              <a:t>Övningar: Problemformulering, Identifiera användaren, Researchplan &amp; Reflektion</a:t>
            </a:r>
            <a:endParaRPr>
              <a:solidFill>
                <a:schemeClr val="dk2"/>
              </a:solidFill>
            </a:endParaRPr>
          </a:p>
        </p:txBody>
      </p:sp>
      <p:sp>
        <p:nvSpPr>
          <p:cNvPr id="1613" name="Google Shape;1613;p90"/>
          <p:cNvSpPr txBox="1"/>
          <p:nvPr/>
        </p:nvSpPr>
        <p:spPr>
          <a:xfrm>
            <a:off x="2005150" y="4837175"/>
            <a:ext cx="67770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800">
                <a:solidFill>
                  <a:srgbClr val="666666"/>
                </a:solidFill>
              </a:rPr>
              <a:t>Utbildning &amp; övningar av Expedition Mondial AB</a:t>
            </a:r>
            <a:endParaRPr b="1" sz="800">
              <a:solidFill>
                <a:srgbClr val="66666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82">
  <p:cSld name="TITLE_AND_BODY_82">
    <p:spTree>
      <p:nvGrpSpPr>
        <p:cNvPr id="120" name="Shape 120"/>
        <p:cNvGrpSpPr/>
        <p:nvPr/>
      </p:nvGrpSpPr>
      <p:grpSpPr>
        <a:xfrm>
          <a:off x="0" y="0"/>
          <a:ext cx="0" cy="0"/>
          <a:chOff x="0" y="0"/>
          <a:chExt cx="0" cy="0"/>
        </a:xfrm>
      </p:grpSpPr>
      <p:sp>
        <p:nvSpPr>
          <p:cNvPr id="121" name="Google Shape;12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22" name="Google Shape;122;p1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23" name="Google Shape;123;p10"/>
          <p:cNvSpPr txBox="1"/>
          <p:nvPr/>
        </p:nvSpPr>
        <p:spPr>
          <a:xfrm>
            <a:off x="106150" y="2881825"/>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Att göra:</a:t>
            </a:r>
            <a:endParaRPr sz="800">
              <a:solidFill>
                <a:schemeClr val="dk2"/>
              </a:solidFill>
            </a:endParaRPr>
          </a:p>
        </p:txBody>
      </p:sp>
      <p:sp>
        <p:nvSpPr>
          <p:cNvPr id="124" name="Google Shape;124;p10"/>
          <p:cNvSpPr txBox="1"/>
          <p:nvPr/>
        </p:nvSpPr>
        <p:spPr>
          <a:xfrm>
            <a:off x="106150" y="365073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Ansvarig:</a:t>
            </a:r>
            <a:endParaRPr sz="800">
              <a:solidFill>
                <a:schemeClr val="dk2"/>
              </a:solidFill>
            </a:endParaRPr>
          </a:p>
        </p:txBody>
      </p:sp>
      <p:cxnSp>
        <p:nvCxnSpPr>
          <p:cNvPr id="125" name="Google Shape;125;p10"/>
          <p:cNvCxnSpPr/>
          <p:nvPr/>
        </p:nvCxnSpPr>
        <p:spPr>
          <a:xfrm>
            <a:off x="809350" y="3411500"/>
            <a:ext cx="7763100" cy="0"/>
          </a:xfrm>
          <a:prstGeom prst="straightConnector1">
            <a:avLst/>
          </a:prstGeom>
          <a:noFill/>
          <a:ln cap="flat" cmpd="sng" w="9525">
            <a:solidFill>
              <a:schemeClr val="dk2"/>
            </a:solidFill>
            <a:prstDash val="solid"/>
            <a:round/>
            <a:headEnd len="med" w="med" type="none"/>
            <a:tailEnd len="med" w="med" type="triangle"/>
          </a:ln>
        </p:spPr>
      </p:cxnSp>
      <p:sp>
        <p:nvSpPr>
          <p:cNvPr id="126" name="Google Shape;126;p10"/>
          <p:cNvSpPr/>
          <p:nvPr/>
        </p:nvSpPr>
        <p:spPr>
          <a:xfrm>
            <a:off x="4131300" y="2116725"/>
            <a:ext cx="576600" cy="1174200"/>
          </a:xfrm>
          <a:prstGeom prst="rect">
            <a:avLst/>
          </a:prstGeom>
          <a:solidFill>
            <a:srgbClr val="E5EDE8"/>
          </a:solid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rgbClr val="434343"/>
                </a:solidFill>
              </a:rPr>
              <a:t>Delmål </a:t>
            </a:r>
            <a:endParaRPr sz="800">
              <a:solidFill>
                <a:srgbClr val="434343"/>
              </a:solidFill>
            </a:endParaRPr>
          </a:p>
        </p:txBody>
      </p:sp>
      <p:sp>
        <p:nvSpPr>
          <p:cNvPr id="127" name="Google Shape;127;p10"/>
          <p:cNvSpPr/>
          <p:nvPr/>
        </p:nvSpPr>
        <p:spPr>
          <a:xfrm>
            <a:off x="7808600" y="2105325"/>
            <a:ext cx="576600" cy="1174200"/>
          </a:xfrm>
          <a:prstGeom prst="rect">
            <a:avLst/>
          </a:prstGeom>
          <a:solidFill>
            <a:srgbClr val="E5EDE8"/>
          </a:solid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rgbClr val="434343"/>
                </a:solidFill>
              </a:rPr>
              <a:t>Målbild</a:t>
            </a:r>
            <a:endParaRPr sz="800">
              <a:solidFill>
                <a:srgbClr val="434343"/>
              </a:solidFill>
            </a:endParaRPr>
          </a:p>
        </p:txBody>
      </p:sp>
      <p:cxnSp>
        <p:nvCxnSpPr>
          <p:cNvPr id="128" name="Google Shape;128;p10"/>
          <p:cNvCxnSpPr/>
          <p:nvPr/>
        </p:nvCxnSpPr>
        <p:spPr>
          <a:xfrm>
            <a:off x="4781175" y="1676400"/>
            <a:ext cx="0" cy="2596800"/>
          </a:xfrm>
          <a:prstGeom prst="straightConnector1">
            <a:avLst/>
          </a:prstGeom>
          <a:noFill/>
          <a:ln cap="flat" cmpd="sng" w="9525">
            <a:solidFill>
              <a:srgbClr val="8EAF99"/>
            </a:solidFill>
            <a:prstDash val="dash"/>
            <a:round/>
            <a:headEnd len="med" w="med" type="none"/>
            <a:tailEnd len="med" w="med" type="none"/>
          </a:ln>
        </p:spPr>
      </p:cxnSp>
      <p:sp>
        <p:nvSpPr>
          <p:cNvPr id="129" name="Google Shape;129;p10"/>
          <p:cNvSpPr txBox="1"/>
          <p:nvPr/>
        </p:nvSpPr>
        <p:spPr>
          <a:xfrm>
            <a:off x="456400" y="516125"/>
            <a:ext cx="8234400" cy="89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sv" sz="2400">
                <a:solidFill>
                  <a:srgbClr val="595959"/>
                </a:solidFill>
              </a:rPr>
              <a:t>ROADMAP </a:t>
            </a:r>
            <a:endParaRPr b="1" sz="2400">
              <a:solidFill>
                <a:srgbClr val="595959"/>
              </a:solidFill>
            </a:endParaRPr>
          </a:p>
        </p:txBody>
      </p:sp>
      <p:sp>
        <p:nvSpPr>
          <p:cNvPr id="130" name="Google Shape;130;p1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Exempel</a:t>
            </a:r>
            <a:endParaRPr b="1">
              <a:solidFill>
                <a:srgbClr val="434343"/>
              </a:solidFill>
            </a:endParaRPr>
          </a:p>
        </p:txBody>
      </p:sp>
      <p:sp>
        <p:nvSpPr>
          <p:cNvPr id="131" name="Google Shape;131;p10"/>
          <p:cNvSpPr txBox="1"/>
          <p:nvPr/>
        </p:nvSpPr>
        <p:spPr>
          <a:xfrm>
            <a:off x="1223466" y="1451550"/>
            <a:ext cx="1975200" cy="3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 sz="1200">
                <a:solidFill>
                  <a:srgbClr val="8EAF99"/>
                </a:solidFill>
              </a:rPr>
              <a:t>PÅ KORT SIKT</a:t>
            </a:r>
            <a:endParaRPr b="1" sz="1200">
              <a:solidFill>
                <a:srgbClr val="8EAF99"/>
              </a:solidFill>
            </a:endParaRPr>
          </a:p>
        </p:txBody>
      </p:sp>
      <p:sp>
        <p:nvSpPr>
          <p:cNvPr id="132" name="Google Shape;132;p10"/>
          <p:cNvSpPr txBox="1"/>
          <p:nvPr/>
        </p:nvSpPr>
        <p:spPr>
          <a:xfrm>
            <a:off x="5457900" y="1451550"/>
            <a:ext cx="16152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200">
                <a:solidFill>
                  <a:srgbClr val="8EAF99"/>
                </a:solidFill>
              </a:rPr>
              <a:t>PÅ LÄNGRE SIKT</a:t>
            </a:r>
            <a:endParaRPr b="1" sz="1200">
              <a:solidFill>
                <a:srgbClr val="8EAF99"/>
              </a:solidFill>
            </a:endParaRPr>
          </a:p>
        </p:txBody>
      </p:sp>
      <p:sp>
        <p:nvSpPr>
          <p:cNvPr id="133" name="Google Shape;133;p10"/>
          <p:cNvSpPr/>
          <p:nvPr/>
        </p:nvSpPr>
        <p:spPr>
          <a:xfrm>
            <a:off x="914368" y="3504068"/>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Projektledare</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34" name="Google Shape;134;p10"/>
          <p:cNvSpPr/>
          <p:nvPr/>
        </p:nvSpPr>
        <p:spPr>
          <a:xfrm>
            <a:off x="914375" y="256943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Kartlägg nuvarande skyltars funktionalitet</a:t>
            </a:r>
            <a:endParaRPr sz="8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35" name="Google Shape;135;p10"/>
          <p:cNvSpPr/>
          <p:nvPr/>
        </p:nvSpPr>
        <p:spPr>
          <a:xfrm>
            <a:off x="1813575" y="256943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Utvärdera leverantörer för nya digitala skyltar</a:t>
            </a:r>
            <a:endParaRPr sz="8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36" name="Google Shape;136;p10"/>
          <p:cNvSpPr/>
          <p:nvPr/>
        </p:nvSpPr>
        <p:spPr>
          <a:xfrm>
            <a:off x="2390625" y="180678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Utveckla prototyp för tydligare störningsinfo</a:t>
            </a:r>
            <a:endParaRPr sz="8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37" name="Google Shape;137;p10"/>
          <p:cNvSpPr/>
          <p:nvPr/>
        </p:nvSpPr>
        <p:spPr>
          <a:xfrm>
            <a:off x="3297363" y="255918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Implementera uppgraderingar på testplatser</a:t>
            </a:r>
            <a:endParaRPr sz="8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38" name="Google Shape;138;p10"/>
          <p:cNvSpPr/>
          <p:nvPr/>
        </p:nvSpPr>
        <p:spPr>
          <a:xfrm>
            <a:off x="3304238" y="180678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Samla användarfeedback och justera</a:t>
            </a:r>
            <a:endParaRPr sz="8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39" name="Google Shape;139;p10"/>
          <p:cNvSpPr/>
          <p:nvPr/>
        </p:nvSpPr>
        <p:spPr>
          <a:xfrm>
            <a:off x="1706468" y="3504068"/>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Inköp</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0" name="Google Shape;140;p10"/>
          <p:cNvSpPr/>
          <p:nvPr/>
        </p:nvSpPr>
        <p:spPr>
          <a:xfrm>
            <a:off x="2516493" y="3504068"/>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Designteam</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1" name="Google Shape;141;p10"/>
          <p:cNvSpPr/>
          <p:nvPr/>
        </p:nvSpPr>
        <p:spPr>
          <a:xfrm>
            <a:off x="3326518" y="3504068"/>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IT</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2" name="Google Shape;142;p10"/>
          <p:cNvSpPr/>
          <p:nvPr/>
        </p:nvSpPr>
        <p:spPr>
          <a:xfrm>
            <a:off x="4852993" y="3504068"/>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Projektledare</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3" name="Google Shape;143;p10"/>
          <p:cNvSpPr/>
          <p:nvPr/>
        </p:nvSpPr>
        <p:spPr>
          <a:xfrm>
            <a:off x="5646318" y="3504081"/>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IT</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4" name="Google Shape;144;p10"/>
          <p:cNvSpPr/>
          <p:nvPr/>
        </p:nvSpPr>
        <p:spPr>
          <a:xfrm>
            <a:off x="6439643" y="3504081"/>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HR</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sp>
        <p:nvSpPr>
          <p:cNvPr id="145" name="Google Shape;145;p10"/>
          <p:cNvSpPr/>
          <p:nvPr/>
        </p:nvSpPr>
        <p:spPr>
          <a:xfrm>
            <a:off x="7232968" y="3504081"/>
            <a:ext cx="721500" cy="721500"/>
          </a:xfrm>
          <a:prstGeom prst="rect">
            <a:avLst/>
          </a:prstGeom>
          <a:solidFill>
            <a:srgbClr val="C6D7CC"/>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700">
                <a:solidFill>
                  <a:srgbClr val="434343"/>
                </a:solidFill>
              </a:rPr>
              <a:t>?</a:t>
            </a:r>
            <a:endParaRPr sz="9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ctr">
              <a:spcBef>
                <a:spcPts val="0"/>
              </a:spcBef>
              <a:spcAft>
                <a:spcPts val="0"/>
              </a:spcAft>
              <a:buNone/>
            </a:pPr>
            <a:r>
              <a:t/>
            </a:r>
            <a:endParaRPr sz="700">
              <a:solidFill>
                <a:schemeClr val="dk1"/>
              </a:solidFill>
            </a:endParaRPr>
          </a:p>
        </p:txBody>
      </p:sp>
      <p:pic>
        <p:nvPicPr>
          <p:cNvPr id="146" name="Google Shape;146;p10"/>
          <p:cNvPicPr preferRelativeResize="0"/>
          <p:nvPr/>
        </p:nvPicPr>
        <p:blipFill rotWithShape="1">
          <a:blip r:embed="rId3">
            <a:alphaModFix/>
          </a:blip>
          <a:srcRect b="0" l="0" r="0" t="0"/>
          <a:stretch/>
        </p:blipFill>
        <p:spPr>
          <a:xfrm>
            <a:off x="7791450" y="0"/>
            <a:ext cx="1352551" cy="834450"/>
          </a:xfrm>
          <a:prstGeom prst="rect">
            <a:avLst/>
          </a:prstGeom>
          <a:noFill/>
          <a:ln>
            <a:noFill/>
          </a:ln>
        </p:spPr>
      </p:pic>
      <p:sp>
        <p:nvSpPr>
          <p:cNvPr id="147" name="Google Shape;147;p1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48" name="Google Shape;148;p10"/>
          <p:cNvSpPr/>
          <p:nvPr/>
        </p:nvSpPr>
        <p:spPr>
          <a:xfrm>
            <a:off x="7998374" y="0"/>
            <a:ext cx="992400" cy="3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6. Paketera</a:t>
            </a:r>
            <a:endParaRPr b="1" sz="1000">
              <a:solidFill>
                <a:schemeClr val="lt1"/>
              </a:solidFill>
            </a:endParaRPr>
          </a:p>
        </p:txBody>
      </p:sp>
      <p:sp>
        <p:nvSpPr>
          <p:cNvPr id="149" name="Google Shape;149;p10"/>
          <p:cNvSpPr txBox="1"/>
          <p:nvPr/>
        </p:nvSpPr>
        <p:spPr>
          <a:xfrm>
            <a:off x="8271368" y="156995"/>
            <a:ext cx="8265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&amp; ta det </a:t>
            </a:r>
            <a:endParaRPr sz="1800">
              <a:solidFill>
                <a:schemeClr val="dk2"/>
              </a:solidFill>
            </a:endParaRPr>
          </a:p>
        </p:txBody>
      </p:sp>
      <p:sp>
        <p:nvSpPr>
          <p:cNvPr id="150" name="Google Shape;150;p10"/>
          <p:cNvSpPr txBox="1"/>
          <p:nvPr/>
        </p:nvSpPr>
        <p:spPr>
          <a:xfrm>
            <a:off x="8464199" y="317497"/>
            <a:ext cx="8265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000">
                <a:solidFill>
                  <a:schemeClr val="lt1"/>
                </a:solidFill>
              </a:rPr>
              <a:t>vidare</a:t>
            </a:r>
            <a:endParaRPr b="1" sz="1000">
              <a:solidFill>
                <a:schemeClr val="lt1"/>
              </a:solidFill>
            </a:endParaRPr>
          </a:p>
          <a:p>
            <a:pPr indent="0" lvl="0" marL="0" rtl="0" algn="l">
              <a:spcBef>
                <a:spcPts val="0"/>
              </a:spcBef>
              <a:spcAft>
                <a:spcPts val="0"/>
              </a:spcAft>
              <a:buNone/>
            </a:pPr>
            <a:r>
              <a:t/>
            </a:r>
            <a:endParaRPr b="1" sz="1000">
              <a:solidFill>
                <a:schemeClr val="lt1"/>
              </a:solidFill>
            </a:endParaRPr>
          </a:p>
        </p:txBody>
      </p:sp>
      <p:sp>
        <p:nvSpPr>
          <p:cNvPr id="151" name="Google Shape;151;p10"/>
          <p:cNvSpPr/>
          <p:nvPr/>
        </p:nvSpPr>
        <p:spPr>
          <a:xfrm>
            <a:off x="4854438" y="2544809"/>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Clr>
                <a:schemeClr val="dk1"/>
              </a:buClr>
              <a:buSzPts val="1100"/>
              <a:buFont typeface="Arial"/>
              <a:buNone/>
            </a:pPr>
            <a:r>
              <a:rPr lang="sv" sz="600">
                <a:solidFill>
                  <a:schemeClr val="dk1"/>
                </a:solidFill>
              </a:rPr>
              <a:t>Utrullning av nya digitala skyltar</a:t>
            </a:r>
            <a:endParaRPr sz="7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52" name="Google Shape;152;p10"/>
          <p:cNvSpPr/>
          <p:nvPr/>
        </p:nvSpPr>
        <p:spPr>
          <a:xfrm>
            <a:off x="5751563" y="2544809"/>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Integrera automatiserade uppdateringar</a:t>
            </a:r>
            <a:endParaRPr sz="7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53" name="Google Shape;153;p10"/>
          <p:cNvSpPr/>
          <p:nvPr/>
        </p:nvSpPr>
        <p:spPr>
          <a:xfrm>
            <a:off x="6546388" y="1806784"/>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Utbildning personal, hantering av ny teknik</a:t>
            </a:r>
            <a:endParaRPr sz="7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
        <p:nvSpPr>
          <p:cNvPr id="154" name="Google Shape;154;p10"/>
          <p:cNvSpPr/>
          <p:nvPr/>
        </p:nvSpPr>
        <p:spPr>
          <a:xfrm>
            <a:off x="6967613" y="2556509"/>
            <a:ext cx="721500" cy="7215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sv" sz="600">
                <a:solidFill>
                  <a:schemeClr val="dk1"/>
                </a:solidFill>
              </a:rPr>
              <a:t>Utveckla och implementera rutiner för utrop</a:t>
            </a:r>
            <a:endParaRPr sz="700">
              <a:solidFill>
                <a:schemeClr val="dk2"/>
              </a:solidFill>
            </a:endParaRPr>
          </a:p>
          <a:p>
            <a:pPr indent="0" lvl="0" marL="0" rtl="0" algn="ctr">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700">
              <a:solidFill>
                <a:schemeClr val="dk1"/>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2">
  <p:cSld name="CUSTOM_1">
    <p:spTree>
      <p:nvGrpSpPr>
        <p:cNvPr id="1614" name="Shape 1614"/>
        <p:cNvGrpSpPr/>
        <p:nvPr/>
      </p:nvGrpSpPr>
      <p:grpSpPr>
        <a:xfrm>
          <a:off x="0" y="0"/>
          <a:ext cx="0" cy="0"/>
          <a:chOff x="0" y="0"/>
          <a:chExt cx="0" cy="0"/>
        </a:xfrm>
      </p:grpSpPr>
      <p:sp>
        <p:nvSpPr>
          <p:cNvPr id="1615" name="Google Shape;1615;p91"/>
          <p:cNvSpPr/>
          <p:nvPr/>
        </p:nvSpPr>
        <p:spPr>
          <a:xfrm>
            <a:off x="5237102" y="1364125"/>
            <a:ext cx="3139800" cy="3114900"/>
          </a:xfrm>
          <a:prstGeom prst="ellipse">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16" name="Google Shape;1616;p91"/>
          <p:cNvPicPr preferRelativeResize="0"/>
          <p:nvPr/>
        </p:nvPicPr>
        <p:blipFill>
          <a:blip r:embed="rId2">
            <a:alphaModFix/>
          </a:blip>
          <a:stretch>
            <a:fillRect/>
          </a:stretch>
        </p:blipFill>
        <p:spPr>
          <a:xfrm>
            <a:off x="7791450" y="0"/>
            <a:ext cx="1352551" cy="834450"/>
          </a:xfrm>
          <a:prstGeom prst="rect">
            <a:avLst/>
          </a:prstGeom>
          <a:noFill/>
          <a:ln>
            <a:noFill/>
          </a:ln>
        </p:spPr>
      </p:pic>
      <p:sp>
        <p:nvSpPr>
          <p:cNvPr id="1617" name="Google Shape;1617;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618" name="Google Shape;1618;p91"/>
          <p:cNvPicPr preferRelativeResize="0"/>
          <p:nvPr/>
        </p:nvPicPr>
        <p:blipFill>
          <a:blip r:embed="rId3">
            <a:alphaModFix/>
          </a:blip>
          <a:stretch>
            <a:fillRect/>
          </a:stretch>
        </p:blipFill>
        <p:spPr>
          <a:xfrm>
            <a:off x="8227225" y="4433975"/>
            <a:ext cx="453800" cy="453800"/>
          </a:xfrm>
          <a:prstGeom prst="rect">
            <a:avLst/>
          </a:prstGeom>
          <a:noFill/>
          <a:ln>
            <a:noFill/>
          </a:ln>
        </p:spPr>
      </p:pic>
      <p:sp>
        <p:nvSpPr>
          <p:cNvPr id="1619" name="Google Shape;1619;p91"/>
          <p:cNvSpPr txBox="1"/>
          <p:nvPr/>
        </p:nvSpPr>
        <p:spPr>
          <a:xfrm>
            <a:off x="454800" y="537937"/>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rgbClr val="E89B38"/>
                </a:solidFill>
              </a:rPr>
              <a:t>ÖVNING 1: PROBLEMFORMULERING</a:t>
            </a:r>
            <a:r>
              <a:rPr lang="sv" sz="2400">
                <a:solidFill>
                  <a:srgbClr val="E89B38"/>
                </a:solidFill>
              </a:rPr>
              <a:t> </a:t>
            </a:r>
            <a:endParaRPr sz="2400">
              <a:solidFill>
                <a:srgbClr val="E89B38"/>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15 min</a:t>
            </a:r>
            <a:endParaRPr b="1" i="1">
              <a:solidFill>
                <a:schemeClr val="dk2"/>
              </a:solidFill>
            </a:endParaRPr>
          </a:p>
        </p:txBody>
      </p:sp>
      <p:sp>
        <p:nvSpPr>
          <p:cNvPr id="1620" name="Google Shape;1620;p91"/>
          <p:cNvSpPr txBox="1"/>
          <p:nvPr/>
        </p:nvSpPr>
        <p:spPr>
          <a:xfrm>
            <a:off x="454800" y="1276350"/>
            <a:ext cx="3978000" cy="29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hitta ett problem du vill gå vidare med och undersöka i projektet.</a:t>
            </a:r>
            <a:endParaRPr b="1" sz="1000">
              <a:solidFill>
                <a:srgbClr val="434343"/>
              </a:solidFill>
            </a:endParaRPr>
          </a:p>
          <a:p>
            <a:pPr indent="0" lvl="0" marL="0" rtl="0" algn="l">
              <a:lnSpc>
                <a:spcPct val="115000"/>
              </a:lnSpc>
              <a:spcBef>
                <a:spcPts val="1000"/>
              </a:spcBef>
              <a:spcAft>
                <a:spcPts val="0"/>
              </a:spcAft>
              <a:buNone/>
            </a:pPr>
            <a:r>
              <a:rPr b="1" lang="sv" sz="1000">
                <a:solidFill>
                  <a:srgbClr val="434343"/>
                </a:solidFill>
              </a:rPr>
              <a:t>Hur?</a:t>
            </a:r>
            <a:br>
              <a:rPr b="1" lang="sv" sz="1000">
                <a:solidFill>
                  <a:srgbClr val="434343"/>
                </a:solidFill>
              </a:rPr>
            </a:br>
            <a:r>
              <a:rPr b="1" lang="sv" sz="1000">
                <a:solidFill>
                  <a:srgbClr val="434343"/>
                </a:solidFill>
              </a:rPr>
              <a:t>1. </a:t>
            </a:r>
            <a:r>
              <a:rPr lang="sv" sz="1000">
                <a:solidFill>
                  <a:srgbClr val="434343"/>
                </a:solidFill>
                <a:highlight>
                  <a:srgbClr val="FFFFFF"/>
                </a:highlight>
              </a:rPr>
              <a:t>Sätt ett alarm på 5 min. Gör en “brain dump” och skriv ner olika problemområden du är intresserad av. </a:t>
            </a:r>
            <a:r>
              <a:rPr lang="sv" sz="1000">
                <a:solidFill>
                  <a:srgbClr val="434343"/>
                </a:solidFill>
              </a:rPr>
              <a:t>Skriv utan att redigera dig själv, tänk kvantitet framför kvalitet! </a:t>
            </a:r>
            <a:r>
              <a:rPr i="1" lang="sv" sz="1000">
                <a:solidFill>
                  <a:srgbClr val="434343"/>
                </a:solidFill>
              </a:rPr>
              <a:t>(5 min)</a:t>
            </a:r>
            <a:br>
              <a:rPr i="1" lang="sv" sz="1000">
                <a:solidFill>
                  <a:srgbClr val="434343"/>
                </a:solidFill>
              </a:rPr>
            </a:br>
            <a:br>
              <a:rPr lang="sv" sz="1000">
                <a:solidFill>
                  <a:srgbClr val="434343"/>
                </a:solidFill>
              </a:rPr>
            </a:br>
            <a:r>
              <a:rPr b="1" lang="sv" sz="1000">
                <a:solidFill>
                  <a:srgbClr val="434343"/>
                </a:solidFill>
              </a:rPr>
              <a:t>2.</a:t>
            </a:r>
            <a:r>
              <a:rPr lang="sv" sz="1000">
                <a:solidFill>
                  <a:srgbClr val="434343"/>
                </a:solidFill>
              </a:rPr>
              <a:t> Nu är det dags att välja ett problem att gå vidare med (se rutan till höger för stöd i hur du kan göra ditt val). Sätt en stjärna på den lapp du väljer att gå vidare med.</a:t>
            </a:r>
            <a:r>
              <a:rPr i="1" lang="sv" sz="1000">
                <a:solidFill>
                  <a:srgbClr val="434343"/>
                </a:solidFill>
              </a:rPr>
              <a:t> (5 min)</a:t>
            </a:r>
            <a:br>
              <a:rPr i="1" lang="sv" sz="1000">
                <a:solidFill>
                  <a:srgbClr val="434343"/>
                </a:solidFill>
              </a:rPr>
            </a:br>
            <a:br>
              <a:rPr lang="sv" sz="1000">
                <a:solidFill>
                  <a:srgbClr val="434343"/>
                </a:solidFill>
              </a:rPr>
            </a:br>
            <a:r>
              <a:rPr b="1" lang="sv" sz="1000">
                <a:solidFill>
                  <a:srgbClr val="434343"/>
                </a:solidFill>
              </a:rPr>
              <a:t>3. </a:t>
            </a:r>
            <a:r>
              <a:rPr lang="sv" sz="1000">
                <a:solidFill>
                  <a:srgbClr val="434343"/>
                </a:solidFill>
                <a:highlight>
                  <a:srgbClr val="FFFFFF"/>
                </a:highlight>
              </a:rPr>
              <a:t>Fyll i din valda problemformulering i rutan längst ned och skriv också vilken förflyttning du vill uppnå  efter att ha jobba med problemet (nyläge). </a:t>
            </a:r>
            <a:r>
              <a:rPr lang="sv" sz="1000">
                <a:solidFill>
                  <a:srgbClr val="434343"/>
                </a:solidFill>
              </a:rPr>
              <a:t>Om problemet fortfarande känns för brett: dra ner på skalan, undersökandet ska vara möjligt inom ramen för ett projekt. Du kan också bryta ned ett större område och börja med en del. </a:t>
            </a:r>
            <a:r>
              <a:rPr i="1" lang="sv" sz="1000">
                <a:solidFill>
                  <a:srgbClr val="434343"/>
                </a:solidFill>
              </a:rPr>
              <a:t>(5 min)</a:t>
            </a:r>
            <a:endParaRPr b="1" i="1" sz="1000">
              <a:solidFill>
                <a:srgbClr val="434343"/>
              </a:solidFill>
              <a:highlight>
                <a:srgbClr val="FFFFFF"/>
              </a:highlight>
            </a:endParaRPr>
          </a:p>
          <a:p>
            <a:pPr indent="0" lvl="0" marL="0" rtl="0" algn="l">
              <a:lnSpc>
                <a:spcPct val="115000"/>
              </a:lnSpc>
              <a:spcBef>
                <a:spcPts val="1000"/>
              </a:spcBef>
              <a:spcAft>
                <a:spcPts val="1600"/>
              </a:spcAft>
              <a:buNone/>
            </a:pPr>
            <a:r>
              <a:t/>
            </a:r>
            <a:endParaRPr sz="1200">
              <a:solidFill>
                <a:srgbClr val="434343"/>
              </a:solidFill>
              <a:highlight>
                <a:srgbClr val="FFFFFF"/>
              </a:highlight>
            </a:endParaRPr>
          </a:p>
        </p:txBody>
      </p:sp>
      <p:sp>
        <p:nvSpPr>
          <p:cNvPr id="1621" name="Google Shape;1621;p91"/>
          <p:cNvSpPr txBox="1"/>
          <p:nvPr/>
        </p:nvSpPr>
        <p:spPr>
          <a:xfrm>
            <a:off x="5568325" y="2033125"/>
            <a:ext cx="2370000" cy="17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sv" sz="900"/>
              <a:t>Vilket problem ska jag gå vidare med? </a:t>
            </a:r>
            <a:endParaRPr b="1" sz="900"/>
          </a:p>
          <a:p>
            <a:pPr indent="0" lvl="0" marL="0" rtl="0" algn="l">
              <a:lnSpc>
                <a:spcPct val="100000"/>
              </a:lnSpc>
              <a:spcBef>
                <a:spcPts val="0"/>
              </a:spcBef>
              <a:spcAft>
                <a:spcPts val="0"/>
              </a:spcAft>
              <a:buNone/>
            </a:pPr>
            <a:r>
              <a:t/>
            </a:r>
            <a:endParaRPr b="1" sz="900"/>
          </a:p>
          <a:p>
            <a:pPr indent="0" lvl="0" marL="0" rtl="0" algn="l">
              <a:lnSpc>
                <a:spcPct val="100000"/>
              </a:lnSpc>
              <a:spcBef>
                <a:spcPts val="0"/>
              </a:spcBef>
              <a:spcAft>
                <a:spcPts val="0"/>
              </a:spcAft>
              <a:buNone/>
            </a:pPr>
            <a:r>
              <a:rPr lang="sv" sz="900"/>
              <a:t>Stämmer följande på ditt problem så har du hittat rätt:</a:t>
            </a:r>
            <a:endParaRPr sz="900"/>
          </a:p>
          <a:p>
            <a:pPr indent="0" lvl="0" marL="0" rtl="0" algn="l">
              <a:lnSpc>
                <a:spcPct val="100000"/>
              </a:lnSpc>
              <a:spcBef>
                <a:spcPts val="0"/>
              </a:spcBef>
              <a:spcAft>
                <a:spcPts val="0"/>
              </a:spcAft>
              <a:buNone/>
            </a:pPr>
            <a:r>
              <a:t/>
            </a:r>
            <a:endParaRPr sz="900"/>
          </a:p>
          <a:p>
            <a:pPr indent="-285750" lvl="0" marL="457200" rtl="0" algn="l">
              <a:lnSpc>
                <a:spcPct val="100000"/>
              </a:lnSpc>
              <a:spcBef>
                <a:spcPts val="0"/>
              </a:spcBef>
              <a:spcAft>
                <a:spcPts val="0"/>
              </a:spcAft>
              <a:buClr>
                <a:srgbClr val="000000"/>
              </a:buClr>
              <a:buSzPts val="900"/>
              <a:buChar char="❏"/>
            </a:pPr>
            <a:r>
              <a:rPr lang="sv" sz="900"/>
              <a:t>Det är ett problem som fler har</a:t>
            </a:r>
            <a:endParaRPr sz="900"/>
          </a:p>
          <a:p>
            <a:pPr indent="-285750" lvl="0" marL="457200" rtl="0" algn="l">
              <a:lnSpc>
                <a:spcPct val="100000"/>
              </a:lnSpc>
              <a:spcBef>
                <a:spcPts val="0"/>
              </a:spcBef>
              <a:spcAft>
                <a:spcPts val="0"/>
              </a:spcAft>
              <a:buClr>
                <a:srgbClr val="000000"/>
              </a:buClr>
              <a:buSzPts val="900"/>
              <a:buChar char="❏"/>
            </a:pPr>
            <a:r>
              <a:rPr lang="sv" sz="900"/>
              <a:t>Du har en egen relation till problemet</a:t>
            </a:r>
            <a:endParaRPr sz="900"/>
          </a:p>
          <a:p>
            <a:pPr indent="-285750" lvl="0" marL="457200" rtl="0" algn="l">
              <a:lnSpc>
                <a:spcPct val="115000"/>
              </a:lnSpc>
              <a:spcBef>
                <a:spcPts val="0"/>
              </a:spcBef>
              <a:spcAft>
                <a:spcPts val="0"/>
              </a:spcAft>
              <a:buClr>
                <a:srgbClr val="000000"/>
              </a:buClr>
              <a:buSzPts val="900"/>
              <a:buChar char="❏"/>
            </a:pPr>
            <a:r>
              <a:rPr lang="sv" sz="900"/>
              <a:t>Problemet är lagom stort – varken för smalt eller för brett</a:t>
            </a:r>
            <a:endParaRPr sz="900"/>
          </a:p>
          <a:p>
            <a:pPr indent="-285750" lvl="0" marL="457200" rtl="0" algn="l">
              <a:lnSpc>
                <a:spcPct val="115000"/>
              </a:lnSpc>
              <a:spcBef>
                <a:spcPts val="0"/>
              </a:spcBef>
              <a:spcAft>
                <a:spcPts val="0"/>
              </a:spcAft>
              <a:buClr>
                <a:srgbClr val="000000"/>
              </a:buClr>
              <a:buSzPts val="900"/>
              <a:buChar char="❏"/>
            </a:pPr>
            <a:r>
              <a:rPr lang="sv" sz="900"/>
              <a:t>Du har tillgång till personer att intervjua inom området</a:t>
            </a:r>
            <a:endParaRPr sz="900"/>
          </a:p>
        </p:txBody>
      </p:sp>
      <p:sp>
        <p:nvSpPr>
          <p:cNvPr id="1622" name="Google Shape;1622;p91"/>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sp>
        <p:nvSpPr>
          <p:cNvPr id="1623" name="Google Shape;1623;p91"/>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624" name="Google Shape;1624;p91"/>
          <p:cNvPicPr preferRelativeResize="0"/>
          <p:nvPr/>
        </p:nvPicPr>
        <p:blipFill>
          <a:blip r:embed="rId4">
            <a:alphaModFix/>
          </a:blip>
          <a:stretch>
            <a:fillRect/>
          </a:stretch>
        </p:blipFill>
        <p:spPr>
          <a:xfrm>
            <a:off x="6852700" y="1079025"/>
            <a:ext cx="1716573" cy="2014325"/>
          </a:xfrm>
          <a:prstGeom prst="rect">
            <a:avLst/>
          </a:prstGeom>
          <a:noFill/>
          <a:ln>
            <a:noFill/>
          </a:ln>
        </p:spPr>
      </p:pic>
      <p:sp>
        <p:nvSpPr>
          <p:cNvPr id="1625" name="Google Shape;1625;p9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a:solidFill>
                  <a:srgbClr val="434343"/>
                </a:solidFill>
              </a:rPr>
              <a:t>Instruktioner</a:t>
            </a:r>
            <a:endParaRPr b="1">
              <a:solidFill>
                <a:srgbClr val="434343"/>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text 1">
  <p:cSld name="TITLE_AND_BODY_1">
    <p:spTree>
      <p:nvGrpSpPr>
        <p:cNvPr id="1626" name="Shape 1626"/>
        <p:cNvGrpSpPr/>
        <p:nvPr/>
      </p:nvGrpSpPr>
      <p:grpSpPr>
        <a:xfrm>
          <a:off x="0" y="0"/>
          <a:ext cx="0" cy="0"/>
          <a:chOff x="0" y="0"/>
          <a:chExt cx="0" cy="0"/>
        </a:xfrm>
      </p:grpSpPr>
      <p:sp>
        <p:nvSpPr>
          <p:cNvPr id="1627" name="Google Shape;1627;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id="1628" name="Google Shape;1628;p92"/>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629" name="Google Shape;1629;p92"/>
          <p:cNvSpPr txBox="1"/>
          <p:nvPr/>
        </p:nvSpPr>
        <p:spPr>
          <a:xfrm>
            <a:off x="454800" y="1075025"/>
            <a:ext cx="48537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sz="1000">
                <a:solidFill>
                  <a:srgbClr val="434343"/>
                </a:solidFill>
                <a:highlight>
                  <a:schemeClr val="lt1"/>
                </a:highlight>
              </a:rPr>
              <a:t>Arbetsboken består av övningar som tar dig framåt i tjänstedesignprocessen. Varje övning i arbetsboken är kopplad till en specifik del i utbildningen, så vi rekommenderar att du börjar där och lär dig teorin bakom övningen. Med varje övning kommer en mall som skall ses som exempel och stöd för att komma igång, och vi uppmuntrar dig att vidareutveckla dessa så att de bättre passar dig och ditt projekt. I slutet av varje del finns utrymme för reflektion. </a:t>
            </a:r>
            <a:endParaRPr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Varför reflektion? </a:t>
            </a:r>
            <a:br>
              <a:rPr b="1" lang="sv" sz="1000">
                <a:solidFill>
                  <a:srgbClr val="434343"/>
                </a:solidFill>
                <a:highlight>
                  <a:srgbClr val="FFFFFF"/>
                </a:highlight>
              </a:rPr>
            </a:br>
            <a:r>
              <a:rPr lang="sv" sz="1000">
                <a:solidFill>
                  <a:srgbClr val="434343"/>
                </a:solidFill>
                <a:highlight>
                  <a:srgbClr val="FFFFFF"/>
                </a:highlight>
              </a:rPr>
              <a:t>Reflektion</a:t>
            </a:r>
            <a:r>
              <a:rPr b="1" lang="sv" sz="1000">
                <a:solidFill>
                  <a:srgbClr val="434343"/>
                </a:solidFill>
                <a:highlight>
                  <a:srgbClr val="FFFFFF"/>
                </a:highlight>
              </a:rPr>
              <a:t> </a:t>
            </a:r>
            <a:r>
              <a:rPr lang="sv" sz="1000">
                <a:solidFill>
                  <a:srgbClr val="434343"/>
                </a:solidFill>
                <a:highlight>
                  <a:srgbClr val="FFFFFF"/>
                </a:highlight>
              </a:rPr>
              <a:t>är en viktig del av designprocessen och möjliggör en djupare förståelse för utmaningar, behov och mål. Genom att regelbundet reflektera över vad du gör kan du få insikter som leder till bättre resultat. Det ger en möjlighet att lära av tidigare misstag och framgångar.</a:t>
            </a:r>
            <a:endParaRPr b="1"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rPr>
              <a:t>Olika mindset i olika delar av processen </a:t>
            </a:r>
            <a:br>
              <a:rPr lang="sv" sz="1000">
                <a:solidFill>
                  <a:srgbClr val="434343"/>
                </a:solidFill>
              </a:rPr>
            </a:br>
            <a:r>
              <a:rPr lang="sv" sz="1000">
                <a:solidFill>
                  <a:srgbClr val="434343"/>
                </a:solidFill>
              </a:rPr>
              <a:t>Att ha olika mindset</a:t>
            </a:r>
            <a:r>
              <a:rPr b="1" lang="sv" sz="1000">
                <a:solidFill>
                  <a:srgbClr val="434343"/>
                </a:solidFill>
              </a:rPr>
              <a:t> </a:t>
            </a:r>
            <a:r>
              <a:rPr lang="sv" sz="1000">
                <a:solidFill>
                  <a:srgbClr val="434343"/>
                </a:solidFill>
              </a:rPr>
              <a:t>genom designprocessens olika faser är viktigt för att möjliggöra en mångsidig och effektiv problemlösningsprocess. I de tidiga faserna är ett öppet, utforskande mindset värdefullt för att generera idéer och utforska olika möjligheter. När det kommer till analys är ett fokuserat och analytiskt mindset värdefullt för att se mönster, genomföra och utvärdera designlösningar. Att kunna anpassa sitt mindset efter var du är i designprocessen möjliggör en flexibel och holistisk approach genom hela processen.</a:t>
            </a:r>
            <a:endParaRPr b="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chemeClr val="dk1"/>
              </a:solidFill>
              <a:highlight>
                <a:schemeClr val="lt1"/>
              </a:highlight>
            </a:endParaRPr>
          </a:p>
          <a:p>
            <a:pPr indent="0" lvl="0" marL="0" rtl="0" algn="l">
              <a:lnSpc>
                <a:spcPct val="115000"/>
              </a:lnSpc>
              <a:spcBef>
                <a:spcPts val="1600"/>
              </a:spcBef>
              <a:spcAft>
                <a:spcPts val="1600"/>
              </a:spcAft>
              <a:buNone/>
            </a:pPr>
            <a:r>
              <a:t/>
            </a:r>
            <a:endParaRPr sz="1000">
              <a:highlight>
                <a:srgbClr val="FFFFFF"/>
              </a:highlight>
            </a:endParaRPr>
          </a:p>
        </p:txBody>
      </p:sp>
      <p:pic>
        <p:nvPicPr>
          <p:cNvPr id="1630" name="Google Shape;1630;p92"/>
          <p:cNvPicPr preferRelativeResize="0"/>
          <p:nvPr/>
        </p:nvPicPr>
        <p:blipFill>
          <a:blip r:embed="rId3">
            <a:alphaModFix/>
          </a:blip>
          <a:stretch>
            <a:fillRect/>
          </a:stretch>
        </p:blipFill>
        <p:spPr>
          <a:xfrm>
            <a:off x="7200088" y="2055916"/>
            <a:ext cx="1776336" cy="1452882"/>
          </a:xfrm>
          <a:prstGeom prst="rect">
            <a:avLst/>
          </a:prstGeom>
          <a:noFill/>
          <a:ln>
            <a:noFill/>
          </a:ln>
        </p:spPr>
      </p:pic>
      <p:pic>
        <p:nvPicPr>
          <p:cNvPr id="1631" name="Google Shape;1631;p92"/>
          <p:cNvPicPr preferRelativeResize="0"/>
          <p:nvPr/>
        </p:nvPicPr>
        <p:blipFill>
          <a:blip r:embed="rId4">
            <a:alphaModFix/>
          </a:blip>
          <a:stretch>
            <a:fillRect/>
          </a:stretch>
        </p:blipFill>
        <p:spPr>
          <a:xfrm>
            <a:off x="5466300" y="2033550"/>
            <a:ext cx="1944414" cy="1475251"/>
          </a:xfrm>
          <a:prstGeom prst="rect">
            <a:avLst/>
          </a:prstGeom>
          <a:noFill/>
          <a:ln>
            <a:noFill/>
          </a:ln>
        </p:spPr>
      </p:pic>
      <p:sp>
        <p:nvSpPr>
          <p:cNvPr id="1632" name="Google Shape;1632;p92"/>
          <p:cNvSpPr txBox="1"/>
          <p:nvPr/>
        </p:nvSpPr>
        <p:spPr>
          <a:xfrm>
            <a:off x="452500" y="533573"/>
            <a:ext cx="8520600" cy="8418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sv" sz="2400">
                <a:solidFill>
                  <a:schemeClr val="dk2"/>
                </a:solidFill>
              </a:rPr>
              <a:t>HUR ÄR ARBETSBOKEN UPPBYGGD?</a:t>
            </a:r>
            <a:r>
              <a:rPr b="1" lang="sv" sz="2500">
                <a:solidFill>
                  <a:schemeClr val="dk2"/>
                </a:solidFill>
              </a:rPr>
              <a:t> </a:t>
            </a:r>
            <a:endParaRPr b="1" sz="2500">
              <a:solidFill>
                <a:schemeClr val="dk2"/>
              </a:solidFill>
            </a:endParaRPr>
          </a:p>
        </p:txBody>
      </p:sp>
      <p:sp>
        <p:nvSpPr>
          <p:cNvPr id="1633" name="Google Shape;1633;p92"/>
          <p:cNvSpPr/>
          <p:nvPr/>
        </p:nvSpPr>
        <p:spPr>
          <a:xfrm>
            <a:off x="454800" y="271221"/>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1634" name="Google Shape;1634;p92"/>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35" name="Shape 1635"/>
        <p:cNvGrpSpPr/>
        <p:nvPr/>
      </p:nvGrpSpPr>
      <p:grpSpPr>
        <a:xfrm>
          <a:off x="0" y="0"/>
          <a:ext cx="0" cy="0"/>
          <a:chOff x="0" y="0"/>
          <a:chExt cx="0" cy="0"/>
        </a:xfrm>
      </p:grpSpPr>
      <p:sp>
        <p:nvSpPr>
          <p:cNvPr id="1636" name="Google Shape;1636;p9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37" name="Google Shape;1637;p9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8" name="Google Shape;1638;p9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9" name="Google Shape;1639;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0" name="Shape 1640"/>
        <p:cNvGrpSpPr/>
        <p:nvPr/>
      </p:nvGrpSpPr>
      <p:grpSpPr>
        <a:xfrm>
          <a:off x="0" y="0"/>
          <a:ext cx="0" cy="0"/>
          <a:chOff x="0" y="0"/>
          <a:chExt cx="0" cy="0"/>
        </a:xfrm>
      </p:grpSpPr>
      <p:sp>
        <p:nvSpPr>
          <p:cNvPr id="1641" name="Google Shape;1641;p9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42" name="Google Shape;1642;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43" name="Shape 1643"/>
        <p:cNvGrpSpPr/>
        <p:nvPr/>
      </p:nvGrpSpPr>
      <p:grpSpPr>
        <a:xfrm>
          <a:off x="0" y="0"/>
          <a:ext cx="0" cy="0"/>
          <a:chOff x="0" y="0"/>
          <a:chExt cx="0" cy="0"/>
        </a:xfrm>
      </p:grpSpPr>
      <p:sp>
        <p:nvSpPr>
          <p:cNvPr id="1644" name="Google Shape;1644;p9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45" name="Google Shape;1645;p9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46" name="Google Shape;1646;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47" name="Shape 1647"/>
        <p:cNvGrpSpPr/>
        <p:nvPr/>
      </p:nvGrpSpPr>
      <p:grpSpPr>
        <a:xfrm>
          <a:off x="0" y="0"/>
          <a:ext cx="0" cy="0"/>
          <a:chOff x="0" y="0"/>
          <a:chExt cx="0" cy="0"/>
        </a:xfrm>
      </p:grpSpPr>
      <p:sp>
        <p:nvSpPr>
          <p:cNvPr id="1648" name="Google Shape;1648;p9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49" name="Google Shape;1649;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50" name="Shape 1650"/>
        <p:cNvGrpSpPr/>
        <p:nvPr/>
      </p:nvGrpSpPr>
      <p:grpSpPr>
        <a:xfrm>
          <a:off x="0" y="0"/>
          <a:ext cx="0" cy="0"/>
          <a:chOff x="0" y="0"/>
          <a:chExt cx="0" cy="0"/>
        </a:xfrm>
      </p:grpSpPr>
      <p:sp>
        <p:nvSpPr>
          <p:cNvPr id="1651" name="Google Shape;1651;p9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9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53" name="Google Shape;1653;p9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54" name="Google Shape;1654;p9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55" name="Google Shape;1655;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56" name="Shape 1656"/>
        <p:cNvGrpSpPr/>
        <p:nvPr/>
      </p:nvGrpSpPr>
      <p:grpSpPr>
        <a:xfrm>
          <a:off x="0" y="0"/>
          <a:ext cx="0" cy="0"/>
          <a:chOff x="0" y="0"/>
          <a:chExt cx="0" cy="0"/>
        </a:xfrm>
      </p:grpSpPr>
      <p:sp>
        <p:nvSpPr>
          <p:cNvPr id="1657" name="Google Shape;1657;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id="1658" name="Google Shape;1658;p98"/>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659" name="Google Shape;1659;p98"/>
          <p:cNvSpPr txBox="1"/>
          <p:nvPr/>
        </p:nvSpPr>
        <p:spPr>
          <a:xfrm>
            <a:off x="454800" y="1528475"/>
            <a:ext cx="39780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 sz="1000">
                <a:solidFill>
                  <a:srgbClr val="434343"/>
                </a:solidFill>
                <a:highlight>
                  <a:schemeClr val="lt1"/>
                </a:highlight>
              </a:rPr>
              <a:t>Arbetsboken består av övningar som tar dig framåt i tjänstedesignprocessen. Varje övning i arbetsboken är kopplad till en specifik del i utbildningen, så vi rekommenderar att du börjar där och lär dig teorin bakom övningen. Med varje övning kommer en mall som skall ses som exempel och stöd för att komma igång, och vi uppmuntrar dig att vidareutveckla dessa så att de bättre passar dig och ditt projekt. I slutet av varje del finns utrymme för reflektion. </a:t>
            </a:r>
            <a:endParaRPr sz="1000">
              <a:solidFill>
                <a:srgbClr val="434343"/>
              </a:solidFill>
              <a:highlight>
                <a:schemeClr val="lt1"/>
              </a:highlight>
            </a:endParaRPr>
          </a:p>
          <a:p>
            <a:pPr indent="0" lvl="0" marL="0" rtl="0" algn="l">
              <a:lnSpc>
                <a:spcPct val="115000"/>
              </a:lnSpc>
              <a:spcBef>
                <a:spcPts val="1600"/>
              </a:spcBef>
              <a:spcAft>
                <a:spcPts val="0"/>
              </a:spcAft>
              <a:buNone/>
            </a:pPr>
            <a:r>
              <a:rPr b="1" lang="sv" sz="1000">
                <a:solidFill>
                  <a:srgbClr val="434343"/>
                </a:solidFill>
                <a:highlight>
                  <a:srgbClr val="FFFFFF"/>
                </a:highlight>
              </a:rPr>
              <a:t>Varför reflektion? </a:t>
            </a:r>
            <a:br>
              <a:rPr b="1" lang="sv" sz="1000">
                <a:solidFill>
                  <a:srgbClr val="434343"/>
                </a:solidFill>
                <a:highlight>
                  <a:srgbClr val="FFFFFF"/>
                </a:highlight>
              </a:rPr>
            </a:br>
            <a:r>
              <a:rPr lang="sv" sz="1000">
                <a:solidFill>
                  <a:srgbClr val="434343"/>
                </a:solidFill>
                <a:highlight>
                  <a:srgbClr val="FFFFFF"/>
                </a:highlight>
              </a:rPr>
              <a:t>Reflektion</a:t>
            </a:r>
            <a:r>
              <a:rPr b="1" lang="sv" sz="1000">
                <a:solidFill>
                  <a:srgbClr val="434343"/>
                </a:solidFill>
                <a:highlight>
                  <a:srgbClr val="FFFFFF"/>
                </a:highlight>
              </a:rPr>
              <a:t> </a:t>
            </a:r>
            <a:r>
              <a:rPr lang="sv" sz="1000">
                <a:solidFill>
                  <a:srgbClr val="434343"/>
                </a:solidFill>
                <a:highlight>
                  <a:srgbClr val="FFFFFF"/>
                </a:highlight>
              </a:rPr>
              <a:t>är en viktig del av designprocessen och möjliggör en djupare förståelse för utmaningar, behov och mål. Genom att regelbundet reflektera över vad du gör kan du få insikter som leder till bättre resultat. Det ger en möjlighet att lära av tidigare misstag och framgångar.</a:t>
            </a:r>
            <a:endParaRPr b="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rgbClr val="434343"/>
              </a:solidFill>
              <a:highlight>
                <a:schemeClr val="lt1"/>
              </a:highlight>
            </a:endParaRPr>
          </a:p>
          <a:p>
            <a:pPr indent="0" lvl="0" marL="0" rtl="0" algn="l">
              <a:lnSpc>
                <a:spcPct val="115000"/>
              </a:lnSpc>
              <a:spcBef>
                <a:spcPts val="1600"/>
              </a:spcBef>
              <a:spcAft>
                <a:spcPts val="0"/>
              </a:spcAft>
              <a:buNone/>
            </a:pPr>
            <a:r>
              <a:t/>
            </a:r>
            <a:endParaRPr b="1" sz="1000">
              <a:solidFill>
                <a:schemeClr val="dk1"/>
              </a:solidFill>
              <a:highlight>
                <a:schemeClr val="lt1"/>
              </a:highlight>
            </a:endParaRPr>
          </a:p>
          <a:p>
            <a:pPr indent="0" lvl="0" marL="0" rtl="0" algn="l">
              <a:lnSpc>
                <a:spcPct val="115000"/>
              </a:lnSpc>
              <a:spcBef>
                <a:spcPts val="1600"/>
              </a:spcBef>
              <a:spcAft>
                <a:spcPts val="1600"/>
              </a:spcAft>
              <a:buNone/>
            </a:pPr>
            <a:r>
              <a:t/>
            </a:r>
            <a:endParaRPr sz="1000">
              <a:highlight>
                <a:srgbClr val="FFFFFF"/>
              </a:highlight>
            </a:endParaRPr>
          </a:p>
        </p:txBody>
      </p:sp>
      <p:sp>
        <p:nvSpPr>
          <p:cNvPr id="1660" name="Google Shape;1660;p98"/>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pic>
        <p:nvPicPr>
          <p:cNvPr id="1661" name="Google Shape;1661;p98"/>
          <p:cNvPicPr preferRelativeResize="0"/>
          <p:nvPr/>
        </p:nvPicPr>
        <p:blipFill>
          <a:blip r:embed="rId3">
            <a:alphaModFix/>
          </a:blip>
          <a:stretch>
            <a:fillRect/>
          </a:stretch>
        </p:blipFill>
        <p:spPr>
          <a:xfrm>
            <a:off x="5480800" y="1503088"/>
            <a:ext cx="2959201" cy="2402902"/>
          </a:xfrm>
          <a:prstGeom prst="rect">
            <a:avLst/>
          </a:prstGeom>
          <a:noFill/>
          <a:ln>
            <a:noFill/>
          </a:ln>
        </p:spPr>
      </p:pic>
      <p:sp>
        <p:nvSpPr>
          <p:cNvPr id="1662" name="Google Shape;1662;p9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rgbClr val="434343"/>
                </a:solidFill>
              </a:rPr>
              <a:t>Intro</a:t>
            </a:r>
            <a:endParaRPr b="1">
              <a:solidFill>
                <a:srgbClr val="434343"/>
              </a:solidFill>
            </a:endParaRPr>
          </a:p>
        </p:txBody>
      </p:sp>
      <p:sp>
        <p:nvSpPr>
          <p:cNvPr id="1663" name="Google Shape;1663;p98"/>
          <p:cNvSpPr txBox="1"/>
          <p:nvPr/>
        </p:nvSpPr>
        <p:spPr>
          <a:xfrm>
            <a:off x="446326" y="524550"/>
            <a:ext cx="82617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2400">
                <a:solidFill>
                  <a:schemeClr val="dk2"/>
                </a:solidFill>
              </a:rPr>
              <a:t>HUR ÄR </a:t>
            </a:r>
            <a:r>
              <a:rPr b="1" lang="sv" sz="2400">
                <a:solidFill>
                  <a:schemeClr val="dk2"/>
                </a:solidFill>
              </a:rPr>
              <a:t>ARBETSBOKEN</a:t>
            </a:r>
            <a:r>
              <a:rPr b="1" lang="sv" sz="2400">
                <a:solidFill>
                  <a:schemeClr val="dk2"/>
                </a:solidFill>
              </a:rPr>
              <a:t> UPPBYGGD?</a:t>
            </a:r>
            <a:endParaRPr sz="1700">
              <a:solidFill>
                <a:schemeClr val="dk2"/>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64" name="Shape 1664"/>
        <p:cNvGrpSpPr/>
        <p:nvPr/>
      </p:nvGrpSpPr>
      <p:grpSpPr>
        <a:xfrm>
          <a:off x="0" y="0"/>
          <a:ext cx="0" cy="0"/>
          <a:chOff x="0" y="0"/>
          <a:chExt cx="0" cy="0"/>
        </a:xfrm>
      </p:grpSpPr>
      <p:sp>
        <p:nvSpPr>
          <p:cNvPr id="1665" name="Google Shape;1665;p9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66" name="Google Shape;1666;p9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667" name="Google Shape;1667;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passad layout 3">
  <p:cSld name="CUSTOM_2">
    <p:spTree>
      <p:nvGrpSpPr>
        <p:cNvPr id="1668" name="Shape 1668"/>
        <p:cNvGrpSpPr/>
        <p:nvPr/>
      </p:nvGrpSpPr>
      <p:grpSpPr>
        <a:xfrm>
          <a:off x="0" y="0"/>
          <a:ext cx="0" cy="0"/>
          <a:chOff x="0" y="0"/>
          <a:chExt cx="0" cy="0"/>
        </a:xfrm>
      </p:grpSpPr>
      <p:sp>
        <p:nvSpPr>
          <p:cNvPr id="1669" name="Google Shape;1669;p100"/>
          <p:cNvSpPr/>
          <p:nvPr/>
        </p:nvSpPr>
        <p:spPr>
          <a:xfrm>
            <a:off x="5237102" y="1364125"/>
            <a:ext cx="3139800" cy="3114900"/>
          </a:xfrm>
          <a:prstGeom prst="ellipse">
            <a:avLst/>
          </a:prstGeom>
          <a:solidFill>
            <a:srgbClr val="F3CD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0" name="Google Shape;1670;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b="1"/>
          </a:p>
        </p:txBody>
      </p:sp>
      <p:pic>
        <p:nvPicPr>
          <p:cNvPr id="1671" name="Google Shape;1671;p100"/>
          <p:cNvPicPr preferRelativeResize="0"/>
          <p:nvPr/>
        </p:nvPicPr>
        <p:blipFill>
          <a:blip r:embed="rId2">
            <a:alphaModFix/>
          </a:blip>
          <a:stretch>
            <a:fillRect/>
          </a:stretch>
        </p:blipFill>
        <p:spPr>
          <a:xfrm>
            <a:off x="8227225" y="4433975"/>
            <a:ext cx="453800" cy="453800"/>
          </a:xfrm>
          <a:prstGeom prst="rect">
            <a:avLst/>
          </a:prstGeom>
          <a:noFill/>
          <a:ln>
            <a:noFill/>
          </a:ln>
        </p:spPr>
      </p:pic>
      <p:sp>
        <p:nvSpPr>
          <p:cNvPr id="1672" name="Google Shape;1672;p100"/>
          <p:cNvSpPr txBox="1"/>
          <p:nvPr/>
        </p:nvSpPr>
        <p:spPr>
          <a:xfrm>
            <a:off x="2005150" y="4837175"/>
            <a:ext cx="6777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v" sz="600">
                <a:solidFill>
                  <a:srgbClr val="666666"/>
                </a:solidFill>
              </a:rPr>
              <a:t>Utbildning &amp; övningar av Expedition Mondial AB</a:t>
            </a:r>
            <a:endParaRPr b="1" sz="600">
              <a:solidFill>
                <a:srgbClr val="666666"/>
              </a:solidFill>
            </a:endParaRPr>
          </a:p>
        </p:txBody>
      </p:sp>
      <p:sp>
        <p:nvSpPr>
          <p:cNvPr id="1673" name="Google Shape;1673;p100"/>
          <p:cNvSpPr txBox="1"/>
          <p:nvPr/>
        </p:nvSpPr>
        <p:spPr>
          <a:xfrm>
            <a:off x="454800" y="517750"/>
            <a:ext cx="82344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E89B38"/>
                </a:solidFill>
              </a:rPr>
              <a:t>ÖVNING 2: IDENTIFIERA ANVÄNDAREN</a:t>
            </a:r>
            <a:endParaRPr b="1" sz="2400">
              <a:solidFill>
                <a:srgbClr val="E89B38"/>
              </a:solidFill>
            </a:endParaRPr>
          </a:p>
          <a:p>
            <a:pPr indent="0" lvl="0" marL="0" rtl="0" algn="l">
              <a:lnSpc>
                <a:spcPct val="115000"/>
              </a:lnSpc>
              <a:spcBef>
                <a:spcPts val="0"/>
              </a:spcBef>
              <a:spcAft>
                <a:spcPts val="1600"/>
              </a:spcAft>
              <a:buClr>
                <a:schemeClr val="dk1"/>
              </a:buClr>
              <a:buSzPts val="1100"/>
              <a:buFont typeface="Arial"/>
              <a:buNone/>
            </a:pPr>
            <a:r>
              <a:rPr b="1" i="1" lang="sv" sz="1000">
                <a:solidFill>
                  <a:srgbClr val="434343"/>
                </a:solidFill>
                <a:highlight>
                  <a:schemeClr val="lt1"/>
                </a:highlight>
              </a:rPr>
              <a:t>Tidsåtgång: ca 20 min</a:t>
            </a:r>
            <a:endParaRPr b="1" i="1">
              <a:solidFill>
                <a:srgbClr val="E89B38"/>
              </a:solidFill>
            </a:endParaRPr>
          </a:p>
        </p:txBody>
      </p:sp>
      <p:sp>
        <p:nvSpPr>
          <p:cNvPr id="1674" name="Google Shape;1674;p100"/>
          <p:cNvSpPr txBox="1"/>
          <p:nvPr/>
        </p:nvSpPr>
        <p:spPr>
          <a:xfrm>
            <a:off x="456400" y="1339000"/>
            <a:ext cx="3976200" cy="286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sv" sz="1000">
                <a:solidFill>
                  <a:srgbClr val="434343"/>
                </a:solidFill>
                <a:highlight>
                  <a:schemeClr val="lt1"/>
                </a:highlight>
              </a:rPr>
              <a:t>Syfte: </a:t>
            </a:r>
            <a:r>
              <a:rPr lang="sv" sz="1000">
                <a:solidFill>
                  <a:srgbClr val="434343"/>
                </a:solidFill>
                <a:highlight>
                  <a:schemeClr val="lt1"/>
                </a:highlight>
              </a:rPr>
              <a:t>Att förstå vilka du först ska prata med för att få insikter om ditt valda problemområde.</a:t>
            </a:r>
            <a:endParaRPr b="1" sz="1000">
              <a:solidFill>
                <a:srgbClr val="434343"/>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rPr>
              <a:t>Hur?</a:t>
            </a:r>
            <a:br>
              <a:rPr b="1" lang="sv" sz="1000">
                <a:solidFill>
                  <a:schemeClr val="dk2"/>
                </a:solidFill>
              </a:rPr>
            </a:br>
            <a:r>
              <a:rPr b="1" lang="sv" sz="1000">
                <a:solidFill>
                  <a:schemeClr val="dk2"/>
                </a:solidFill>
              </a:rPr>
              <a:t>1. </a:t>
            </a:r>
            <a:r>
              <a:rPr lang="sv" sz="1000">
                <a:solidFill>
                  <a:srgbClr val="434343"/>
                </a:solidFill>
                <a:highlight>
                  <a:schemeClr val="lt1"/>
                </a:highlight>
              </a:rPr>
              <a:t>Skriv in problemformulering och önskat nyläge till vänster i mallen. </a:t>
            </a:r>
            <a:r>
              <a:rPr i="1" lang="sv" sz="1000">
                <a:solidFill>
                  <a:srgbClr val="434343"/>
                </a:solidFill>
                <a:highlight>
                  <a:schemeClr val="lt1"/>
                </a:highlight>
              </a:rPr>
              <a:t>(2 min)</a:t>
            </a:r>
            <a:endParaRPr i="1" sz="1000">
              <a:solidFill>
                <a:schemeClr val="dk2"/>
              </a:solidFill>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sv" sz="1000">
                <a:solidFill>
                  <a:schemeClr val="dk2"/>
                </a:solidFill>
                <a:highlight>
                  <a:schemeClr val="lt1"/>
                </a:highlight>
              </a:rPr>
              <a:t>2. </a:t>
            </a:r>
            <a:r>
              <a:rPr b="1" lang="sv" sz="1000">
                <a:solidFill>
                  <a:srgbClr val="434343"/>
                </a:solidFill>
                <a:highlight>
                  <a:schemeClr val="lt1"/>
                </a:highlight>
              </a:rPr>
              <a:t> </a:t>
            </a:r>
            <a:r>
              <a:rPr lang="sv" sz="1000">
                <a:solidFill>
                  <a:srgbClr val="434343"/>
                </a:solidFill>
                <a:highlight>
                  <a:schemeClr val="lt1"/>
                </a:highlight>
              </a:rPr>
              <a:t>Skriv upp vilka människor du vill prata med i ringarna till höger. Prioritera de som du tror är mest påverkade av upplevelsen genom att placera dem i mitten av cirklarna. Fortsätt sedan att mappa upp dem som är något mindre berörda i nästa ring och nästa. Testa dig fram och flytta runt lapparna. </a:t>
            </a:r>
            <a:r>
              <a:rPr i="1" lang="sv" sz="1000">
                <a:solidFill>
                  <a:srgbClr val="434343"/>
                </a:solidFill>
                <a:highlight>
                  <a:schemeClr val="lt1"/>
                </a:highlight>
              </a:rPr>
              <a:t>(10 min)</a:t>
            </a:r>
            <a:endParaRPr i="1" sz="1000">
              <a:solidFill>
                <a:schemeClr val="dk2"/>
              </a:solidFill>
              <a:highlight>
                <a:schemeClr val="lt1"/>
              </a:highlight>
            </a:endParaRPr>
          </a:p>
          <a:p>
            <a:pPr indent="0" lvl="0" marL="0" rtl="0" algn="l">
              <a:lnSpc>
                <a:spcPct val="115000"/>
              </a:lnSpc>
              <a:spcBef>
                <a:spcPts val="1600"/>
              </a:spcBef>
              <a:spcAft>
                <a:spcPts val="1600"/>
              </a:spcAft>
              <a:buNone/>
            </a:pPr>
            <a:r>
              <a:rPr b="1" lang="sv" sz="1000">
                <a:solidFill>
                  <a:schemeClr val="dk2"/>
                </a:solidFill>
                <a:highlight>
                  <a:schemeClr val="lt1"/>
                </a:highlight>
              </a:rPr>
              <a:t>3. </a:t>
            </a:r>
            <a:r>
              <a:rPr lang="sv" sz="1000">
                <a:solidFill>
                  <a:srgbClr val="434343"/>
                </a:solidFill>
                <a:highlight>
                  <a:schemeClr val="lt1"/>
                </a:highlight>
              </a:rPr>
              <a:t>Skriv in den grupp/de grupper du valt att placera i innersta ringen i rutan till vänster.</a:t>
            </a:r>
            <a:r>
              <a:rPr i="1" lang="sv" sz="1000">
                <a:solidFill>
                  <a:srgbClr val="434343"/>
                </a:solidFill>
                <a:highlight>
                  <a:schemeClr val="lt1"/>
                </a:highlight>
              </a:rPr>
              <a:t> (5 min)</a:t>
            </a:r>
            <a:br>
              <a:rPr lang="sv" sz="1000">
                <a:solidFill>
                  <a:srgbClr val="434343"/>
                </a:solidFill>
                <a:highlight>
                  <a:schemeClr val="lt1"/>
                </a:highlight>
              </a:rPr>
            </a:br>
            <a:endParaRPr sz="1000">
              <a:solidFill>
                <a:srgbClr val="434343"/>
              </a:solidFill>
              <a:highlight>
                <a:srgbClr val="FFFFFF"/>
              </a:highlight>
            </a:endParaRPr>
          </a:p>
        </p:txBody>
      </p:sp>
      <p:sp>
        <p:nvSpPr>
          <p:cNvPr id="1675" name="Google Shape;1675;p100"/>
          <p:cNvSpPr txBox="1"/>
          <p:nvPr/>
        </p:nvSpPr>
        <p:spPr>
          <a:xfrm>
            <a:off x="5487825" y="2489275"/>
            <a:ext cx="2085900" cy="86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sv" sz="900">
                <a:solidFill>
                  <a:schemeClr val="dk1"/>
                </a:solidFill>
              </a:rPr>
              <a:t>Vem ska jag prata med?  </a:t>
            </a:r>
            <a:endParaRPr b="1" sz="900">
              <a:solidFill>
                <a:schemeClr val="dk1"/>
              </a:solidFill>
            </a:endParaRPr>
          </a:p>
          <a:p>
            <a:pPr indent="0" lvl="0" marL="0" rtl="0" algn="l">
              <a:lnSpc>
                <a:spcPct val="100000"/>
              </a:lnSpc>
              <a:spcBef>
                <a:spcPts val="0"/>
              </a:spcBef>
              <a:spcAft>
                <a:spcPts val="0"/>
              </a:spcAft>
              <a:buNone/>
            </a:pPr>
            <a:r>
              <a:t/>
            </a:r>
            <a:endParaRPr b="1" sz="900">
              <a:solidFill>
                <a:schemeClr val="dk1"/>
              </a:solidFill>
            </a:endParaRPr>
          </a:p>
          <a:p>
            <a:pPr indent="0" lvl="0" marL="0" rtl="0" algn="l">
              <a:spcBef>
                <a:spcPts val="0"/>
              </a:spcBef>
              <a:spcAft>
                <a:spcPts val="0"/>
              </a:spcAft>
              <a:buNone/>
            </a:pPr>
            <a:r>
              <a:rPr lang="sv" sz="900">
                <a:solidFill>
                  <a:schemeClr val="dk1"/>
                </a:solidFill>
              </a:rPr>
              <a:t>Ha i åtanke att de du ska prata med ska vara relativt lätta att få tag på för att träffa/prata med.</a:t>
            </a:r>
            <a:endParaRPr sz="900">
              <a:solidFill>
                <a:schemeClr val="dk1"/>
              </a:solidFill>
            </a:endParaRPr>
          </a:p>
        </p:txBody>
      </p:sp>
      <p:pic>
        <p:nvPicPr>
          <p:cNvPr id="1676" name="Google Shape;1676;p100"/>
          <p:cNvPicPr preferRelativeResize="0"/>
          <p:nvPr/>
        </p:nvPicPr>
        <p:blipFill>
          <a:blip r:embed="rId3">
            <a:alphaModFix/>
          </a:blip>
          <a:stretch>
            <a:fillRect/>
          </a:stretch>
        </p:blipFill>
        <p:spPr>
          <a:xfrm>
            <a:off x="7791450" y="0"/>
            <a:ext cx="1352551" cy="834450"/>
          </a:xfrm>
          <a:prstGeom prst="rect">
            <a:avLst/>
          </a:prstGeom>
          <a:noFill/>
          <a:ln>
            <a:noFill/>
          </a:ln>
        </p:spPr>
      </p:pic>
      <p:sp>
        <p:nvSpPr>
          <p:cNvPr id="1677" name="Google Shape;1677;p100"/>
          <p:cNvSpPr/>
          <p:nvPr/>
        </p:nvSpPr>
        <p:spPr>
          <a:xfrm>
            <a:off x="8105250" y="56650"/>
            <a:ext cx="935700" cy="42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1000">
                <a:solidFill>
                  <a:schemeClr val="lt1"/>
                </a:solidFill>
              </a:rPr>
              <a:t>1. Ringa in</a:t>
            </a:r>
            <a:endParaRPr b="1" sz="1000">
              <a:solidFill>
                <a:schemeClr val="lt1"/>
              </a:solidFill>
            </a:endParaRPr>
          </a:p>
        </p:txBody>
      </p:sp>
      <p:pic>
        <p:nvPicPr>
          <p:cNvPr id="1678" name="Google Shape;1678;p100"/>
          <p:cNvPicPr preferRelativeResize="0"/>
          <p:nvPr/>
        </p:nvPicPr>
        <p:blipFill>
          <a:blip r:embed="rId4">
            <a:alphaModFix/>
          </a:blip>
          <a:stretch>
            <a:fillRect/>
          </a:stretch>
        </p:blipFill>
        <p:spPr>
          <a:xfrm>
            <a:off x="6636775" y="1487600"/>
            <a:ext cx="2122799" cy="1851276"/>
          </a:xfrm>
          <a:prstGeom prst="rect">
            <a:avLst/>
          </a:prstGeom>
          <a:noFill/>
          <a:ln>
            <a:noFill/>
          </a:ln>
        </p:spPr>
      </p:pic>
      <p:sp>
        <p:nvSpPr>
          <p:cNvPr id="1679" name="Google Shape;1679;p10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a:solidFill>
                  <a:srgbClr val="434343"/>
                </a:solidFill>
              </a:rPr>
              <a:t>Instruktioner</a:t>
            </a:r>
            <a:endParaRPr b="1">
              <a:solidFill>
                <a:srgbClr val="43434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4" Type="http://schemas.openxmlformats.org/officeDocument/2006/relationships/theme" Target="../theme/theme5.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3.xml"/><Relationship Id="rId41" Type="http://schemas.openxmlformats.org/officeDocument/2006/relationships/theme" Target="../theme/theme3.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s>
</file>

<file path=ppt/slideMasters/_rels/slideMaster3.xml.rels><?xml version="1.0" encoding="UTF-8" standalone="yes"?><Relationships xmlns="http://schemas.openxmlformats.org/package/2006/relationships"><Relationship Id="rId31" Type="http://schemas.openxmlformats.org/officeDocument/2006/relationships/slideLayout" Target="../slideLayouts/slideLayout173.xml"/><Relationship Id="rId30" Type="http://schemas.openxmlformats.org/officeDocument/2006/relationships/slideLayout" Target="../slideLayouts/slideLayout172.xml"/><Relationship Id="rId33" Type="http://schemas.openxmlformats.org/officeDocument/2006/relationships/slideLayout" Target="../slideLayouts/slideLayout175.xml"/><Relationship Id="rId32" Type="http://schemas.openxmlformats.org/officeDocument/2006/relationships/slideLayout" Target="../slideLayouts/slideLayout174.xml"/><Relationship Id="rId35" Type="http://schemas.openxmlformats.org/officeDocument/2006/relationships/theme" Target="../theme/theme2.xml"/><Relationship Id="rId34" Type="http://schemas.openxmlformats.org/officeDocument/2006/relationships/slideLayout" Target="../slideLayouts/slideLayout176.xml"/><Relationship Id="rId20" Type="http://schemas.openxmlformats.org/officeDocument/2006/relationships/slideLayout" Target="../slideLayouts/slideLayout162.xml"/><Relationship Id="rId22" Type="http://schemas.openxmlformats.org/officeDocument/2006/relationships/slideLayout" Target="../slideLayouts/slideLayout164.xml"/><Relationship Id="rId21" Type="http://schemas.openxmlformats.org/officeDocument/2006/relationships/slideLayout" Target="../slideLayouts/slideLayout163.xml"/><Relationship Id="rId24" Type="http://schemas.openxmlformats.org/officeDocument/2006/relationships/slideLayout" Target="../slideLayouts/slideLayout166.xml"/><Relationship Id="rId23" Type="http://schemas.openxmlformats.org/officeDocument/2006/relationships/slideLayout" Target="../slideLayouts/slideLayout165.xml"/><Relationship Id="rId26" Type="http://schemas.openxmlformats.org/officeDocument/2006/relationships/slideLayout" Target="../slideLayouts/slideLayout168.xml"/><Relationship Id="rId25" Type="http://schemas.openxmlformats.org/officeDocument/2006/relationships/slideLayout" Target="../slideLayouts/slideLayout167.xml"/><Relationship Id="rId28" Type="http://schemas.openxmlformats.org/officeDocument/2006/relationships/slideLayout" Target="../slideLayouts/slideLayout170.xml"/><Relationship Id="rId27" Type="http://schemas.openxmlformats.org/officeDocument/2006/relationships/slideLayout" Target="../slideLayouts/slideLayout169.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10" Type="http://schemas.openxmlformats.org/officeDocument/2006/relationships/slideLayout" Target="../slideLayouts/slideLayout152.xml"/><Relationship Id="rId13" Type="http://schemas.openxmlformats.org/officeDocument/2006/relationships/slideLayout" Target="../slideLayouts/slideLayout155.xml"/><Relationship Id="rId12" Type="http://schemas.openxmlformats.org/officeDocument/2006/relationships/slideLayout" Target="../slideLayouts/slideLayout154.xml"/><Relationship Id="rId15" Type="http://schemas.openxmlformats.org/officeDocument/2006/relationships/slideLayout" Target="../slideLayouts/slideLayout157.xml"/><Relationship Id="rId14" Type="http://schemas.openxmlformats.org/officeDocument/2006/relationships/slideLayout" Target="../slideLayouts/slideLayout156.xml"/><Relationship Id="rId17" Type="http://schemas.openxmlformats.org/officeDocument/2006/relationships/slideLayout" Target="../slideLayouts/slideLayout159.xml"/><Relationship Id="rId16" Type="http://schemas.openxmlformats.org/officeDocument/2006/relationships/slideLayout" Target="../slideLayouts/slideLayout158.xml"/><Relationship Id="rId19" Type="http://schemas.openxmlformats.org/officeDocument/2006/relationships/slideLayout" Target="../slideLayouts/slideLayout161.xml"/><Relationship Id="rId18" Type="http://schemas.openxmlformats.org/officeDocument/2006/relationships/slideLayout" Target="../slideLayouts/slideLayout160.xml"/><Relationship Id="rId1" Type="http://schemas.openxmlformats.org/officeDocument/2006/relationships/image" Target="../media/image49.png"/><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87.xml"/><Relationship Id="rId10" Type="http://schemas.openxmlformats.org/officeDocument/2006/relationships/slideLayout" Target="../slideLayouts/slideLayout186.xml"/><Relationship Id="rId13" Type="http://schemas.openxmlformats.org/officeDocument/2006/relationships/theme" Target="../theme/theme4.xml"/><Relationship Id="rId12" Type="http://schemas.openxmlformats.org/officeDocument/2006/relationships/slideLayout" Target="../slideLayouts/slideLayout188.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22" name="Shape 1722"/>
        <p:cNvGrpSpPr/>
        <p:nvPr/>
      </p:nvGrpSpPr>
      <p:grpSpPr>
        <a:xfrm>
          <a:off x="0" y="0"/>
          <a:ext cx="0" cy="0"/>
          <a:chOff x="0" y="0"/>
          <a:chExt cx="0" cy="0"/>
        </a:xfrm>
      </p:grpSpPr>
      <p:sp>
        <p:nvSpPr>
          <p:cNvPr id="1723" name="Google Shape;1723;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2800"/>
              <a:buFont typeface="Lato"/>
              <a:buNone/>
              <a:defRPr b="1" sz="2800">
                <a:solidFill>
                  <a:schemeClr val="accent3"/>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24" name="Google Shape;1724;p105"/>
          <p:cNvSpPr txBox="1"/>
          <p:nvPr>
            <p:ph idx="1" type="body"/>
          </p:nvPr>
        </p:nvSpPr>
        <p:spPr>
          <a:xfrm>
            <a:off x="311700" y="1381075"/>
            <a:ext cx="4251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Char char="●"/>
              <a:defRPr>
                <a:solidFill>
                  <a:schemeClr val="dk2"/>
                </a:solidFill>
              </a:defRPr>
            </a:lvl1pPr>
            <a:lvl2pPr indent="-304800" lvl="1" marL="914400" rtl="0">
              <a:lnSpc>
                <a:spcPct val="115000"/>
              </a:lnSpc>
              <a:spcBef>
                <a:spcPts val="1600"/>
              </a:spcBef>
              <a:spcAft>
                <a:spcPts val="0"/>
              </a:spcAft>
              <a:buClr>
                <a:schemeClr val="dk2"/>
              </a:buClr>
              <a:buSzPts val="1200"/>
              <a:buChar char="○"/>
              <a:defRPr sz="1200">
                <a:solidFill>
                  <a:schemeClr val="dk2"/>
                </a:solidFill>
              </a:defRPr>
            </a:lvl2pPr>
            <a:lvl3pPr indent="-304800" lvl="2" marL="1371600" rtl="0">
              <a:lnSpc>
                <a:spcPct val="115000"/>
              </a:lnSpc>
              <a:spcBef>
                <a:spcPts val="1600"/>
              </a:spcBef>
              <a:spcAft>
                <a:spcPts val="0"/>
              </a:spcAft>
              <a:buClr>
                <a:schemeClr val="dk2"/>
              </a:buClr>
              <a:buSzPts val="1200"/>
              <a:buChar char="■"/>
              <a:defRPr sz="1200">
                <a:solidFill>
                  <a:schemeClr val="dk2"/>
                </a:solidFill>
              </a:defRPr>
            </a:lvl3pPr>
            <a:lvl4pPr indent="-304800" lvl="3" marL="1828800" rtl="0">
              <a:lnSpc>
                <a:spcPct val="115000"/>
              </a:lnSpc>
              <a:spcBef>
                <a:spcPts val="1600"/>
              </a:spcBef>
              <a:spcAft>
                <a:spcPts val="0"/>
              </a:spcAft>
              <a:buClr>
                <a:schemeClr val="dk2"/>
              </a:buClr>
              <a:buSzPts val="1200"/>
              <a:buChar char="●"/>
              <a:defRPr sz="1200">
                <a:solidFill>
                  <a:schemeClr val="dk2"/>
                </a:solidFill>
              </a:defRPr>
            </a:lvl4pPr>
            <a:lvl5pPr indent="-304800" lvl="4" marL="2286000" rtl="0">
              <a:lnSpc>
                <a:spcPct val="115000"/>
              </a:lnSpc>
              <a:spcBef>
                <a:spcPts val="1600"/>
              </a:spcBef>
              <a:spcAft>
                <a:spcPts val="0"/>
              </a:spcAft>
              <a:buClr>
                <a:schemeClr val="dk2"/>
              </a:buClr>
              <a:buSzPts val="1200"/>
              <a:buChar char="○"/>
              <a:defRPr sz="1200">
                <a:solidFill>
                  <a:schemeClr val="dk2"/>
                </a:solidFill>
              </a:defRPr>
            </a:lvl5pPr>
            <a:lvl6pPr indent="-304800" lvl="5" marL="2743200" rtl="0">
              <a:lnSpc>
                <a:spcPct val="115000"/>
              </a:lnSpc>
              <a:spcBef>
                <a:spcPts val="1600"/>
              </a:spcBef>
              <a:spcAft>
                <a:spcPts val="0"/>
              </a:spcAft>
              <a:buClr>
                <a:schemeClr val="dk2"/>
              </a:buClr>
              <a:buSzPts val="1200"/>
              <a:buChar char="■"/>
              <a:defRPr sz="1200">
                <a:solidFill>
                  <a:schemeClr val="dk2"/>
                </a:solidFill>
              </a:defRPr>
            </a:lvl6pPr>
            <a:lvl7pPr indent="-304800" lvl="6" marL="3200400" rtl="0">
              <a:lnSpc>
                <a:spcPct val="115000"/>
              </a:lnSpc>
              <a:spcBef>
                <a:spcPts val="1600"/>
              </a:spcBef>
              <a:spcAft>
                <a:spcPts val="0"/>
              </a:spcAft>
              <a:buClr>
                <a:schemeClr val="dk2"/>
              </a:buClr>
              <a:buSzPts val="1200"/>
              <a:buChar char="●"/>
              <a:defRPr sz="1200">
                <a:solidFill>
                  <a:schemeClr val="dk2"/>
                </a:solidFill>
              </a:defRPr>
            </a:lvl7pPr>
            <a:lvl8pPr indent="-304800" lvl="7" marL="3657600" rtl="0">
              <a:lnSpc>
                <a:spcPct val="115000"/>
              </a:lnSpc>
              <a:spcBef>
                <a:spcPts val="1600"/>
              </a:spcBef>
              <a:spcAft>
                <a:spcPts val="0"/>
              </a:spcAft>
              <a:buClr>
                <a:schemeClr val="dk2"/>
              </a:buClr>
              <a:buSzPts val="1200"/>
              <a:buChar char="○"/>
              <a:defRPr sz="1200">
                <a:solidFill>
                  <a:schemeClr val="dk2"/>
                </a:solidFill>
              </a:defRPr>
            </a:lvl8pPr>
            <a:lvl9pPr indent="-304800" lvl="8" marL="4114800" rtl="0">
              <a:lnSpc>
                <a:spcPct val="115000"/>
              </a:lnSpc>
              <a:spcBef>
                <a:spcPts val="1600"/>
              </a:spcBef>
              <a:spcAft>
                <a:spcPts val="1600"/>
              </a:spcAft>
              <a:buClr>
                <a:schemeClr val="dk2"/>
              </a:buClr>
              <a:buSzPts val="1200"/>
              <a:buChar char="■"/>
              <a:defRPr sz="1200">
                <a:solidFill>
                  <a:schemeClr val="dk2"/>
                </a:solidFill>
              </a:defRPr>
            </a:lvl9pPr>
          </a:lstStyle>
          <a:p/>
        </p:txBody>
      </p:sp>
      <p:sp>
        <p:nvSpPr>
          <p:cNvPr id="1725" name="Google Shape;1725;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79" name="Shape 1879"/>
        <p:cNvGrpSpPr/>
        <p:nvPr/>
      </p:nvGrpSpPr>
      <p:grpSpPr>
        <a:xfrm>
          <a:off x="0" y="0"/>
          <a:ext cx="0" cy="0"/>
          <a:chOff x="0" y="0"/>
          <a:chExt cx="0" cy="0"/>
        </a:xfrm>
      </p:grpSpPr>
      <p:pic>
        <p:nvPicPr>
          <p:cNvPr descr="EM_logo_Negativ.png" id="1880" name="Google Shape;1880;p146"/>
          <p:cNvPicPr preferRelativeResize="0"/>
          <p:nvPr/>
        </p:nvPicPr>
        <p:blipFill>
          <a:blip r:embed="rId1">
            <a:alphaModFix/>
          </a:blip>
          <a:stretch>
            <a:fillRect/>
          </a:stretch>
        </p:blipFill>
        <p:spPr>
          <a:xfrm>
            <a:off x="8354850" y="4433400"/>
            <a:ext cx="403100" cy="396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49" name="Shape 2249"/>
        <p:cNvGrpSpPr/>
        <p:nvPr/>
      </p:nvGrpSpPr>
      <p:grpSpPr>
        <a:xfrm>
          <a:off x="0" y="0"/>
          <a:ext cx="0" cy="0"/>
          <a:chOff x="0" y="0"/>
          <a:chExt cx="0" cy="0"/>
        </a:xfrm>
      </p:grpSpPr>
      <p:sp>
        <p:nvSpPr>
          <p:cNvPr id="2250" name="Google Shape;2250;p1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251" name="Google Shape;2251;p1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252" name="Google Shape;2252;p1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9" name="Shape 2999"/>
        <p:cNvGrpSpPr/>
        <p:nvPr/>
      </p:nvGrpSpPr>
      <p:grpSpPr>
        <a:xfrm>
          <a:off x="0" y="0"/>
          <a:ext cx="0" cy="0"/>
          <a:chOff x="0" y="0"/>
          <a:chExt cx="0" cy="0"/>
        </a:xfrm>
      </p:grpSpPr>
      <p:sp>
        <p:nvSpPr>
          <p:cNvPr id="3000" name="Google Shape;3000;p293"/>
          <p:cNvSpPr/>
          <p:nvPr/>
        </p:nvSpPr>
        <p:spPr>
          <a:xfrm>
            <a:off x="4131300" y="2608648"/>
            <a:ext cx="576600" cy="682200"/>
          </a:xfrm>
          <a:prstGeom prst="rect">
            <a:avLst/>
          </a:prstGeom>
          <a:solidFill>
            <a:srgbClr val="D9D9D9"/>
          </a:solid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rgbClr val="000000"/>
                </a:solidFill>
              </a:rPr>
              <a:t>Delmål </a:t>
            </a:r>
            <a:endParaRPr sz="800">
              <a:solidFill>
                <a:srgbClr val="000000"/>
              </a:solidFill>
            </a:endParaRPr>
          </a:p>
        </p:txBody>
      </p:sp>
      <p:sp>
        <p:nvSpPr>
          <p:cNvPr id="3001" name="Google Shape;3001;p293"/>
          <p:cNvSpPr/>
          <p:nvPr/>
        </p:nvSpPr>
        <p:spPr>
          <a:xfrm>
            <a:off x="7808600" y="2608650"/>
            <a:ext cx="576600" cy="676800"/>
          </a:xfrm>
          <a:prstGeom prst="rect">
            <a:avLst/>
          </a:prstGeom>
          <a:solidFill>
            <a:srgbClr val="D9D9D9"/>
          </a:solid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sv" sz="800">
                <a:solidFill>
                  <a:srgbClr val="000000"/>
                </a:solidFill>
              </a:rPr>
              <a:t>Målbild</a:t>
            </a:r>
            <a:endParaRPr sz="800">
              <a:solidFill>
                <a:srgbClr val="000000"/>
              </a:solidFill>
            </a:endParaRPr>
          </a:p>
        </p:txBody>
      </p:sp>
      <p:sp>
        <p:nvSpPr>
          <p:cNvPr id="3002" name="Google Shape;3002;p293"/>
          <p:cNvSpPr/>
          <p:nvPr/>
        </p:nvSpPr>
        <p:spPr>
          <a:xfrm>
            <a:off x="1061050" y="3560146"/>
            <a:ext cx="682200" cy="682200"/>
          </a:xfrm>
          <a:prstGeom prst="rect">
            <a:avLst/>
          </a:prstGeom>
          <a:solidFill>
            <a:srgbClr val="8EAF99">
              <a:alpha val="50199"/>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3" name="Google Shape;3003;p293"/>
          <p:cNvSpPr/>
          <p:nvPr/>
        </p:nvSpPr>
        <p:spPr>
          <a:xfrm>
            <a:off x="2022375" y="3560146"/>
            <a:ext cx="682200" cy="682200"/>
          </a:xfrm>
          <a:prstGeom prst="rect">
            <a:avLst/>
          </a:prstGeom>
          <a:solidFill>
            <a:srgbClr val="8EAF99">
              <a:alpha val="50199"/>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4" name="Google Shape;3004;p293"/>
          <p:cNvSpPr/>
          <p:nvPr/>
        </p:nvSpPr>
        <p:spPr>
          <a:xfrm>
            <a:off x="3375375" y="3560146"/>
            <a:ext cx="682200" cy="682200"/>
          </a:xfrm>
          <a:prstGeom prst="rect">
            <a:avLst/>
          </a:prstGeom>
          <a:solidFill>
            <a:srgbClr val="8EAF99">
              <a:alpha val="50199"/>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5" name="Google Shape;3005;p293"/>
          <p:cNvSpPr/>
          <p:nvPr/>
        </p:nvSpPr>
        <p:spPr>
          <a:xfrm>
            <a:off x="5616925" y="3560146"/>
            <a:ext cx="682200" cy="682200"/>
          </a:xfrm>
          <a:prstGeom prst="rect">
            <a:avLst/>
          </a:prstGeom>
          <a:solidFill>
            <a:srgbClr val="8EAF99">
              <a:alpha val="50199"/>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6" name="Google Shape;3006;p293"/>
          <p:cNvSpPr/>
          <p:nvPr/>
        </p:nvSpPr>
        <p:spPr>
          <a:xfrm>
            <a:off x="6870150" y="3560146"/>
            <a:ext cx="682200" cy="682200"/>
          </a:xfrm>
          <a:prstGeom prst="rect">
            <a:avLst/>
          </a:prstGeom>
          <a:solidFill>
            <a:srgbClr val="8EAF99">
              <a:alpha val="50199"/>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7" name="Google Shape;3007;p293"/>
          <p:cNvSpPr/>
          <p:nvPr/>
        </p:nvSpPr>
        <p:spPr>
          <a:xfrm>
            <a:off x="1061050" y="2603321"/>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8" name="Google Shape;3008;p293"/>
          <p:cNvSpPr/>
          <p:nvPr/>
        </p:nvSpPr>
        <p:spPr>
          <a:xfrm>
            <a:off x="2022375" y="2603321"/>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09" name="Google Shape;3009;p293"/>
          <p:cNvSpPr/>
          <p:nvPr/>
        </p:nvSpPr>
        <p:spPr>
          <a:xfrm>
            <a:off x="3375375" y="2603321"/>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10" name="Google Shape;3010;p293"/>
          <p:cNvSpPr/>
          <p:nvPr/>
        </p:nvSpPr>
        <p:spPr>
          <a:xfrm>
            <a:off x="5122762" y="2608646"/>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11" name="Google Shape;3011;p293"/>
          <p:cNvSpPr/>
          <p:nvPr/>
        </p:nvSpPr>
        <p:spPr>
          <a:xfrm>
            <a:off x="5996462" y="2608646"/>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3012" name="Google Shape;3012;p293"/>
          <p:cNvSpPr/>
          <p:nvPr/>
        </p:nvSpPr>
        <p:spPr>
          <a:xfrm>
            <a:off x="6870162" y="2608646"/>
            <a:ext cx="682200" cy="682200"/>
          </a:xfrm>
          <a:prstGeom prst="rect">
            <a:avLst/>
          </a:prstGeom>
          <a:solidFill>
            <a:schemeClr val="lt1"/>
          </a:solidFill>
          <a:ln cap="flat" cmpd="sng" w="9525">
            <a:solidFill>
              <a:schemeClr val="dk2"/>
            </a:solidFill>
            <a:prstDash val="dot"/>
            <a:round/>
            <a:headEnd len="sm" w="sm" type="none"/>
            <a:tailEnd len="sm" w="sm" type="none"/>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6" name="Shape 3016"/>
        <p:cNvGrpSpPr/>
        <p:nvPr/>
      </p:nvGrpSpPr>
      <p:grpSpPr>
        <a:xfrm>
          <a:off x="0" y="0"/>
          <a:ext cx="0" cy="0"/>
          <a:chOff x="0" y="0"/>
          <a:chExt cx="0" cy="0"/>
        </a:xfrm>
      </p:grpSpPr>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4" name="Shape 3024"/>
        <p:cNvGrpSpPr/>
        <p:nvPr/>
      </p:nvGrpSpPr>
      <p:grpSpPr>
        <a:xfrm>
          <a:off x="0" y="0"/>
          <a:ext cx="0" cy="0"/>
          <a:chOff x="0" y="0"/>
          <a:chExt cx="0" cy="0"/>
        </a:xfrm>
      </p:grpSpPr>
      <p:sp>
        <p:nvSpPr>
          <p:cNvPr id="3025" name="Google Shape;3025;p296"/>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Fundera över hur din förståelse för designprocessen och metoderna utvecklats under kursen. Några speciella områden du skulle vilja utforska mer i framtiden?</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3026" name="Google Shape;3026;p296"/>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Vilka var de största lärdomarna och insikterna du fått under utbildningen? På vilket sätt kan du använda dem i ditt framtida arbete?</a:t>
            </a:r>
            <a:endParaRPr b="1" sz="900">
              <a:solidFill>
                <a:srgbClr val="434343"/>
              </a:solidFill>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3027" name="Google Shape;3027;p296"/>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Har din syn på användarcentrerad design och arbetssättet för att lösa problem förändrats under utbildningen? På vilket sätt?</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3028" name="Google Shape;3028;p296"/>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tyckte var extra utmanande i kursen som helhet?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2" name="Shape 3032"/>
        <p:cNvGrpSpPr/>
        <p:nvPr/>
      </p:nvGrpSpPr>
      <p:grpSpPr>
        <a:xfrm>
          <a:off x="0" y="0"/>
          <a:ext cx="0" cy="0"/>
          <a:chOff x="0" y="0"/>
          <a:chExt cx="0" cy="0"/>
        </a:xfrm>
      </p:grpSpPr>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6" name="Shape 3036"/>
        <p:cNvGrpSpPr/>
        <p:nvPr/>
      </p:nvGrpSpPr>
      <p:grpSpPr>
        <a:xfrm>
          <a:off x="0" y="0"/>
          <a:ext cx="0" cy="0"/>
          <a:chOff x="0" y="0"/>
          <a:chExt cx="0" cy="0"/>
        </a:xfrm>
      </p:grpSpPr>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1" name="Shape 3041"/>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3" name="Shape 2363"/>
        <p:cNvGrpSpPr/>
        <p:nvPr/>
      </p:nvGrpSpPr>
      <p:grpSpPr>
        <a:xfrm>
          <a:off x="0" y="0"/>
          <a:ext cx="0" cy="0"/>
          <a:chOff x="0" y="0"/>
          <a:chExt cx="0" cy="0"/>
        </a:xfrm>
      </p:grpSpPr>
      <p:sp>
        <p:nvSpPr>
          <p:cNvPr id="2364" name="Google Shape;2364;p203"/>
          <p:cNvSpPr/>
          <p:nvPr/>
        </p:nvSpPr>
        <p:spPr>
          <a:xfrm>
            <a:off x="7270750" y="122325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65" name="Google Shape;2365;p203"/>
          <p:cNvSpPr/>
          <p:nvPr/>
        </p:nvSpPr>
        <p:spPr>
          <a:xfrm>
            <a:off x="7810500" y="267740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66" name="Google Shape;2366;p203"/>
          <p:cNvSpPr/>
          <p:nvPr/>
        </p:nvSpPr>
        <p:spPr>
          <a:xfrm>
            <a:off x="5530850" y="131215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67" name="Google Shape;2367;p203"/>
          <p:cNvSpPr/>
          <p:nvPr/>
        </p:nvSpPr>
        <p:spPr>
          <a:xfrm>
            <a:off x="5016500" y="184555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68" name="Google Shape;2368;p203"/>
          <p:cNvSpPr/>
          <p:nvPr/>
        </p:nvSpPr>
        <p:spPr>
          <a:xfrm>
            <a:off x="5016500" y="279000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69" name="Google Shape;2369;p203"/>
          <p:cNvSpPr/>
          <p:nvPr/>
        </p:nvSpPr>
        <p:spPr>
          <a:xfrm>
            <a:off x="6457950" y="220580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70" name="Google Shape;2370;p203"/>
          <p:cNvSpPr/>
          <p:nvPr/>
        </p:nvSpPr>
        <p:spPr>
          <a:xfrm>
            <a:off x="6819900" y="334400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71" name="Google Shape;2371;p203"/>
          <p:cNvSpPr/>
          <p:nvPr/>
        </p:nvSpPr>
        <p:spPr>
          <a:xfrm>
            <a:off x="5918200" y="3769450"/>
            <a:ext cx="666900" cy="6666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72" name="Google Shape;2372;p203"/>
          <p:cNvSpPr txBox="1"/>
          <p:nvPr/>
        </p:nvSpPr>
        <p:spPr>
          <a:xfrm>
            <a:off x="565550" y="1730250"/>
            <a:ext cx="2151900" cy="630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dk1"/>
              </a:solidFill>
              <a:latin typeface="Lato"/>
              <a:ea typeface="Lato"/>
              <a:cs typeface="Lato"/>
              <a:sym typeface="Lato"/>
            </a:endParaRPr>
          </a:p>
        </p:txBody>
      </p:sp>
      <p:sp>
        <p:nvSpPr>
          <p:cNvPr id="2373" name="Google Shape;2373;p203"/>
          <p:cNvSpPr txBox="1"/>
          <p:nvPr/>
        </p:nvSpPr>
        <p:spPr>
          <a:xfrm>
            <a:off x="566675" y="2642500"/>
            <a:ext cx="2151900" cy="630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Lato"/>
              <a:ea typeface="Lato"/>
              <a:cs typeface="Lato"/>
              <a:sym typeface="Lato"/>
            </a:endParaRPr>
          </a:p>
        </p:txBody>
      </p:sp>
      <p:sp>
        <p:nvSpPr>
          <p:cNvPr id="2374" name="Google Shape;2374;p203"/>
          <p:cNvSpPr txBox="1"/>
          <p:nvPr/>
        </p:nvSpPr>
        <p:spPr>
          <a:xfrm>
            <a:off x="566675" y="3945675"/>
            <a:ext cx="2151900" cy="711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8" name="Shape 2378"/>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2" name="Shape 2382"/>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206"/>
          <p:cNvSpPr txBox="1"/>
          <p:nvPr/>
        </p:nvSpPr>
        <p:spPr>
          <a:xfrm>
            <a:off x="572615" y="1360629"/>
            <a:ext cx="3773100" cy="6915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Lato"/>
              <a:ea typeface="Lato"/>
              <a:cs typeface="Lato"/>
              <a:sym typeface="Lato"/>
            </a:endParaRPr>
          </a:p>
        </p:txBody>
      </p:sp>
      <p:sp>
        <p:nvSpPr>
          <p:cNvPr id="2388" name="Google Shape;2388;p206"/>
          <p:cNvSpPr txBox="1"/>
          <p:nvPr/>
        </p:nvSpPr>
        <p:spPr>
          <a:xfrm>
            <a:off x="4432700" y="2936075"/>
            <a:ext cx="3773100" cy="10635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När &amp; hur kontaktar du dem? </a:t>
            </a:r>
            <a:endParaRPr sz="1000">
              <a:solidFill>
                <a:srgbClr val="434343"/>
              </a:solidFill>
            </a:endParaRPr>
          </a:p>
        </p:txBody>
      </p:sp>
      <p:sp>
        <p:nvSpPr>
          <p:cNvPr id="2389" name="Google Shape;2389;p206"/>
          <p:cNvSpPr txBox="1"/>
          <p:nvPr/>
        </p:nvSpPr>
        <p:spPr>
          <a:xfrm>
            <a:off x="565550" y="2327229"/>
            <a:ext cx="3773100" cy="3387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latin typeface="Lato"/>
              <a:ea typeface="Lato"/>
              <a:cs typeface="Lato"/>
              <a:sym typeface="Lato"/>
            </a:endParaRPr>
          </a:p>
        </p:txBody>
      </p:sp>
      <p:sp>
        <p:nvSpPr>
          <p:cNvPr id="2390" name="Google Shape;2390;p206"/>
          <p:cNvSpPr txBox="1"/>
          <p:nvPr/>
        </p:nvSpPr>
        <p:spPr>
          <a:xfrm>
            <a:off x="565550" y="2936199"/>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Detta vill jag undersöka:</a:t>
            </a:r>
            <a:r>
              <a:rPr lang="sv" sz="900">
                <a:solidFill>
                  <a:srgbClr val="434343"/>
                </a:solidFill>
              </a:rPr>
              <a:t> </a:t>
            </a:r>
            <a:endParaRPr sz="1000">
              <a:solidFill>
                <a:srgbClr val="434343"/>
              </a:solidFill>
            </a:endParaRPr>
          </a:p>
        </p:txBody>
      </p:sp>
      <p:sp>
        <p:nvSpPr>
          <p:cNvPr id="2391" name="Google Shape;2391;p206"/>
          <p:cNvSpPr txBox="1"/>
          <p:nvPr/>
        </p:nvSpPr>
        <p:spPr>
          <a:xfrm>
            <a:off x="565550" y="3999453"/>
            <a:ext cx="3773100" cy="8973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sv" sz="1000">
                <a:solidFill>
                  <a:srgbClr val="434343"/>
                </a:solidFill>
              </a:rPr>
              <a:t>Detta vill jag </a:t>
            </a:r>
            <a:r>
              <a:rPr b="1" i="1" lang="sv" sz="1000" u="sng">
                <a:solidFill>
                  <a:srgbClr val="434343"/>
                </a:solidFill>
              </a:rPr>
              <a:t>inte</a:t>
            </a:r>
            <a:r>
              <a:rPr b="1" i="1" lang="sv" sz="1000">
                <a:solidFill>
                  <a:srgbClr val="434343"/>
                </a:solidFill>
              </a:rPr>
              <a:t> undersöka:</a:t>
            </a:r>
            <a:endParaRPr b="1" i="1" sz="1000">
              <a:solidFill>
                <a:srgbClr val="434343"/>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sz="1000"/>
          </a:p>
        </p:txBody>
      </p:sp>
      <p:sp>
        <p:nvSpPr>
          <p:cNvPr id="2392" name="Google Shape;2392;p206"/>
          <p:cNvSpPr txBox="1"/>
          <p:nvPr/>
        </p:nvSpPr>
        <p:spPr>
          <a:xfrm>
            <a:off x="4432700" y="1360625"/>
            <a:ext cx="3773100" cy="13053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Vilken grupp/ vilka grupper tror du att du behöver börja prata med för att förstå problemområdet bättre?</a:t>
            </a:r>
            <a:endParaRPr sz="1000">
              <a:solidFill>
                <a:srgbClr val="434343"/>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4" name="Shape 2404"/>
        <p:cNvGrpSpPr/>
        <p:nvPr/>
      </p:nvGrpSpPr>
      <p:grpSpPr>
        <a:xfrm>
          <a:off x="0" y="0"/>
          <a:ext cx="0" cy="0"/>
          <a:chOff x="0" y="0"/>
          <a:chExt cx="0" cy="0"/>
        </a:xfrm>
      </p:grpSpPr>
      <p:sp>
        <p:nvSpPr>
          <p:cNvPr id="2405" name="Google Shape;2405;p209"/>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Var det något du tyckte kändes utmanande i den här delen av utbildningen (Att hitta ingångar, Vem är användaren? Sätt fokus)?</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406" name="Google Shape;2406;p209"/>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Var det något som kändes extra enkelt? Vad och varför? </a:t>
            </a:r>
            <a:endParaRPr b="1" sz="900">
              <a:solidFill>
                <a:srgbClr val="434343"/>
              </a:solidFill>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407" name="Google Shape;2407;p209"/>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lärt dig som du tror att du skulle kunna få användning av framåt?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408" name="Google Shape;2408;p209"/>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skulle gjort annorlunda om du skulle genomföra samma övning igen.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6" name="Shape 241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0" name="Shape 2310"/>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0" name="Shape 242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213"/>
          <p:cNvSpPr txBox="1"/>
          <p:nvPr/>
        </p:nvSpPr>
        <p:spPr>
          <a:xfrm>
            <a:off x="577775" y="1395374"/>
            <a:ext cx="3773100" cy="13053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Vilken grupp/ vilka grupper tror du att du behöver börja prata med för att förstå problemområdet bättre?</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
        <p:nvSpPr>
          <p:cNvPr id="2426" name="Google Shape;2426;p213"/>
          <p:cNvSpPr txBox="1"/>
          <p:nvPr/>
        </p:nvSpPr>
        <p:spPr>
          <a:xfrm>
            <a:off x="579032" y="2987538"/>
            <a:ext cx="3773100" cy="15942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sv" sz="1000">
                <a:solidFill>
                  <a:srgbClr val="434343"/>
                </a:solidFill>
              </a:rPr>
              <a:t>Baserat på faktorerna kön/ålder/etnicitet/geografisk hemvist, hur vill du att urvalet av intervjupersoner ska se ut? Lägg gärna till fler faktorer. </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b="1" sz="900">
              <a:solidFill>
                <a:schemeClr val="dk2"/>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graphicFrame>
        <p:nvGraphicFramePr>
          <p:cNvPr id="2431" name="Google Shape;2431;p214"/>
          <p:cNvGraphicFramePr/>
          <p:nvPr/>
        </p:nvGraphicFramePr>
        <p:xfrm>
          <a:off x="622700" y="1285875"/>
          <a:ext cx="3000000" cy="3000000"/>
        </p:xfrm>
        <a:graphic>
          <a:graphicData uri="http://schemas.openxmlformats.org/drawingml/2006/table">
            <a:tbl>
              <a:tblPr>
                <a:noFill/>
                <a:tableStyleId>{3791F48E-C1F2-40A0-A591-B88573FA617E}</a:tableStyleId>
              </a:tblPr>
              <a:tblGrid>
                <a:gridCol w="1206500"/>
                <a:gridCol w="1206500"/>
                <a:gridCol w="1206500"/>
                <a:gridCol w="1206500"/>
                <a:gridCol w="1206500"/>
                <a:gridCol w="1206500"/>
              </a:tblGrid>
              <a:tr h="381000">
                <a:tc>
                  <a:txBody>
                    <a:bodyPr/>
                    <a:lstStyle/>
                    <a:p>
                      <a:pPr indent="0" lvl="0" marL="0" rtl="0" algn="l">
                        <a:spcBef>
                          <a:spcPts val="0"/>
                        </a:spcBef>
                        <a:spcAft>
                          <a:spcPts val="0"/>
                        </a:spcAft>
                        <a:buNone/>
                      </a:pPr>
                      <a:r>
                        <a:rPr lang="sv" sz="1000"/>
                        <a:t>Datum</a:t>
                      </a:r>
                      <a:endParaRPr sz="1000"/>
                    </a:p>
                  </a:txBody>
                  <a:tcPr marT="91425" marB="91425" marR="91425" marL="91425">
                    <a:solidFill>
                      <a:srgbClr val="FFBBBB"/>
                    </a:solidFill>
                  </a:tcPr>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solidFill>
                      <a:srgbClr val="FFBBBB"/>
                    </a:solidFill>
                  </a:tcPr>
                </a:tc>
                <a:tc>
                  <a:txBody>
                    <a:bodyPr/>
                    <a:lstStyle/>
                    <a:p>
                      <a:pPr indent="0" lvl="0" marL="0" rtl="0" algn="l">
                        <a:spcBef>
                          <a:spcPts val="0"/>
                        </a:spcBef>
                        <a:spcAft>
                          <a:spcPts val="0"/>
                        </a:spcAft>
                        <a:buNone/>
                      </a:pPr>
                      <a:r>
                        <a:rPr lang="sv" sz="1000"/>
                        <a:t>Datum</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BBBB"/>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rgbClr val="FFBBBB"/>
                    </a:solidFill>
                  </a:tcPr>
                </a:tc>
                <a:tc>
                  <a:txBody>
                    <a:bodyPr/>
                    <a:lstStyle/>
                    <a:p>
                      <a:pPr indent="0" lvl="0" marL="0" rtl="0" algn="l">
                        <a:spcBef>
                          <a:spcPts val="0"/>
                        </a:spcBef>
                        <a:spcAft>
                          <a:spcPts val="0"/>
                        </a:spcAft>
                        <a:buNone/>
                      </a:pPr>
                      <a:r>
                        <a:rPr lang="sv" sz="1000"/>
                        <a:t>Datum</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BBBB"/>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solidFill>
                      <a:srgbClr val="FFBBBB"/>
                    </a:solidFill>
                  </a:tcPr>
                </a:tc>
              </a:tr>
              <a:tr h="381000">
                <a:tc>
                  <a:txBody>
                    <a:bodyPr/>
                    <a:lstStyle/>
                    <a:p>
                      <a:pPr indent="0" lvl="0" marL="0" rtl="0" algn="l">
                        <a:spcBef>
                          <a:spcPts val="0"/>
                        </a:spcBef>
                        <a:spcAft>
                          <a:spcPts val="0"/>
                        </a:spcAft>
                        <a:buNone/>
                      </a:pPr>
                      <a:r>
                        <a:rPr lang="sv" sz="1000"/>
                        <a:t>Intervjun görs av:</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t>Intervjun görs av:</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t>Intervjun görs av:</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Clr>
                          <a:schemeClr val="dk1"/>
                        </a:buClr>
                        <a:buSzPts val="1100"/>
                        <a:buFont typeface="Arial"/>
                        <a:buNone/>
                      </a:pPr>
                      <a:r>
                        <a:rPr lang="sv" sz="1000">
                          <a:solidFill>
                            <a:schemeClr val="dk1"/>
                          </a:solidFill>
                        </a:rPr>
                        <a:t>Tid:</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Tid: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Tid: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sv" sz="1000"/>
                        <a:t>Namn:</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t>Namn:</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t>Namn:</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Clr>
                          <a:schemeClr val="dk1"/>
                        </a:buClr>
                        <a:buSzPts val="1100"/>
                        <a:buFont typeface="Arial"/>
                        <a:buNone/>
                      </a:pPr>
                      <a:r>
                        <a:rPr lang="sv" sz="1000">
                          <a:solidFill>
                            <a:schemeClr val="dk1"/>
                          </a:solidFill>
                        </a:rPr>
                        <a:t>Mobil:</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Mobil: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Mobil: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Clr>
                          <a:schemeClr val="dk1"/>
                        </a:buClr>
                        <a:buSzPts val="1100"/>
                        <a:buFont typeface="Arial"/>
                        <a:buNone/>
                      </a:pPr>
                      <a:r>
                        <a:rPr lang="sv" sz="1000">
                          <a:solidFill>
                            <a:schemeClr val="dk1"/>
                          </a:solidFill>
                        </a:rPr>
                        <a:t>e-mail:</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e-mail: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e-mail: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Clr>
                          <a:schemeClr val="dk1"/>
                        </a:buClr>
                        <a:buSzPts val="1100"/>
                        <a:buFont typeface="Arial"/>
                        <a:buNone/>
                      </a:pPr>
                      <a:r>
                        <a:rPr lang="sv" sz="1000">
                          <a:solidFill>
                            <a:schemeClr val="dk1"/>
                          </a:solidFill>
                        </a:rPr>
                        <a:t>Annan info:</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Annan info:</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sv" sz="1000">
                          <a:solidFill>
                            <a:schemeClr val="dk1"/>
                          </a:solidFill>
                        </a:rPr>
                        <a:t>Annan info:</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sp>
        <p:nvSpPr>
          <p:cNvPr id="2432" name="Google Shape;2432;p214"/>
          <p:cNvSpPr txBox="1"/>
          <p:nvPr/>
        </p:nvSpPr>
        <p:spPr>
          <a:xfrm>
            <a:off x="5941250" y="385538"/>
            <a:ext cx="16728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Kopiera</a:t>
            </a:r>
            <a:r>
              <a:rPr lang="sv" sz="1100">
                <a:solidFill>
                  <a:srgbClr val="666666"/>
                </a:solidFill>
                <a:latin typeface="Caveat"/>
                <a:ea typeface="Caveat"/>
                <a:cs typeface="Caveat"/>
                <a:sym typeface="Caveat"/>
              </a:rPr>
              <a:t> mallen så du har till alla dina intervjuer.</a:t>
            </a:r>
            <a:endParaRPr sz="1100">
              <a:solidFill>
                <a:srgbClr val="666666"/>
              </a:solidFill>
              <a:latin typeface="Caveat"/>
              <a:ea typeface="Caveat"/>
              <a:cs typeface="Caveat"/>
              <a:sym typeface="Caveat"/>
            </a:endParaRPr>
          </a:p>
        </p:txBody>
      </p:sp>
      <p:cxnSp>
        <p:nvCxnSpPr>
          <p:cNvPr id="2433" name="Google Shape;2433;p214"/>
          <p:cNvCxnSpPr/>
          <p:nvPr/>
        </p:nvCxnSpPr>
        <p:spPr>
          <a:xfrm rot="-5400000">
            <a:off x="6431750" y="871475"/>
            <a:ext cx="523200" cy="456600"/>
          </a:xfrm>
          <a:prstGeom prst="curvedConnector3">
            <a:avLst>
              <a:gd fmla="val 50000" name="adj1"/>
            </a:avLst>
          </a:prstGeom>
          <a:noFill/>
          <a:ln cap="flat" cmpd="sng" w="9525">
            <a:solidFill>
              <a:srgbClr val="666666"/>
            </a:solidFill>
            <a:prstDash val="solid"/>
            <a:round/>
            <a:headEnd len="med" w="med" type="stealth"/>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1" name="Shape 2441"/>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217"/>
          <p:cNvSpPr txBox="1"/>
          <p:nvPr/>
        </p:nvSpPr>
        <p:spPr>
          <a:xfrm>
            <a:off x="3028675" y="645650"/>
            <a:ext cx="13716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200">
                <a:solidFill>
                  <a:schemeClr val="dk2"/>
                </a:solidFill>
              </a:rPr>
              <a:t>(1 av 5)</a:t>
            </a:r>
            <a:endParaRPr sz="1200">
              <a:solidFill>
                <a:schemeClr val="dk2"/>
              </a:solidFill>
            </a:endParaRPr>
          </a:p>
        </p:txBody>
      </p:sp>
      <p:sp>
        <p:nvSpPr>
          <p:cNvPr id="2447" name="Google Shape;2447;p217"/>
          <p:cNvSpPr txBox="1"/>
          <p:nvPr/>
        </p:nvSpPr>
        <p:spPr>
          <a:xfrm>
            <a:off x="486172" y="978978"/>
            <a:ext cx="85818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intervju (50 min)</a:t>
            </a:r>
            <a:br>
              <a:rPr b="1" lang="sv" sz="1000">
                <a:solidFill>
                  <a:srgbClr val="434343"/>
                </a:solidFill>
              </a:rPr>
            </a:br>
            <a:r>
              <a:rPr lang="sv" sz="1000">
                <a:solidFill>
                  <a:srgbClr val="434343"/>
                </a:solidFill>
              </a:rPr>
              <a:t>Skriv ner de frågor du vill ställa kopplade till intro och inledning av samtalet</a:t>
            </a:r>
            <a:endParaRPr sz="1000">
              <a:solidFill>
                <a:srgbClr val="434343"/>
              </a:solidFill>
            </a:endParaRPr>
          </a:p>
        </p:txBody>
      </p:sp>
      <p:sp>
        <p:nvSpPr>
          <p:cNvPr id="2448" name="Google Shape;2448;p217"/>
          <p:cNvSpPr txBox="1"/>
          <p:nvPr/>
        </p:nvSpPr>
        <p:spPr>
          <a:xfrm>
            <a:off x="475175" y="1788675"/>
            <a:ext cx="35286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Intro &amp; inledande frågor (10 min)</a:t>
            </a:r>
            <a:endParaRPr b="1" sz="1000">
              <a:solidFill>
                <a:srgbClr val="434343"/>
              </a:solidFill>
            </a:endParaRPr>
          </a:p>
        </p:txBody>
      </p:sp>
      <p:sp>
        <p:nvSpPr>
          <p:cNvPr id="2449" name="Google Shape;2449;p217"/>
          <p:cNvSpPr txBox="1"/>
          <p:nvPr/>
        </p:nvSpPr>
        <p:spPr>
          <a:xfrm>
            <a:off x="569017"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50" name="Google Shape;2450;p217"/>
          <p:cNvSpPr txBox="1"/>
          <p:nvPr/>
        </p:nvSpPr>
        <p:spPr>
          <a:xfrm>
            <a:off x="5162200"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218"/>
          <p:cNvSpPr txBox="1"/>
          <p:nvPr/>
        </p:nvSpPr>
        <p:spPr>
          <a:xfrm>
            <a:off x="486172" y="978978"/>
            <a:ext cx="85818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intervju (50 min)</a:t>
            </a:r>
            <a:br>
              <a:rPr b="1" lang="sv" sz="1000">
                <a:solidFill>
                  <a:srgbClr val="434343"/>
                </a:solidFill>
              </a:rPr>
            </a:br>
            <a:r>
              <a:rPr lang="sv" sz="1000">
                <a:solidFill>
                  <a:srgbClr val="434343"/>
                </a:solidFill>
              </a:rPr>
              <a:t>Skriv ner de frågor du vill ställa kopplade till fasen innan personen är i kontakt med problemområdet</a:t>
            </a:r>
            <a:endParaRPr sz="1000">
              <a:solidFill>
                <a:srgbClr val="434343"/>
              </a:solidFill>
            </a:endParaRPr>
          </a:p>
        </p:txBody>
      </p:sp>
      <p:sp>
        <p:nvSpPr>
          <p:cNvPr id="2456" name="Google Shape;2456;p218"/>
          <p:cNvSpPr txBox="1"/>
          <p:nvPr/>
        </p:nvSpPr>
        <p:spPr>
          <a:xfrm>
            <a:off x="475175" y="1788675"/>
            <a:ext cx="35286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Clr>
                <a:schemeClr val="dk1"/>
              </a:buClr>
              <a:buSzPts val="1100"/>
              <a:buFont typeface="Arial"/>
              <a:buNone/>
            </a:pPr>
            <a:r>
              <a:rPr b="1" lang="sv" sz="1000">
                <a:solidFill>
                  <a:srgbClr val="434343"/>
                </a:solidFill>
              </a:rPr>
              <a:t>Fördjupa (INNAN)  (10 min)</a:t>
            </a:r>
            <a:endParaRPr b="1" sz="1000">
              <a:solidFill>
                <a:srgbClr val="434343"/>
              </a:solidFill>
            </a:endParaRPr>
          </a:p>
          <a:p>
            <a:pPr indent="0" lvl="0" marL="0" rtl="0" algn="l">
              <a:spcBef>
                <a:spcPts val="300"/>
              </a:spcBef>
              <a:spcAft>
                <a:spcPts val="0"/>
              </a:spcAft>
              <a:buClr>
                <a:schemeClr val="dk1"/>
              </a:buClr>
              <a:buSzPts val="1100"/>
              <a:buFont typeface="Arial"/>
              <a:buNone/>
            </a:pPr>
            <a:r>
              <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p:txBody>
      </p:sp>
      <p:sp>
        <p:nvSpPr>
          <p:cNvPr id="2457" name="Google Shape;2457;p218"/>
          <p:cNvSpPr txBox="1"/>
          <p:nvPr/>
        </p:nvSpPr>
        <p:spPr>
          <a:xfrm>
            <a:off x="569017"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58" name="Google Shape;2458;p218"/>
          <p:cNvSpPr txBox="1"/>
          <p:nvPr/>
        </p:nvSpPr>
        <p:spPr>
          <a:xfrm>
            <a:off x="5162200"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59" name="Google Shape;2459;p218"/>
          <p:cNvSpPr txBox="1"/>
          <p:nvPr/>
        </p:nvSpPr>
        <p:spPr>
          <a:xfrm>
            <a:off x="3028675" y="645650"/>
            <a:ext cx="13716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200">
                <a:solidFill>
                  <a:schemeClr val="dk2"/>
                </a:solidFill>
              </a:rPr>
              <a:t>(2 av 5)</a:t>
            </a:r>
            <a:endParaRPr sz="12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3" name="Shape 2463"/>
        <p:cNvGrpSpPr/>
        <p:nvPr/>
      </p:nvGrpSpPr>
      <p:grpSpPr>
        <a:xfrm>
          <a:off x="0" y="0"/>
          <a:ext cx="0" cy="0"/>
          <a:chOff x="0" y="0"/>
          <a:chExt cx="0" cy="0"/>
        </a:xfrm>
      </p:grpSpPr>
      <p:sp>
        <p:nvSpPr>
          <p:cNvPr id="2464" name="Google Shape;2464;p219"/>
          <p:cNvSpPr txBox="1"/>
          <p:nvPr/>
        </p:nvSpPr>
        <p:spPr>
          <a:xfrm>
            <a:off x="486172" y="978978"/>
            <a:ext cx="85818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intervju (50 min)</a:t>
            </a:r>
            <a:br>
              <a:rPr b="1" lang="sv" sz="1000">
                <a:solidFill>
                  <a:srgbClr val="434343"/>
                </a:solidFill>
              </a:rPr>
            </a:br>
            <a:r>
              <a:rPr lang="sv" sz="1000">
                <a:solidFill>
                  <a:srgbClr val="434343"/>
                </a:solidFill>
              </a:rPr>
              <a:t>Skriv ner de frågor du vill ställa kopplade till fasen när personen är i kontakt med problemområdet</a:t>
            </a:r>
            <a:endParaRPr sz="1000">
              <a:solidFill>
                <a:srgbClr val="434343"/>
              </a:solidFill>
            </a:endParaRPr>
          </a:p>
        </p:txBody>
      </p:sp>
      <p:sp>
        <p:nvSpPr>
          <p:cNvPr id="2465" name="Google Shape;2465;p219"/>
          <p:cNvSpPr txBox="1"/>
          <p:nvPr/>
        </p:nvSpPr>
        <p:spPr>
          <a:xfrm>
            <a:off x="475175" y="1788675"/>
            <a:ext cx="35286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Fördjupa (UNDER)  (10 min)</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p:txBody>
      </p:sp>
      <p:sp>
        <p:nvSpPr>
          <p:cNvPr id="2466" name="Google Shape;2466;p219"/>
          <p:cNvSpPr txBox="1"/>
          <p:nvPr/>
        </p:nvSpPr>
        <p:spPr>
          <a:xfrm>
            <a:off x="569017"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67" name="Google Shape;2467;p219"/>
          <p:cNvSpPr txBox="1"/>
          <p:nvPr/>
        </p:nvSpPr>
        <p:spPr>
          <a:xfrm>
            <a:off x="5162200"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68" name="Google Shape;2468;p219"/>
          <p:cNvSpPr txBox="1"/>
          <p:nvPr/>
        </p:nvSpPr>
        <p:spPr>
          <a:xfrm>
            <a:off x="3028675" y="645650"/>
            <a:ext cx="13716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200">
                <a:solidFill>
                  <a:schemeClr val="dk2"/>
                </a:solidFill>
              </a:rPr>
              <a:t>(3 av 5)</a:t>
            </a:r>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2" name="Shape 2472"/>
        <p:cNvGrpSpPr/>
        <p:nvPr/>
      </p:nvGrpSpPr>
      <p:grpSpPr>
        <a:xfrm>
          <a:off x="0" y="0"/>
          <a:ext cx="0" cy="0"/>
          <a:chOff x="0" y="0"/>
          <a:chExt cx="0" cy="0"/>
        </a:xfrm>
      </p:grpSpPr>
      <p:sp>
        <p:nvSpPr>
          <p:cNvPr id="2473" name="Google Shape;2473;p220"/>
          <p:cNvSpPr txBox="1"/>
          <p:nvPr/>
        </p:nvSpPr>
        <p:spPr>
          <a:xfrm>
            <a:off x="486172" y="978978"/>
            <a:ext cx="85818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intervju (50 min)</a:t>
            </a:r>
            <a:br>
              <a:rPr b="1" lang="sv" sz="1000">
                <a:solidFill>
                  <a:srgbClr val="434343"/>
                </a:solidFill>
              </a:rPr>
            </a:br>
            <a:r>
              <a:rPr lang="sv" sz="1000">
                <a:solidFill>
                  <a:srgbClr val="434343"/>
                </a:solidFill>
              </a:rPr>
              <a:t>Skriv ner de frågor du vill ställa kopplade till fasen efter att personen varit i kontakt med problemområdet</a:t>
            </a:r>
            <a:endParaRPr sz="1000">
              <a:solidFill>
                <a:srgbClr val="434343"/>
              </a:solidFill>
            </a:endParaRPr>
          </a:p>
        </p:txBody>
      </p:sp>
      <p:sp>
        <p:nvSpPr>
          <p:cNvPr id="2474" name="Google Shape;2474;p220"/>
          <p:cNvSpPr txBox="1"/>
          <p:nvPr/>
        </p:nvSpPr>
        <p:spPr>
          <a:xfrm>
            <a:off x="475175" y="1788675"/>
            <a:ext cx="35286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Fördjupa (EFTER)  (10 min)</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p:txBody>
      </p:sp>
      <p:sp>
        <p:nvSpPr>
          <p:cNvPr id="2475" name="Google Shape;2475;p220"/>
          <p:cNvSpPr txBox="1"/>
          <p:nvPr/>
        </p:nvSpPr>
        <p:spPr>
          <a:xfrm>
            <a:off x="569017"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76" name="Google Shape;2476;p220"/>
          <p:cNvSpPr txBox="1"/>
          <p:nvPr/>
        </p:nvSpPr>
        <p:spPr>
          <a:xfrm>
            <a:off x="5162200"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77" name="Google Shape;2477;p220"/>
          <p:cNvSpPr txBox="1"/>
          <p:nvPr/>
        </p:nvSpPr>
        <p:spPr>
          <a:xfrm>
            <a:off x="3028675" y="645650"/>
            <a:ext cx="13716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200">
                <a:solidFill>
                  <a:schemeClr val="dk2"/>
                </a:solidFill>
              </a:rPr>
              <a:t>(4 av 5)</a:t>
            </a:r>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p221"/>
          <p:cNvSpPr txBox="1"/>
          <p:nvPr/>
        </p:nvSpPr>
        <p:spPr>
          <a:xfrm>
            <a:off x="486172" y="978978"/>
            <a:ext cx="85818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Exempel på struktur intervju (50 min)</a:t>
            </a:r>
            <a:br>
              <a:rPr b="1" lang="sv" sz="1000">
                <a:solidFill>
                  <a:srgbClr val="434343"/>
                </a:solidFill>
              </a:rPr>
            </a:br>
            <a:r>
              <a:rPr lang="sv" sz="1000">
                <a:solidFill>
                  <a:srgbClr val="434343"/>
                </a:solidFill>
              </a:rPr>
              <a:t>Skriv ner frågor som uppmuntrar intervjupersonen att reflektera och drömma fritt, samt avslutande frågor.</a:t>
            </a:r>
            <a:endParaRPr sz="1000">
              <a:solidFill>
                <a:srgbClr val="434343"/>
              </a:solidFill>
            </a:endParaRPr>
          </a:p>
        </p:txBody>
      </p:sp>
      <p:sp>
        <p:nvSpPr>
          <p:cNvPr id="2483" name="Google Shape;2483;p221"/>
          <p:cNvSpPr txBox="1"/>
          <p:nvPr/>
        </p:nvSpPr>
        <p:spPr>
          <a:xfrm>
            <a:off x="475175" y="1788675"/>
            <a:ext cx="3528600" cy="7335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000">
                <a:solidFill>
                  <a:srgbClr val="434343"/>
                </a:solidFill>
              </a:rPr>
              <a:t>Drömma fritt &amp; avslut  (10 min)</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a:p>
            <a:pPr indent="0" lvl="0" marL="0" rtl="0" algn="l">
              <a:spcBef>
                <a:spcPts val="300"/>
              </a:spcBef>
              <a:spcAft>
                <a:spcPts val="0"/>
              </a:spcAft>
              <a:buNone/>
            </a:pPr>
            <a:r>
              <a:t/>
            </a:r>
            <a:endParaRPr b="1" sz="1000">
              <a:solidFill>
                <a:srgbClr val="434343"/>
              </a:solidFill>
            </a:endParaRPr>
          </a:p>
        </p:txBody>
      </p:sp>
      <p:sp>
        <p:nvSpPr>
          <p:cNvPr id="2484" name="Google Shape;2484;p221"/>
          <p:cNvSpPr txBox="1"/>
          <p:nvPr/>
        </p:nvSpPr>
        <p:spPr>
          <a:xfrm>
            <a:off x="569017"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85" name="Google Shape;2485;p221"/>
          <p:cNvSpPr txBox="1"/>
          <p:nvPr/>
        </p:nvSpPr>
        <p:spPr>
          <a:xfrm>
            <a:off x="5162200" y="2116825"/>
            <a:ext cx="3528600" cy="2214300"/>
          </a:xfrm>
          <a:prstGeom prst="rect">
            <a:avLst/>
          </a:prstGeom>
          <a:noFill/>
          <a:ln cap="flat" cmpd="sng" w="9525">
            <a:solidFill>
              <a:srgbClr val="BD5365"/>
            </a:solidFill>
            <a:prstDash val="dot"/>
            <a:round/>
            <a:headEnd len="sm" w="sm" type="none"/>
            <a:tailEnd len="sm" w="sm" type="none"/>
          </a:ln>
        </p:spPr>
        <p:txBody>
          <a:bodyPr anchorCtr="0" anchor="t" bIns="75650" lIns="75650" spcFirstLastPara="1" rIns="75650" wrap="square" tIns="75650">
            <a:noAutofit/>
          </a:bodyPr>
          <a:lstStyle/>
          <a:p>
            <a:pPr indent="0" lvl="0" marL="0" rtl="0" algn="l">
              <a:spcBef>
                <a:spcPts val="300"/>
              </a:spcBef>
              <a:spcAft>
                <a:spcPts val="0"/>
              </a:spcAft>
              <a:buNone/>
            </a:pPr>
            <a:r>
              <a:rPr lang="sv" sz="1000">
                <a:solidFill>
                  <a:srgbClr val="434343"/>
                </a:solidFill>
              </a:rPr>
              <a:t>Skriv dina frågor här!</a:t>
            </a:r>
            <a:endParaRPr sz="1000">
              <a:solidFill>
                <a:srgbClr val="434343"/>
              </a:solidFill>
            </a:endParaRPr>
          </a:p>
        </p:txBody>
      </p:sp>
      <p:sp>
        <p:nvSpPr>
          <p:cNvPr id="2486" name="Google Shape;2486;p221"/>
          <p:cNvSpPr txBox="1"/>
          <p:nvPr/>
        </p:nvSpPr>
        <p:spPr>
          <a:xfrm>
            <a:off x="3028675" y="645650"/>
            <a:ext cx="1371600" cy="3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200">
                <a:solidFill>
                  <a:schemeClr val="dk2"/>
                </a:solidFill>
              </a:rPr>
              <a:t>(5 av 5)</a:t>
            </a:r>
            <a:endParaRPr sz="12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4" name="Shape 2314"/>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0" name="Shape 2490"/>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4" name="Shape 2494"/>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8" name="Shape 2498"/>
        <p:cNvGrpSpPr/>
        <p:nvPr/>
      </p:nvGrpSpPr>
      <p:grpSpPr>
        <a:xfrm>
          <a:off x="0" y="0"/>
          <a:ext cx="0" cy="0"/>
          <a:chOff x="0" y="0"/>
          <a:chExt cx="0" cy="0"/>
        </a:xfrm>
      </p:grpSpPr>
      <p:sp>
        <p:nvSpPr>
          <p:cNvPr id="2499" name="Google Shape;2499;p224"/>
          <p:cNvSpPr txBox="1"/>
          <p:nvPr/>
        </p:nvSpPr>
        <p:spPr>
          <a:xfrm>
            <a:off x="601100" y="1415550"/>
            <a:ext cx="2377800" cy="564300"/>
          </a:xfrm>
          <a:prstGeom prst="rect">
            <a:avLst/>
          </a:prstGeom>
          <a:noFill/>
          <a:ln cap="flat" cmpd="sng" w="9525">
            <a:solidFill>
              <a:srgbClr val="BD53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sz="900">
                <a:solidFill>
                  <a:schemeClr val="dk2"/>
                </a:solidFill>
              </a:rPr>
              <a:t>Skriv här (t.e.x. Namn, ålder, yrke)... </a:t>
            </a:r>
            <a:endParaRPr sz="900">
              <a:solidFill>
                <a:schemeClr val="dk2"/>
              </a:solidFill>
            </a:endParaRPr>
          </a:p>
        </p:txBody>
      </p:sp>
      <p:sp>
        <p:nvSpPr>
          <p:cNvPr id="2500" name="Google Shape;2500;p224"/>
          <p:cNvSpPr/>
          <p:nvPr/>
        </p:nvSpPr>
        <p:spPr>
          <a:xfrm>
            <a:off x="60110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1" name="Google Shape;2501;p224"/>
          <p:cNvSpPr/>
          <p:nvPr/>
        </p:nvSpPr>
        <p:spPr>
          <a:xfrm>
            <a:off x="174283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2" name="Google Shape;2502;p224"/>
          <p:cNvSpPr/>
          <p:nvPr/>
        </p:nvSpPr>
        <p:spPr>
          <a:xfrm>
            <a:off x="288456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3" name="Google Shape;2503;p224"/>
          <p:cNvSpPr/>
          <p:nvPr/>
        </p:nvSpPr>
        <p:spPr>
          <a:xfrm>
            <a:off x="402629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4" name="Google Shape;2504;p224"/>
          <p:cNvSpPr/>
          <p:nvPr/>
        </p:nvSpPr>
        <p:spPr>
          <a:xfrm>
            <a:off x="516802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5" name="Google Shape;2505;p224"/>
          <p:cNvSpPr/>
          <p:nvPr/>
        </p:nvSpPr>
        <p:spPr>
          <a:xfrm>
            <a:off x="6309750" y="2895600"/>
            <a:ext cx="810000" cy="810000"/>
          </a:xfrm>
          <a:prstGeom prst="rect">
            <a:avLst/>
          </a:prstGeom>
          <a:solidFill>
            <a:srgbClr val="FFBBB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06" name="Google Shape;2506;p224"/>
          <p:cNvSpPr txBox="1"/>
          <p:nvPr/>
        </p:nvSpPr>
        <p:spPr>
          <a:xfrm>
            <a:off x="533400" y="10729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100">
                <a:solidFill>
                  <a:schemeClr val="dk2"/>
                </a:solidFill>
              </a:rPr>
              <a:t>RESPONDENT NR X</a:t>
            </a:r>
            <a:endParaRPr b="1" sz="1100">
              <a:solidFill>
                <a:schemeClr val="dk2"/>
              </a:solidFill>
            </a:endParaRPr>
          </a:p>
        </p:txBody>
      </p:sp>
      <p:sp>
        <p:nvSpPr>
          <p:cNvPr id="2507" name="Google Shape;2507;p224"/>
          <p:cNvSpPr txBox="1"/>
          <p:nvPr/>
        </p:nvSpPr>
        <p:spPr>
          <a:xfrm>
            <a:off x="533400" y="2486250"/>
            <a:ext cx="4038600" cy="342600"/>
          </a:xfrm>
          <a:prstGeom prst="rect">
            <a:avLst/>
          </a:prstGeom>
          <a:noFill/>
          <a:ln>
            <a:noFill/>
          </a:ln>
        </p:spPr>
        <p:txBody>
          <a:bodyPr anchorCtr="0" anchor="t" bIns="75650" lIns="75650" spcFirstLastPara="1" rIns="75650" wrap="square" tIns="75650">
            <a:noAutofit/>
          </a:bodyPr>
          <a:lstStyle/>
          <a:p>
            <a:pPr indent="0" lvl="0" marL="0" rtl="0" algn="l">
              <a:spcBef>
                <a:spcPts val="300"/>
              </a:spcBef>
              <a:spcAft>
                <a:spcPts val="0"/>
              </a:spcAft>
              <a:buNone/>
            </a:pPr>
            <a:r>
              <a:rPr b="1" lang="sv" sz="1100">
                <a:solidFill>
                  <a:schemeClr val="dk2"/>
                </a:solidFill>
              </a:rPr>
              <a:t>TOP OF MIND</a:t>
            </a:r>
            <a:endParaRPr b="1" sz="11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1" name="Shape 2511"/>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5" name="Shape 2515"/>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227"/>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Hur var det att använda din intervjuguide under intervjuerna? Stötte du på några utmaningar? </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521" name="Google Shape;2521;p227"/>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Känner du att du fick ett representativt perspektiv under användarintervjuerna? Något som saknas?</a:t>
            </a:r>
            <a:endParaRPr b="1" sz="900">
              <a:solidFill>
                <a:srgbClr val="434343"/>
              </a:solidFill>
            </a:endParaRPr>
          </a:p>
          <a:p>
            <a:pPr indent="0" lvl="0" marL="0" rtl="0" algn="l">
              <a:spcBef>
                <a:spcPts val="0"/>
              </a:spcBef>
              <a:spcAft>
                <a:spcPts val="0"/>
              </a:spcAft>
              <a:buNone/>
            </a:pPr>
            <a:r>
              <a:rPr lang="sv" sz="900">
                <a:solidFill>
                  <a:srgbClr val="434343"/>
                </a:solidFill>
              </a:rPr>
              <a:t>Beskriv </a:t>
            </a:r>
            <a:r>
              <a:rPr lang="sv" sz="900">
                <a:solidFill>
                  <a:srgbClr val="434343"/>
                </a:solidFill>
              </a:rPr>
              <a:t>här</a:t>
            </a:r>
            <a:r>
              <a:rPr lang="sv" sz="900">
                <a:solidFill>
                  <a:srgbClr val="434343"/>
                </a:solidFill>
              </a:rPr>
              <a:t>:  </a:t>
            </a:r>
            <a:endParaRPr sz="900">
              <a:solidFill>
                <a:srgbClr val="434343"/>
              </a:solidFill>
            </a:endParaRPr>
          </a:p>
        </p:txBody>
      </p:sp>
      <p:sp>
        <p:nvSpPr>
          <p:cNvPr id="2522" name="Google Shape;2522;p227"/>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lärt dig som du tror att du skulle kunna få användning av framåt? Är det något du skulle gjort annorlunda om du skulle genomföra samma övning igen?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523" name="Google Shape;2523;p227"/>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Vad finns det för andra metoder för att förstå människors utmaningar, behov och kontext?</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7" name="Shape 2527"/>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1" name="Shape 2531"/>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sp>
        <p:nvSpPr>
          <p:cNvPr id="2540" name="Google Shape;2540;p231"/>
          <p:cNvSpPr/>
          <p:nvPr/>
        </p:nvSpPr>
        <p:spPr>
          <a:xfrm>
            <a:off x="56555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1" name="Google Shape;2541;p231"/>
          <p:cNvSpPr txBox="1"/>
          <p:nvPr/>
        </p:nvSpPr>
        <p:spPr>
          <a:xfrm>
            <a:off x="601100" y="1415550"/>
            <a:ext cx="2377800" cy="564300"/>
          </a:xfrm>
          <a:prstGeom prst="rect">
            <a:avLst/>
          </a:prstGeom>
          <a:solidFill>
            <a:schemeClr val="lt1"/>
          </a:solidFill>
          <a:ln cap="flat" cmpd="sng" w="9525">
            <a:solidFill>
              <a:srgbClr val="B4A7D6"/>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sz="900">
                <a:latin typeface="Lato"/>
                <a:ea typeface="Lato"/>
                <a:cs typeface="Lato"/>
                <a:sym typeface="Lato"/>
              </a:rPr>
              <a:t>Skriv här (t.e.x. Namn, ålder, yrke)... </a:t>
            </a:r>
            <a:endParaRPr sz="900">
              <a:latin typeface="Lato"/>
              <a:ea typeface="Lato"/>
              <a:cs typeface="Lato"/>
              <a:sym typeface="Lato"/>
            </a:endParaRPr>
          </a:p>
        </p:txBody>
      </p:sp>
      <p:sp>
        <p:nvSpPr>
          <p:cNvPr id="2542" name="Google Shape;2542;p231"/>
          <p:cNvSpPr/>
          <p:nvPr/>
        </p:nvSpPr>
        <p:spPr>
          <a:xfrm>
            <a:off x="147360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3" name="Google Shape;2543;p231"/>
          <p:cNvSpPr/>
          <p:nvPr/>
        </p:nvSpPr>
        <p:spPr>
          <a:xfrm>
            <a:off x="238165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4" name="Google Shape;2544;p231"/>
          <p:cNvSpPr/>
          <p:nvPr/>
        </p:nvSpPr>
        <p:spPr>
          <a:xfrm>
            <a:off x="328970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5" name="Google Shape;2545;p231"/>
          <p:cNvSpPr/>
          <p:nvPr/>
        </p:nvSpPr>
        <p:spPr>
          <a:xfrm>
            <a:off x="417235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6" name="Google Shape;2546;p231"/>
          <p:cNvSpPr/>
          <p:nvPr/>
        </p:nvSpPr>
        <p:spPr>
          <a:xfrm>
            <a:off x="508040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7" name="Google Shape;2547;p231"/>
          <p:cNvSpPr/>
          <p:nvPr/>
        </p:nvSpPr>
        <p:spPr>
          <a:xfrm>
            <a:off x="598845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8" name="Google Shape;2548;p231"/>
          <p:cNvSpPr/>
          <p:nvPr/>
        </p:nvSpPr>
        <p:spPr>
          <a:xfrm>
            <a:off x="689650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49" name="Google Shape;2549;p231"/>
          <p:cNvSpPr/>
          <p:nvPr/>
        </p:nvSpPr>
        <p:spPr>
          <a:xfrm>
            <a:off x="56555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0" name="Google Shape;2550;p231"/>
          <p:cNvSpPr/>
          <p:nvPr/>
        </p:nvSpPr>
        <p:spPr>
          <a:xfrm>
            <a:off x="147360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1" name="Google Shape;2551;p231"/>
          <p:cNvSpPr/>
          <p:nvPr/>
        </p:nvSpPr>
        <p:spPr>
          <a:xfrm>
            <a:off x="238165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2" name="Google Shape;2552;p231"/>
          <p:cNvSpPr/>
          <p:nvPr/>
        </p:nvSpPr>
        <p:spPr>
          <a:xfrm>
            <a:off x="328970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3" name="Google Shape;2553;p231"/>
          <p:cNvSpPr/>
          <p:nvPr/>
        </p:nvSpPr>
        <p:spPr>
          <a:xfrm>
            <a:off x="417235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4" name="Google Shape;2554;p231"/>
          <p:cNvSpPr/>
          <p:nvPr/>
        </p:nvSpPr>
        <p:spPr>
          <a:xfrm>
            <a:off x="508040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5" name="Google Shape;2555;p231"/>
          <p:cNvSpPr/>
          <p:nvPr/>
        </p:nvSpPr>
        <p:spPr>
          <a:xfrm>
            <a:off x="598845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6" name="Google Shape;2556;p231"/>
          <p:cNvSpPr/>
          <p:nvPr/>
        </p:nvSpPr>
        <p:spPr>
          <a:xfrm>
            <a:off x="689650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7" name="Google Shape;2557;p231"/>
          <p:cNvSpPr/>
          <p:nvPr/>
        </p:nvSpPr>
        <p:spPr>
          <a:xfrm>
            <a:off x="7779155" y="258622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58" name="Google Shape;2558;p231"/>
          <p:cNvSpPr/>
          <p:nvPr/>
        </p:nvSpPr>
        <p:spPr>
          <a:xfrm>
            <a:off x="7779155" y="3456175"/>
            <a:ext cx="810000" cy="810000"/>
          </a:xfrm>
          <a:prstGeom prst="rect">
            <a:avLst/>
          </a:prstGeom>
          <a:solidFill>
            <a:srgbClr val="BCBCD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6" name="Shape 2566"/>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0" name="Shape 2570"/>
        <p:cNvGrpSpPr/>
        <p:nvPr/>
      </p:nvGrpSpPr>
      <p:grpSpPr>
        <a:xfrm>
          <a:off x="0" y="0"/>
          <a:ext cx="0" cy="0"/>
          <a:chOff x="0" y="0"/>
          <a:chExt cx="0" cy="0"/>
        </a:xfrm>
      </p:grpSpPr>
      <p:sp>
        <p:nvSpPr>
          <p:cNvPr id="2571" name="Google Shape;2571;p234"/>
          <p:cNvSpPr/>
          <p:nvPr/>
        </p:nvSpPr>
        <p:spPr>
          <a:xfrm>
            <a:off x="321230" y="2134775"/>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2" name="Google Shape;2572;p234"/>
          <p:cNvSpPr/>
          <p:nvPr/>
        </p:nvSpPr>
        <p:spPr>
          <a:xfrm>
            <a:off x="1254680" y="2287175"/>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3" name="Google Shape;2573;p234"/>
          <p:cNvSpPr/>
          <p:nvPr/>
        </p:nvSpPr>
        <p:spPr>
          <a:xfrm>
            <a:off x="328680" y="3097175"/>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4" name="Google Shape;2574;p234"/>
          <p:cNvSpPr/>
          <p:nvPr/>
        </p:nvSpPr>
        <p:spPr>
          <a:xfrm>
            <a:off x="1254680" y="3205125"/>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5" name="Google Shape;2575;p234"/>
          <p:cNvSpPr/>
          <p:nvPr/>
        </p:nvSpPr>
        <p:spPr>
          <a:xfrm>
            <a:off x="2458005" y="266995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6" name="Google Shape;2576;p234"/>
          <p:cNvSpPr/>
          <p:nvPr/>
        </p:nvSpPr>
        <p:spPr>
          <a:xfrm>
            <a:off x="3372405" y="266995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7" name="Google Shape;2577;p234"/>
          <p:cNvSpPr/>
          <p:nvPr/>
        </p:nvSpPr>
        <p:spPr>
          <a:xfrm>
            <a:off x="3372405" y="360000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8" name="Google Shape;2578;p234"/>
          <p:cNvSpPr/>
          <p:nvPr/>
        </p:nvSpPr>
        <p:spPr>
          <a:xfrm>
            <a:off x="2458005" y="354285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79" name="Google Shape;2579;p234"/>
          <p:cNvSpPr/>
          <p:nvPr/>
        </p:nvSpPr>
        <p:spPr>
          <a:xfrm>
            <a:off x="4432705" y="204130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80" name="Google Shape;2580;p234"/>
          <p:cNvSpPr/>
          <p:nvPr/>
        </p:nvSpPr>
        <p:spPr>
          <a:xfrm>
            <a:off x="5366155" y="204130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81" name="Google Shape;2581;p234"/>
          <p:cNvSpPr/>
          <p:nvPr/>
        </p:nvSpPr>
        <p:spPr>
          <a:xfrm>
            <a:off x="5086755" y="2962050"/>
            <a:ext cx="810000" cy="810000"/>
          </a:xfrm>
          <a:prstGeom prst="rect">
            <a:avLst/>
          </a:prstGeom>
          <a:solidFill>
            <a:srgbClr val="B4A7D6">
              <a:alpha val="2785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82" name="Google Shape;2582;p234"/>
          <p:cNvSpPr/>
          <p:nvPr/>
        </p:nvSpPr>
        <p:spPr>
          <a:xfrm>
            <a:off x="6845705" y="1933350"/>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83" name="Google Shape;2583;p234"/>
          <p:cNvSpPr/>
          <p:nvPr/>
        </p:nvSpPr>
        <p:spPr>
          <a:xfrm>
            <a:off x="7709305" y="2134775"/>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
        <p:nvSpPr>
          <p:cNvPr id="2584" name="Google Shape;2584;p234"/>
          <p:cNvSpPr/>
          <p:nvPr/>
        </p:nvSpPr>
        <p:spPr>
          <a:xfrm>
            <a:off x="6947305" y="3176175"/>
            <a:ext cx="810000" cy="810000"/>
          </a:xfrm>
          <a:prstGeom prst="rect">
            <a:avLst/>
          </a:prstGeom>
          <a:solidFill>
            <a:schemeClr val="lt1"/>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marR="0" rtl="0" algn="ctr">
              <a:lnSpc>
                <a:spcPct val="100000"/>
              </a:lnSpc>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8" name="Shape 2588"/>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2" name="Shape 2592"/>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237"/>
          <p:cNvSpPr txBox="1"/>
          <p:nvPr/>
        </p:nvSpPr>
        <p:spPr>
          <a:xfrm>
            <a:off x="829463" y="329575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Detta är utmanande: </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
        <p:nvSpPr>
          <p:cNvPr id="2598" name="Google Shape;2598;p237"/>
          <p:cNvSpPr txBox="1"/>
          <p:nvPr/>
        </p:nvSpPr>
        <p:spPr>
          <a:xfrm>
            <a:off x="829475" y="18782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Aktiviteter: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
        <p:nvSpPr>
          <p:cNvPr id="2599" name="Google Shape;2599;p237"/>
          <p:cNvSpPr txBox="1"/>
          <p:nvPr/>
        </p:nvSpPr>
        <p:spPr>
          <a:xfrm>
            <a:off x="3399850" y="18782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Aktiviteter: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
        <p:nvSpPr>
          <p:cNvPr id="2600" name="Google Shape;2600;p237"/>
          <p:cNvSpPr txBox="1"/>
          <p:nvPr/>
        </p:nvSpPr>
        <p:spPr>
          <a:xfrm>
            <a:off x="6046150" y="18942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Aktiviteter:</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
        <p:nvSpPr>
          <p:cNvPr id="2601" name="Google Shape;2601;p237"/>
          <p:cNvSpPr txBox="1"/>
          <p:nvPr/>
        </p:nvSpPr>
        <p:spPr>
          <a:xfrm>
            <a:off x="3320500" y="32467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Detta är utmanande: </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
        <p:nvSpPr>
          <p:cNvPr id="2602" name="Google Shape;2602;p237"/>
          <p:cNvSpPr txBox="1"/>
          <p:nvPr/>
        </p:nvSpPr>
        <p:spPr>
          <a:xfrm>
            <a:off x="5968450" y="3246725"/>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sv" sz="1000">
                <a:solidFill>
                  <a:schemeClr val="dk1"/>
                </a:solidFill>
              </a:rPr>
              <a:t>Detta är utmanande: </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a:p>
            <a:pPr indent="-292100" lvl="0" marL="457200" rtl="0" algn="l">
              <a:spcBef>
                <a:spcPts val="0"/>
              </a:spcBef>
              <a:spcAft>
                <a:spcPts val="0"/>
              </a:spcAft>
              <a:buClr>
                <a:schemeClr val="dk1"/>
              </a:buClr>
              <a:buSzPts val="1000"/>
              <a:buChar char="●"/>
            </a:pPr>
            <a:r>
              <a:rPr lang="sv" sz="1000">
                <a:solidFill>
                  <a:schemeClr val="dk1"/>
                </a:solidFill>
              </a:rPr>
              <a:t>x</a:t>
            </a:r>
            <a:endParaRPr sz="10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0" name="Shape 2610"/>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4" name="Shape 2614"/>
        <p:cNvGrpSpPr/>
        <p:nvPr/>
      </p:nvGrpSpPr>
      <p:grpSpPr>
        <a:xfrm>
          <a:off x="0" y="0"/>
          <a:ext cx="0" cy="0"/>
          <a:chOff x="0" y="0"/>
          <a:chExt cx="0" cy="0"/>
        </a:xfrm>
      </p:grpSpPr>
      <p:sp>
        <p:nvSpPr>
          <p:cNvPr id="2615" name="Google Shape;2615;p240"/>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Hur upplevde du arbetsprocessen med att klustra och hitta teman? Var det något som var extra utmanande? Blev riktningen en annan än du tänkt från början?</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616" name="Google Shape;2616;p240"/>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lärt dig som du tror att du skulle kunna få användning av framåt? Är det något du skulle gjort annorlunda om du skulle genomföra samma övning igen?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617" name="Google Shape;2617;p240"/>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Vilka andra metoder finns för att analysera intervjudata?</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618" name="Google Shape;2618;p240"/>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rPr>
              <a:t>Vilka tydliga behov utkristalliserade sig i analysen? Fanns det skilda perspektiv som du behöver ta hänsyn till framåt? </a:t>
            </a:r>
            <a:r>
              <a:rPr lang="sv" sz="900">
                <a:solidFill>
                  <a:srgbClr val="434343"/>
                </a:solidFill>
              </a:rPr>
              <a:t>Beskriv här:  </a:t>
            </a:r>
            <a:endParaRPr sz="900">
              <a:solidFill>
                <a:srgbClr val="43434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2" name="Shape 262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0" name="Shape 2630"/>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4" name="Shape 2634"/>
        <p:cNvGrpSpPr/>
        <p:nvPr/>
      </p:nvGrpSpPr>
      <p:grpSpPr>
        <a:xfrm>
          <a:off x="0" y="0"/>
          <a:ext cx="0" cy="0"/>
          <a:chOff x="0" y="0"/>
          <a:chExt cx="0" cy="0"/>
        </a:xfrm>
      </p:grpSpPr>
      <p:sp>
        <p:nvSpPr>
          <p:cNvPr id="2635" name="Google Shape;2635;p244"/>
          <p:cNvSpPr/>
          <p:nvPr/>
        </p:nvSpPr>
        <p:spPr>
          <a:xfrm>
            <a:off x="1220649" y="24546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36" name="Google Shape;2636;p244"/>
          <p:cNvSpPr/>
          <p:nvPr/>
        </p:nvSpPr>
        <p:spPr>
          <a:xfrm>
            <a:off x="4881424" y="22226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37" name="Google Shape;2637;p244"/>
          <p:cNvSpPr/>
          <p:nvPr/>
        </p:nvSpPr>
        <p:spPr>
          <a:xfrm>
            <a:off x="2446199" y="25423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38" name="Google Shape;2638;p244"/>
          <p:cNvSpPr/>
          <p:nvPr/>
        </p:nvSpPr>
        <p:spPr>
          <a:xfrm>
            <a:off x="6084749" y="2146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39" name="Google Shape;2639;p244"/>
          <p:cNvSpPr/>
          <p:nvPr/>
        </p:nvSpPr>
        <p:spPr>
          <a:xfrm>
            <a:off x="7246799" y="2397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40" name="Google Shape;2640;p244"/>
          <p:cNvSpPr/>
          <p:nvPr/>
        </p:nvSpPr>
        <p:spPr>
          <a:xfrm>
            <a:off x="5995849" y="32196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4" name="Shape 2644"/>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8" name="Shape 2648"/>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p247"/>
          <p:cNvSpPr/>
          <p:nvPr/>
        </p:nvSpPr>
        <p:spPr>
          <a:xfrm>
            <a:off x="771774" y="23149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4" name="Google Shape;2654;p247"/>
          <p:cNvSpPr/>
          <p:nvPr/>
        </p:nvSpPr>
        <p:spPr>
          <a:xfrm>
            <a:off x="1813174" y="29372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5" name="Google Shape;2655;p247"/>
          <p:cNvSpPr/>
          <p:nvPr/>
        </p:nvSpPr>
        <p:spPr>
          <a:xfrm>
            <a:off x="2854574" y="21688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6" name="Google Shape;2656;p247"/>
          <p:cNvSpPr/>
          <p:nvPr/>
        </p:nvSpPr>
        <p:spPr>
          <a:xfrm>
            <a:off x="3108574" y="31975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7" name="Google Shape;2657;p247"/>
          <p:cNvSpPr/>
          <p:nvPr/>
        </p:nvSpPr>
        <p:spPr>
          <a:xfrm>
            <a:off x="4791324" y="22133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8" name="Google Shape;2658;p247"/>
          <p:cNvSpPr/>
          <p:nvPr/>
        </p:nvSpPr>
        <p:spPr>
          <a:xfrm>
            <a:off x="5102474" y="32293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59" name="Google Shape;2659;p247"/>
          <p:cNvSpPr/>
          <p:nvPr/>
        </p:nvSpPr>
        <p:spPr>
          <a:xfrm>
            <a:off x="6118474" y="21688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60" name="Google Shape;2660;p247"/>
          <p:cNvSpPr/>
          <p:nvPr/>
        </p:nvSpPr>
        <p:spPr>
          <a:xfrm>
            <a:off x="7318624" y="21244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61" name="Google Shape;2661;p247"/>
          <p:cNvSpPr/>
          <p:nvPr/>
        </p:nvSpPr>
        <p:spPr>
          <a:xfrm>
            <a:off x="6753474" y="31975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5" name="Shape 2665"/>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9" name="Shape 2669"/>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3" name="Shape 2673"/>
        <p:cNvGrpSpPr/>
        <p:nvPr/>
      </p:nvGrpSpPr>
      <p:grpSpPr>
        <a:xfrm>
          <a:off x="0" y="0"/>
          <a:ext cx="0" cy="0"/>
          <a:chOff x="0" y="0"/>
          <a:chExt cx="0" cy="0"/>
        </a:xfrm>
      </p:grpSpPr>
      <p:sp>
        <p:nvSpPr>
          <p:cNvPr id="2674" name="Google Shape;2674;p250"/>
          <p:cNvSpPr/>
          <p:nvPr/>
        </p:nvSpPr>
        <p:spPr>
          <a:xfrm>
            <a:off x="7365750" y="2888800"/>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2675" name="Google Shape;2675;p250"/>
          <p:cNvSpPr/>
          <p:nvPr/>
        </p:nvSpPr>
        <p:spPr>
          <a:xfrm>
            <a:off x="2064650" y="3718625"/>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2676" name="Google Shape;2676;p250"/>
          <p:cNvSpPr/>
          <p:nvPr/>
        </p:nvSpPr>
        <p:spPr>
          <a:xfrm>
            <a:off x="4061125" y="2036688"/>
            <a:ext cx="1354800" cy="13548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2677" name="Google Shape;2677;p250"/>
          <p:cNvSpPr/>
          <p:nvPr/>
        </p:nvSpPr>
        <p:spPr>
          <a:xfrm>
            <a:off x="605225" y="1845813"/>
            <a:ext cx="2109300" cy="2109300"/>
          </a:xfrm>
          <a:prstGeom prst="ellipse">
            <a:avLst/>
          </a:prstGeom>
          <a:noFill/>
          <a:ln cap="flat" cmpd="sng" w="28575">
            <a:solidFill>
              <a:srgbClr val="F39D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39D0C"/>
              </a:solidFill>
            </a:endParaRPr>
          </a:p>
        </p:txBody>
      </p:sp>
      <p:sp>
        <p:nvSpPr>
          <p:cNvPr id="2678" name="Google Shape;2678;p250"/>
          <p:cNvSpPr txBox="1"/>
          <p:nvPr/>
        </p:nvSpPr>
        <p:spPr>
          <a:xfrm>
            <a:off x="1105325" y="1438275"/>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rgbClr val="434343"/>
                </a:solidFill>
              </a:rPr>
              <a:t>Rubrik 1: </a:t>
            </a:r>
            <a:endParaRPr b="1" sz="1200">
              <a:solidFill>
                <a:srgbClr val="434343"/>
              </a:solidFill>
            </a:endParaRPr>
          </a:p>
        </p:txBody>
      </p:sp>
      <p:sp>
        <p:nvSpPr>
          <p:cNvPr id="2679" name="Google Shape;2679;p250"/>
          <p:cNvSpPr txBox="1"/>
          <p:nvPr/>
        </p:nvSpPr>
        <p:spPr>
          <a:xfrm>
            <a:off x="2425888" y="3341338"/>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rgbClr val="434343"/>
                </a:solidFill>
              </a:rPr>
              <a:t>Rubrik 2: </a:t>
            </a:r>
            <a:endParaRPr b="1" sz="1200">
              <a:solidFill>
                <a:srgbClr val="434343"/>
              </a:solidFill>
            </a:endParaRPr>
          </a:p>
        </p:txBody>
      </p:sp>
      <p:sp>
        <p:nvSpPr>
          <p:cNvPr id="2680" name="Google Shape;2680;p250"/>
          <p:cNvSpPr txBox="1"/>
          <p:nvPr/>
        </p:nvSpPr>
        <p:spPr>
          <a:xfrm>
            <a:off x="4183963" y="1614513"/>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rgbClr val="434343"/>
                </a:solidFill>
              </a:rPr>
              <a:t>Rubrik 3: </a:t>
            </a:r>
            <a:endParaRPr b="1" sz="1200">
              <a:solidFill>
                <a:srgbClr val="434343"/>
              </a:solidFill>
            </a:endParaRPr>
          </a:p>
        </p:txBody>
      </p:sp>
      <p:sp>
        <p:nvSpPr>
          <p:cNvPr id="2681" name="Google Shape;2681;p250"/>
          <p:cNvSpPr txBox="1"/>
          <p:nvPr/>
        </p:nvSpPr>
        <p:spPr>
          <a:xfrm>
            <a:off x="7488588" y="2452938"/>
            <a:ext cx="11091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rgbClr val="434343"/>
                </a:solidFill>
              </a:rPr>
              <a:t>Rubrik 4: </a:t>
            </a:r>
            <a:endParaRPr b="1" sz="1200">
              <a:solidFill>
                <a:srgbClr val="434343"/>
              </a:solidFill>
            </a:endParaRPr>
          </a:p>
        </p:txBody>
      </p:sp>
      <p:sp>
        <p:nvSpPr>
          <p:cNvPr id="2682" name="Google Shape;2682;p250"/>
          <p:cNvSpPr/>
          <p:nvPr/>
        </p:nvSpPr>
        <p:spPr>
          <a:xfrm>
            <a:off x="537124" y="22390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3" name="Google Shape;2683;p250"/>
          <p:cNvSpPr/>
          <p:nvPr/>
        </p:nvSpPr>
        <p:spPr>
          <a:xfrm>
            <a:off x="1603924" y="196071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4" name="Google Shape;2684;p250"/>
          <p:cNvSpPr/>
          <p:nvPr/>
        </p:nvSpPr>
        <p:spPr>
          <a:xfrm>
            <a:off x="1161199" y="3293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5" name="Google Shape;2685;p250"/>
          <p:cNvSpPr/>
          <p:nvPr/>
        </p:nvSpPr>
        <p:spPr>
          <a:xfrm>
            <a:off x="2380399" y="38776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6" name="Google Shape;2686;p250"/>
          <p:cNvSpPr/>
          <p:nvPr/>
        </p:nvSpPr>
        <p:spPr>
          <a:xfrm>
            <a:off x="3923974" y="22390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7" name="Google Shape;2687;p250"/>
          <p:cNvSpPr/>
          <p:nvPr/>
        </p:nvSpPr>
        <p:spPr>
          <a:xfrm>
            <a:off x="5100262" y="23149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8" name="Google Shape;2688;p250"/>
          <p:cNvSpPr/>
          <p:nvPr/>
        </p:nvSpPr>
        <p:spPr>
          <a:xfrm>
            <a:off x="4687512" y="39964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89" name="Google Shape;2689;p250"/>
          <p:cNvSpPr/>
          <p:nvPr/>
        </p:nvSpPr>
        <p:spPr>
          <a:xfrm>
            <a:off x="7604162" y="30911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690" name="Google Shape;2690;p250"/>
          <p:cNvSpPr/>
          <p:nvPr/>
        </p:nvSpPr>
        <p:spPr>
          <a:xfrm>
            <a:off x="5741612" y="355833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4" name="Shape 2694"/>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6" name="Shape 2326"/>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8" name="Shape 2698"/>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2" name="Shape 2702"/>
        <p:cNvGrpSpPr/>
        <p:nvPr/>
      </p:nvGrpSpPr>
      <p:grpSpPr>
        <a:xfrm>
          <a:off x="0" y="0"/>
          <a:ext cx="0" cy="0"/>
          <a:chOff x="0" y="0"/>
          <a:chExt cx="0" cy="0"/>
        </a:xfrm>
      </p:grpSpPr>
      <p:sp>
        <p:nvSpPr>
          <p:cNvPr id="2703" name="Google Shape;2703;p253"/>
          <p:cNvSpPr/>
          <p:nvPr/>
        </p:nvSpPr>
        <p:spPr>
          <a:xfrm>
            <a:off x="4143924" y="168766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704" name="Google Shape;2704;p253"/>
          <p:cNvSpPr/>
          <p:nvPr/>
        </p:nvSpPr>
        <p:spPr>
          <a:xfrm>
            <a:off x="4309024" y="287511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705" name="Google Shape;2705;p253"/>
          <p:cNvSpPr/>
          <p:nvPr/>
        </p:nvSpPr>
        <p:spPr>
          <a:xfrm>
            <a:off x="2454824" y="2875113"/>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
        <p:nvSpPr>
          <p:cNvPr id="2706" name="Google Shape;2706;p253"/>
          <p:cNvSpPr/>
          <p:nvPr/>
        </p:nvSpPr>
        <p:spPr>
          <a:xfrm>
            <a:off x="2759624" y="1839888"/>
            <a:ext cx="950100" cy="950100"/>
          </a:xfrm>
          <a:prstGeom prst="rect">
            <a:avLst/>
          </a:prstGeom>
          <a:solidFill>
            <a:srgbClr val="FCE8B3"/>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sv" sz="1000">
                <a:solidFill>
                  <a:schemeClr val="dk1"/>
                </a:solidFill>
              </a:rPr>
              <a:t>Idé!</a:t>
            </a:r>
            <a:endParaRPr sz="1000">
              <a:solidFill>
                <a:schemeClr val="dk2"/>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0" name="Shape 2710"/>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4" name="Shape 2714"/>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8" name="Shape 2718"/>
        <p:cNvGrpSpPr/>
        <p:nvPr/>
      </p:nvGrpSpPr>
      <p:grpSpPr>
        <a:xfrm>
          <a:off x="0" y="0"/>
          <a:ext cx="0" cy="0"/>
          <a:chOff x="0" y="0"/>
          <a:chExt cx="0" cy="0"/>
        </a:xfrm>
      </p:grpSpPr>
      <p:sp>
        <p:nvSpPr>
          <p:cNvPr id="2719" name="Google Shape;2719;p256"/>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Hur upplevde du arbetsprocessen med att omvandla insikterna till möjligheter. Var det något som var extra utmanande?</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720" name="Google Shape;2720;p256"/>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Vilka metoder eller verktyg använde du för att ta fram och förtydliga dina idéer efter brainstormingen? Vad fungerade bra / mindre bra?</a:t>
            </a:r>
            <a:endParaRPr b="1" sz="900">
              <a:solidFill>
                <a:srgbClr val="434343"/>
              </a:solidFill>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721" name="Google Shape;2721;p256"/>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lärt dig som du tror att du skulle kunna få användning av framåt? Är det något du skulle gjort annorlunda om du skulle genomföra samma övning igen? Vad och varför?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722" name="Google Shape;2722;p256"/>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Vilka andra metoder / arbetssätt finns för att bygga vidare och förtydliga idéer?</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6" name="Shape 2726"/>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2" name="Shape 2742"/>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0" name="Shape 2330"/>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6" name="Shape 2746"/>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4" name="Shape 2754"/>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65"/>
          <p:cNvSpPr txBox="1"/>
          <p:nvPr/>
        </p:nvSpPr>
        <p:spPr>
          <a:xfrm>
            <a:off x="572625" y="1805355"/>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rgbClr val="434343"/>
                </a:solidFill>
              </a:rPr>
              <a:t>Beskriv här:  </a:t>
            </a:r>
            <a:endParaRPr sz="900"/>
          </a:p>
        </p:txBody>
      </p:sp>
      <p:sp>
        <p:nvSpPr>
          <p:cNvPr id="2760" name="Google Shape;2760;p265"/>
          <p:cNvSpPr txBox="1"/>
          <p:nvPr/>
        </p:nvSpPr>
        <p:spPr>
          <a:xfrm>
            <a:off x="565550" y="3263237"/>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rgbClr val="434343"/>
                </a:solidFill>
              </a:rPr>
              <a:t>Beskriv här:  </a:t>
            </a:r>
            <a:endParaRPr/>
          </a:p>
        </p:txBody>
      </p:sp>
      <p:sp>
        <p:nvSpPr>
          <p:cNvPr id="2761" name="Google Shape;2761;p265"/>
          <p:cNvSpPr txBox="1"/>
          <p:nvPr/>
        </p:nvSpPr>
        <p:spPr>
          <a:xfrm>
            <a:off x="4432702" y="1805350"/>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rgbClr val="434343"/>
                </a:solidFill>
              </a:rPr>
              <a:t>Beskriv här:  </a:t>
            </a:r>
            <a:endParaRPr/>
          </a:p>
        </p:txBody>
      </p:sp>
      <p:sp>
        <p:nvSpPr>
          <p:cNvPr id="2762" name="Google Shape;2762;p265"/>
          <p:cNvSpPr txBox="1"/>
          <p:nvPr/>
        </p:nvSpPr>
        <p:spPr>
          <a:xfrm>
            <a:off x="4432400" y="3263237"/>
            <a:ext cx="3773100" cy="9531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900">
                <a:solidFill>
                  <a:srgbClr val="434343"/>
                </a:solidFill>
              </a:rPr>
              <a:t>Beskriv här: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6" name="Shape 2766"/>
        <p:cNvGrpSpPr/>
        <p:nvPr/>
      </p:nvGrpSpPr>
      <p:grpSpPr>
        <a:xfrm>
          <a:off x="0" y="0"/>
          <a:ext cx="0" cy="0"/>
          <a:chOff x="0" y="0"/>
          <a:chExt cx="0" cy="0"/>
        </a:xfrm>
      </p:grpSpPr>
      <p:sp>
        <p:nvSpPr>
          <p:cNvPr id="2767" name="Google Shape;2767;p266"/>
          <p:cNvSpPr/>
          <p:nvPr/>
        </p:nvSpPr>
        <p:spPr>
          <a:xfrm>
            <a:off x="14932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68" name="Google Shape;2768;p266"/>
          <p:cNvSpPr/>
          <p:nvPr/>
        </p:nvSpPr>
        <p:spPr>
          <a:xfrm>
            <a:off x="22897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69" name="Google Shape;2769;p266"/>
          <p:cNvSpPr/>
          <p:nvPr/>
        </p:nvSpPr>
        <p:spPr>
          <a:xfrm>
            <a:off x="14932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0" name="Google Shape;2770;p266"/>
          <p:cNvSpPr/>
          <p:nvPr/>
        </p:nvSpPr>
        <p:spPr>
          <a:xfrm>
            <a:off x="22897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1" name="Google Shape;2771;p266"/>
          <p:cNvSpPr/>
          <p:nvPr/>
        </p:nvSpPr>
        <p:spPr>
          <a:xfrm>
            <a:off x="36014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2" name="Google Shape;2772;p266"/>
          <p:cNvSpPr/>
          <p:nvPr/>
        </p:nvSpPr>
        <p:spPr>
          <a:xfrm>
            <a:off x="43979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3" name="Google Shape;2773;p266"/>
          <p:cNvSpPr/>
          <p:nvPr/>
        </p:nvSpPr>
        <p:spPr>
          <a:xfrm>
            <a:off x="36014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4" name="Google Shape;2774;p266"/>
          <p:cNvSpPr/>
          <p:nvPr/>
        </p:nvSpPr>
        <p:spPr>
          <a:xfrm>
            <a:off x="43979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5" name="Google Shape;2775;p266"/>
          <p:cNvSpPr/>
          <p:nvPr/>
        </p:nvSpPr>
        <p:spPr>
          <a:xfrm>
            <a:off x="57096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6" name="Google Shape;2776;p266"/>
          <p:cNvSpPr/>
          <p:nvPr/>
        </p:nvSpPr>
        <p:spPr>
          <a:xfrm>
            <a:off x="650612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7" name="Google Shape;2777;p266"/>
          <p:cNvSpPr/>
          <p:nvPr/>
        </p:nvSpPr>
        <p:spPr>
          <a:xfrm>
            <a:off x="57096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8" name="Google Shape;2778;p266"/>
          <p:cNvSpPr/>
          <p:nvPr/>
        </p:nvSpPr>
        <p:spPr>
          <a:xfrm>
            <a:off x="6506125" y="3131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79" name="Google Shape;2779;p266"/>
          <p:cNvSpPr/>
          <p:nvPr/>
        </p:nvSpPr>
        <p:spPr>
          <a:xfrm>
            <a:off x="43067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80" name="Google Shape;2780;p266"/>
          <p:cNvSpPr/>
          <p:nvPr/>
        </p:nvSpPr>
        <p:spPr>
          <a:xfrm>
            <a:off x="7580775" y="23980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8" name="Shape 2788"/>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2" name="Shape 2792"/>
        <p:cNvGrpSpPr/>
        <p:nvPr/>
      </p:nvGrpSpPr>
      <p:grpSpPr>
        <a:xfrm>
          <a:off x="0" y="0"/>
          <a:ext cx="0" cy="0"/>
          <a:chOff x="0" y="0"/>
          <a:chExt cx="0" cy="0"/>
        </a:xfrm>
      </p:grpSpPr>
      <p:sp>
        <p:nvSpPr>
          <p:cNvPr id="2793" name="Google Shape;2793;p269"/>
          <p:cNvSpPr/>
          <p:nvPr/>
        </p:nvSpPr>
        <p:spPr>
          <a:xfrm>
            <a:off x="1155450" y="3850800"/>
            <a:ext cx="1348200" cy="483000"/>
          </a:xfrm>
          <a:prstGeom prst="wedgeRoundRectCallout">
            <a:avLst>
              <a:gd fmla="val -20833" name="adj1"/>
              <a:gd fmla="val 62500" name="adj2"/>
              <a:gd fmla="val 0" name="adj3"/>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sv" sz="1200">
                <a:solidFill>
                  <a:schemeClr val="dk2"/>
                </a:solidFill>
              </a:rPr>
              <a:t>“ citat “</a:t>
            </a:r>
            <a:endParaRPr i="1" sz="1200">
              <a:solidFill>
                <a:schemeClr val="dk2"/>
              </a:solidFill>
            </a:endParaRPr>
          </a:p>
        </p:txBody>
      </p:sp>
      <p:sp>
        <p:nvSpPr>
          <p:cNvPr id="2794" name="Google Shape;2794;p269"/>
          <p:cNvSpPr/>
          <p:nvPr/>
        </p:nvSpPr>
        <p:spPr>
          <a:xfrm>
            <a:off x="6919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95" name="Google Shape;2795;p269"/>
          <p:cNvSpPr/>
          <p:nvPr/>
        </p:nvSpPr>
        <p:spPr>
          <a:xfrm>
            <a:off x="14884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96" name="Google Shape;2796;p269"/>
          <p:cNvSpPr/>
          <p:nvPr/>
        </p:nvSpPr>
        <p:spPr>
          <a:xfrm>
            <a:off x="22849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97" name="Google Shape;2797;p269"/>
          <p:cNvSpPr/>
          <p:nvPr/>
        </p:nvSpPr>
        <p:spPr>
          <a:xfrm>
            <a:off x="3897900" y="3850800"/>
            <a:ext cx="1348200" cy="483000"/>
          </a:xfrm>
          <a:prstGeom prst="wedgeRoundRectCallout">
            <a:avLst>
              <a:gd fmla="val -20833" name="adj1"/>
              <a:gd fmla="val 62500" name="adj2"/>
              <a:gd fmla="val 0" name="adj3"/>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sv" sz="1200">
                <a:solidFill>
                  <a:schemeClr val="dk2"/>
                </a:solidFill>
              </a:rPr>
              <a:t>“ citat “</a:t>
            </a:r>
            <a:endParaRPr i="1" sz="1200">
              <a:solidFill>
                <a:schemeClr val="dk2"/>
              </a:solidFill>
            </a:endParaRPr>
          </a:p>
        </p:txBody>
      </p:sp>
      <p:sp>
        <p:nvSpPr>
          <p:cNvPr id="2798" name="Google Shape;2798;p269"/>
          <p:cNvSpPr/>
          <p:nvPr/>
        </p:nvSpPr>
        <p:spPr>
          <a:xfrm>
            <a:off x="343440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99" name="Google Shape;2799;p269"/>
          <p:cNvSpPr/>
          <p:nvPr/>
        </p:nvSpPr>
        <p:spPr>
          <a:xfrm>
            <a:off x="423090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800" name="Google Shape;2800;p269"/>
          <p:cNvSpPr/>
          <p:nvPr/>
        </p:nvSpPr>
        <p:spPr>
          <a:xfrm>
            <a:off x="502740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801" name="Google Shape;2801;p269"/>
          <p:cNvSpPr/>
          <p:nvPr/>
        </p:nvSpPr>
        <p:spPr>
          <a:xfrm>
            <a:off x="6640350" y="3850800"/>
            <a:ext cx="1348200" cy="483000"/>
          </a:xfrm>
          <a:prstGeom prst="wedgeRoundRectCallout">
            <a:avLst>
              <a:gd fmla="val -20833" name="adj1"/>
              <a:gd fmla="val 62500" name="adj2"/>
              <a:gd fmla="val 0" name="adj3"/>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sv" sz="1200">
                <a:solidFill>
                  <a:schemeClr val="dk2"/>
                </a:solidFill>
              </a:rPr>
              <a:t>“ citat “</a:t>
            </a:r>
            <a:endParaRPr i="1" sz="1200">
              <a:solidFill>
                <a:schemeClr val="dk2"/>
              </a:solidFill>
            </a:endParaRPr>
          </a:p>
        </p:txBody>
      </p:sp>
      <p:sp>
        <p:nvSpPr>
          <p:cNvPr id="2802" name="Google Shape;2802;p269"/>
          <p:cNvSpPr/>
          <p:nvPr/>
        </p:nvSpPr>
        <p:spPr>
          <a:xfrm>
            <a:off x="61768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803" name="Google Shape;2803;p269"/>
          <p:cNvSpPr/>
          <p:nvPr/>
        </p:nvSpPr>
        <p:spPr>
          <a:xfrm>
            <a:off x="69733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804" name="Google Shape;2804;p269"/>
          <p:cNvSpPr/>
          <p:nvPr/>
        </p:nvSpPr>
        <p:spPr>
          <a:xfrm>
            <a:off x="7769850" y="2880696"/>
            <a:ext cx="682200" cy="682200"/>
          </a:xfrm>
          <a:prstGeom prst="rect">
            <a:avLst/>
          </a:prstGeom>
          <a:solidFill>
            <a:srgbClr val="78909C">
              <a:alpha val="23420"/>
            </a:srgbClr>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sv" sz="1000">
                <a:solidFill>
                  <a:schemeClr val="dk2"/>
                </a:solidFill>
              </a:rPr>
              <a:t>skriv här..</a:t>
            </a:r>
            <a:endParaRPr sz="1000">
              <a:solidFill>
                <a:schemeClr val="dk2"/>
              </a:solidFill>
            </a:endParaRPr>
          </a:p>
          <a:p>
            <a:pPr indent="0" lvl="0" marL="0" rtl="0" algn="ctr">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800">
              <a:solidFill>
                <a:schemeClr val="dk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8" name="Shape 2808"/>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2" name="Shape 281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200"/>
          <p:cNvSpPr/>
          <p:nvPr/>
        </p:nvSpPr>
        <p:spPr>
          <a:xfrm>
            <a:off x="1980450" y="3973825"/>
            <a:ext cx="6124500" cy="3471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6" name="Google Shape;2336;p200"/>
          <p:cNvSpPr/>
          <p:nvPr/>
        </p:nvSpPr>
        <p:spPr>
          <a:xfrm>
            <a:off x="1980850" y="4431425"/>
            <a:ext cx="6124500" cy="3471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7" name="Google Shape;2337;p200"/>
          <p:cNvSpPr/>
          <p:nvPr/>
        </p:nvSpPr>
        <p:spPr>
          <a:xfrm>
            <a:off x="647700"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38" name="Google Shape;2338;p200"/>
          <p:cNvSpPr/>
          <p:nvPr/>
        </p:nvSpPr>
        <p:spPr>
          <a:xfrm>
            <a:off x="647700"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39" name="Google Shape;2339;p200"/>
          <p:cNvSpPr/>
          <p:nvPr/>
        </p:nvSpPr>
        <p:spPr>
          <a:xfrm>
            <a:off x="1755573"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0" name="Google Shape;2340;p200"/>
          <p:cNvSpPr/>
          <p:nvPr/>
        </p:nvSpPr>
        <p:spPr>
          <a:xfrm>
            <a:off x="1755573"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1" name="Google Shape;2341;p200"/>
          <p:cNvSpPr/>
          <p:nvPr/>
        </p:nvSpPr>
        <p:spPr>
          <a:xfrm>
            <a:off x="2863446"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2" name="Google Shape;2342;p200"/>
          <p:cNvSpPr/>
          <p:nvPr/>
        </p:nvSpPr>
        <p:spPr>
          <a:xfrm>
            <a:off x="2863446"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3" name="Google Shape;2343;p200"/>
          <p:cNvSpPr/>
          <p:nvPr/>
        </p:nvSpPr>
        <p:spPr>
          <a:xfrm>
            <a:off x="3971319"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4" name="Google Shape;2344;p200"/>
          <p:cNvSpPr/>
          <p:nvPr/>
        </p:nvSpPr>
        <p:spPr>
          <a:xfrm>
            <a:off x="3971319"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5" name="Google Shape;2345;p200"/>
          <p:cNvSpPr/>
          <p:nvPr/>
        </p:nvSpPr>
        <p:spPr>
          <a:xfrm>
            <a:off x="5079192"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6" name="Google Shape;2346;p200"/>
          <p:cNvSpPr/>
          <p:nvPr/>
        </p:nvSpPr>
        <p:spPr>
          <a:xfrm>
            <a:off x="5079192"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7" name="Google Shape;2347;p200"/>
          <p:cNvSpPr/>
          <p:nvPr/>
        </p:nvSpPr>
        <p:spPr>
          <a:xfrm>
            <a:off x="6187065"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8" name="Google Shape;2348;p200"/>
          <p:cNvSpPr/>
          <p:nvPr/>
        </p:nvSpPr>
        <p:spPr>
          <a:xfrm>
            <a:off x="6187065"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49" name="Google Shape;2349;p200"/>
          <p:cNvSpPr/>
          <p:nvPr/>
        </p:nvSpPr>
        <p:spPr>
          <a:xfrm>
            <a:off x="7294938" y="1143000"/>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50" name="Google Shape;2350;p200"/>
          <p:cNvSpPr/>
          <p:nvPr/>
        </p:nvSpPr>
        <p:spPr>
          <a:xfrm>
            <a:off x="7294938" y="2066613"/>
            <a:ext cx="810000" cy="810000"/>
          </a:xfrm>
          <a:prstGeom prst="rect">
            <a:avLst/>
          </a:prstGeom>
          <a:solidFill>
            <a:srgbClr val="F3CD9B"/>
          </a:solidFill>
          <a:ln>
            <a:noFill/>
          </a:ln>
          <a:effectLst>
            <a:outerShdw blurRad="28575" rotWithShape="0" algn="bl" dir="3540000" dist="47625">
              <a:schemeClr val="dk1">
                <a:alpha val="9000"/>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351" name="Google Shape;2351;p200"/>
          <p:cNvSpPr/>
          <p:nvPr/>
        </p:nvSpPr>
        <p:spPr>
          <a:xfrm>
            <a:off x="662900" y="3084500"/>
            <a:ext cx="485700" cy="461700"/>
          </a:xfrm>
          <a:prstGeom prst="star5">
            <a:avLst>
              <a:gd fmla="val 19098" name="adj"/>
              <a:gd fmla="val 105146" name="hf"/>
              <a:gd fmla="val 110557" name="vf"/>
            </a:avLst>
          </a:prstGeom>
          <a:solidFill>
            <a:srgbClr val="E89B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p272"/>
          <p:cNvSpPr txBox="1"/>
          <p:nvPr/>
        </p:nvSpPr>
        <p:spPr>
          <a:xfrm>
            <a:off x="5757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rPr>
              <a:t>Hur känns det att göra den här delen, har du fått fram tillräckligt med information? Är det något du behöver utforska vidare? Vad?</a:t>
            </a:r>
            <a:endParaRPr b="1" sz="900">
              <a:solidFill>
                <a:srgbClr val="434343"/>
              </a:solidFill>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818" name="Google Shape;2818;p272"/>
          <p:cNvSpPr txBox="1"/>
          <p:nvPr/>
        </p:nvSpPr>
        <p:spPr>
          <a:xfrm>
            <a:off x="4102850" y="1123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900">
                <a:solidFill>
                  <a:srgbClr val="434343"/>
                </a:solidFill>
                <a:highlight>
                  <a:schemeClr val="lt1"/>
                </a:highlight>
              </a:rPr>
              <a:t>Var fungerade bra? Vad fungerade mindre bra? </a:t>
            </a:r>
            <a:endParaRPr b="1" sz="900">
              <a:solidFill>
                <a:srgbClr val="434343"/>
              </a:solidFill>
              <a:highlight>
                <a:schemeClr val="lt1"/>
              </a:highlight>
            </a:endParaRPr>
          </a:p>
          <a:p>
            <a:pPr indent="0" lvl="0" marL="0" rtl="0" algn="l">
              <a:spcBef>
                <a:spcPts val="0"/>
              </a:spcBef>
              <a:spcAft>
                <a:spcPts val="0"/>
              </a:spcAft>
              <a:buNone/>
            </a:pPr>
            <a:r>
              <a:rPr lang="sv" sz="900">
                <a:solidFill>
                  <a:srgbClr val="434343"/>
                </a:solidFill>
              </a:rPr>
              <a:t>Beskriv här:  </a:t>
            </a:r>
            <a:endParaRPr sz="900">
              <a:solidFill>
                <a:srgbClr val="434343"/>
              </a:solidFill>
            </a:endParaRPr>
          </a:p>
        </p:txBody>
      </p:sp>
      <p:sp>
        <p:nvSpPr>
          <p:cNvPr id="2819" name="Google Shape;2819;p272"/>
          <p:cNvSpPr txBox="1"/>
          <p:nvPr/>
        </p:nvSpPr>
        <p:spPr>
          <a:xfrm>
            <a:off x="5757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Är det något du lärt dig som du tror att du skulle kunna få användning av framåt? Är det något du skulle gjort annorlunda om du skulle genomföra samma övning igen? Vad och varför?</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
        <p:nvSpPr>
          <p:cNvPr id="2820" name="Google Shape;2820;p272"/>
          <p:cNvSpPr txBox="1"/>
          <p:nvPr/>
        </p:nvSpPr>
        <p:spPr>
          <a:xfrm>
            <a:off x="4102850" y="3008850"/>
            <a:ext cx="3357600" cy="1692000"/>
          </a:xfrm>
          <a:prstGeom prst="rect">
            <a:avLst/>
          </a:prstGeom>
          <a:noFill/>
          <a:ln cap="flat" cmpd="sng" w="9525">
            <a:solidFill>
              <a:srgbClr val="99999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sv" sz="900">
                <a:solidFill>
                  <a:srgbClr val="434343"/>
                </a:solidFill>
                <a:highlight>
                  <a:schemeClr val="lt1"/>
                </a:highlight>
              </a:rPr>
              <a:t>Finns det andra sätt som du skulle kunna testa dina idéer med användare? </a:t>
            </a:r>
            <a:br>
              <a:rPr b="1" lang="sv" sz="900">
                <a:solidFill>
                  <a:srgbClr val="434343"/>
                </a:solidFill>
                <a:highlight>
                  <a:schemeClr val="lt1"/>
                </a:highlight>
              </a:rPr>
            </a:br>
            <a:r>
              <a:rPr lang="sv" sz="900">
                <a:solidFill>
                  <a:srgbClr val="434343"/>
                </a:solidFill>
              </a:rPr>
              <a:t>Beskriv här:  </a:t>
            </a:r>
            <a:endParaRPr sz="900">
              <a:solidFill>
                <a:srgbClr val="434343"/>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8" name="Shape 2828"/>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2" name="Shape 2832"/>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4" name="Shape 2844"/>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2" name="Shape 2852"/>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6" name="Shape 2856"/>
        <p:cNvGrpSpPr/>
        <p:nvPr/>
      </p:nvGrpSpPr>
      <p:grpSpPr>
        <a:xfrm>
          <a:off x="0" y="0"/>
          <a:ext cx="0" cy="0"/>
          <a:chOff x="0" y="0"/>
          <a:chExt cx="0" cy="0"/>
        </a:xfrm>
      </p:grpSpPr>
      <p:sp>
        <p:nvSpPr>
          <p:cNvPr id="2857" name="Google Shape;2857;p281"/>
          <p:cNvSpPr txBox="1"/>
          <p:nvPr>
            <p:ph type="title"/>
          </p:nvPr>
        </p:nvSpPr>
        <p:spPr>
          <a:xfrm>
            <a:off x="456400" y="1984600"/>
            <a:ext cx="8177700" cy="724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v" sz="3200">
                <a:solidFill>
                  <a:srgbClr val="8EAF99"/>
                </a:solidFill>
                <a:latin typeface="Arial"/>
                <a:ea typeface="Arial"/>
                <a:cs typeface="Arial"/>
                <a:sym typeface="Arial"/>
              </a:rPr>
              <a:t>PROJEKTNAMN</a:t>
            </a:r>
            <a:endParaRPr sz="3200">
              <a:solidFill>
                <a:srgbClr val="8EAF99"/>
              </a:solidFill>
              <a:latin typeface="Arial"/>
              <a:ea typeface="Arial"/>
              <a:cs typeface="Arial"/>
              <a:sym typeface="Arial"/>
            </a:endParaRPr>
          </a:p>
        </p:txBody>
      </p:sp>
      <p:sp>
        <p:nvSpPr>
          <p:cNvPr id="2858" name="Google Shape;2858;p28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859" name="Google Shape;2859;p281"/>
          <p:cNvSpPr txBox="1"/>
          <p:nvPr>
            <p:ph type="title"/>
          </p:nvPr>
        </p:nvSpPr>
        <p:spPr>
          <a:xfrm>
            <a:off x="456400" y="2608575"/>
            <a:ext cx="8177700" cy="724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sv" sz="1400">
                <a:solidFill>
                  <a:srgbClr val="8EAF99"/>
                </a:solidFill>
                <a:latin typeface="Arial"/>
                <a:ea typeface="Arial"/>
                <a:cs typeface="Arial"/>
                <a:sym typeface="Arial"/>
              </a:rPr>
              <a:t>Kort beskrivning av undersökningen</a:t>
            </a:r>
            <a:endParaRPr sz="1400">
              <a:solidFill>
                <a:srgbClr val="8EAF9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5" name="Shape 2355"/>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3" name="Shape 2863"/>
        <p:cNvGrpSpPr/>
        <p:nvPr/>
      </p:nvGrpSpPr>
      <p:grpSpPr>
        <a:xfrm>
          <a:off x="0" y="0"/>
          <a:ext cx="0" cy="0"/>
          <a:chOff x="0" y="0"/>
          <a:chExt cx="0" cy="0"/>
        </a:xfrm>
      </p:grpSpPr>
      <p:sp>
        <p:nvSpPr>
          <p:cNvPr id="2864" name="Google Shape;2864;p282"/>
          <p:cNvSpPr txBox="1"/>
          <p:nvPr>
            <p:ph type="title"/>
          </p:nvPr>
        </p:nvSpPr>
        <p:spPr>
          <a:xfrm>
            <a:off x="456400" y="54000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INNEHÅLL</a:t>
            </a:r>
            <a:endParaRPr>
              <a:solidFill>
                <a:srgbClr val="8EAF99"/>
              </a:solidFill>
              <a:latin typeface="Arial"/>
              <a:ea typeface="Arial"/>
              <a:cs typeface="Arial"/>
              <a:sym typeface="Arial"/>
            </a:endParaRPr>
          </a:p>
        </p:txBody>
      </p:sp>
      <p:sp>
        <p:nvSpPr>
          <p:cNvPr id="2865" name="Google Shape;2865;p282"/>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866" name="Google Shape;2866;p282"/>
          <p:cNvSpPr txBox="1"/>
          <p:nvPr/>
        </p:nvSpPr>
        <p:spPr>
          <a:xfrm>
            <a:off x="525250" y="12918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Bakgrund, Syfte &amp; Fokus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Urval &amp; Genomförande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Insikter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Utmaningar &amp; behov kopplat till faser</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Sammanfattning användartest</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Lösningsförslag</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Rekommendationer</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Förslag på nästa steg </a:t>
            </a:r>
            <a:endParaRPr b="1" sz="1200">
              <a:solidFill>
                <a:schemeClr val="dk2"/>
              </a:solidFill>
              <a:highlight>
                <a:schemeClr val="lt1"/>
              </a:highligh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0" name="Shape 2870"/>
        <p:cNvGrpSpPr/>
        <p:nvPr/>
      </p:nvGrpSpPr>
      <p:grpSpPr>
        <a:xfrm>
          <a:off x="0" y="0"/>
          <a:ext cx="0" cy="0"/>
          <a:chOff x="0" y="0"/>
          <a:chExt cx="0" cy="0"/>
        </a:xfrm>
      </p:grpSpPr>
      <p:sp>
        <p:nvSpPr>
          <p:cNvPr id="2871" name="Google Shape;2871;p283"/>
          <p:cNvSpPr txBox="1"/>
          <p:nvPr>
            <p:ph type="title"/>
          </p:nvPr>
        </p:nvSpPr>
        <p:spPr>
          <a:xfrm>
            <a:off x="456400" y="54000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BAKGRUND, SYFTE &amp; FOKUS</a:t>
            </a:r>
            <a:endParaRPr>
              <a:solidFill>
                <a:srgbClr val="8EAF99"/>
              </a:solidFill>
              <a:latin typeface="Arial"/>
              <a:ea typeface="Arial"/>
              <a:cs typeface="Arial"/>
              <a:sym typeface="Arial"/>
            </a:endParaRPr>
          </a:p>
        </p:txBody>
      </p:sp>
      <p:sp>
        <p:nvSpPr>
          <p:cNvPr id="2872" name="Google Shape;2872;p283"/>
          <p:cNvSpPr txBox="1"/>
          <p:nvPr/>
        </p:nvSpPr>
        <p:spPr>
          <a:xfrm>
            <a:off x="525250" y="12918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Bakgrund – vad är bakgrunden till projektet?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Hämta följande från researchbrief: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Syfte</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Målgrupp</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Avgränsning (vad har undersökts och inte) </a:t>
            </a:r>
            <a:endParaRPr b="1" sz="1200">
              <a:solidFill>
                <a:schemeClr val="dk2"/>
              </a:solidFill>
              <a:highlight>
                <a:schemeClr val="lt1"/>
              </a:highlight>
            </a:endParaRPr>
          </a:p>
        </p:txBody>
      </p:sp>
      <p:sp>
        <p:nvSpPr>
          <p:cNvPr id="2873" name="Google Shape;2873;p283"/>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7" name="Shape 2877"/>
        <p:cNvGrpSpPr/>
        <p:nvPr/>
      </p:nvGrpSpPr>
      <p:grpSpPr>
        <a:xfrm>
          <a:off x="0" y="0"/>
          <a:ext cx="0" cy="0"/>
          <a:chOff x="0" y="0"/>
          <a:chExt cx="0" cy="0"/>
        </a:xfrm>
      </p:grpSpPr>
      <p:sp>
        <p:nvSpPr>
          <p:cNvPr id="2878" name="Google Shape;2878;p284"/>
          <p:cNvSpPr txBox="1"/>
          <p:nvPr>
            <p:ph type="title"/>
          </p:nvPr>
        </p:nvSpPr>
        <p:spPr>
          <a:xfrm>
            <a:off x="456400" y="54000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URVAL &amp; GENOMFÖRANDE</a:t>
            </a:r>
            <a:endParaRPr>
              <a:solidFill>
                <a:srgbClr val="8EAF99"/>
              </a:solidFill>
              <a:latin typeface="Arial"/>
              <a:ea typeface="Arial"/>
              <a:cs typeface="Arial"/>
              <a:sym typeface="Arial"/>
            </a:endParaRPr>
          </a:p>
        </p:txBody>
      </p:sp>
      <p:sp>
        <p:nvSpPr>
          <p:cNvPr id="2879" name="Google Shape;2879;p284"/>
          <p:cNvSpPr txBox="1"/>
          <p:nvPr/>
        </p:nvSpPr>
        <p:spPr>
          <a:xfrm>
            <a:off x="525250" y="12918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Vem har intervjuats?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Vem har du gjort tester med?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Hur många? </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Vilket urval gjordes?</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Hur intervjuades de?  </a:t>
            </a:r>
            <a:endParaRPr b="1" sz="1200">
              <a:solidFill>
                <a:schemeClr val="dk2"/>
              </a:solidFill>
              <a:highlight>
                <a:schemeClr val="lt1"/>
              </a:highlight>
            </a:endParaRPr>
          </a:p>
        </p:txBody>
      </p:sp>
      <p:sp>
        <p:nvSpPr>
          <p:cNvPr id="2880" name="Google Shape;2880;p284"/>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4" name="Shape 2884"/>
        <p:cNvGrpSpPr/>
        <p:nvPr/>
      </p:nvGrpSpPr>
      <p:grpSpPr>
        <a:xfrm>
          <a:off x="0" y="0"/>
          <a:ext cx="0" cy="0"/>
          <a:chOff x="0" y="0"/>
          <a:chExt cx="0" cy="0"/>
        </a:xfrm>
      </p:grpSpPr>
      <p:sp>
        <p:nvSpPr>
          <p:cNvPr id="2885" name="Google Shape;2885;p285"/>
          <p:cNvSpPr/>
          <p:nvPr/>
        </p:nvSpPr>
        <p:spPr>
          <a:xfrm>
            <a:off x="1331100" y="1428688"/>
            <a:ext cx="1467000" cy="1467000"/>
          </a:xfrm>
          <a:prstGeom prst="ellipse">
            <a:avLst/>
          </a:prstGeom>
          <a:solidFill>
            <a:schemeClr val="lt1"/>
          </a:solidFill>
          <a:ln cap="flat" cmpd="sng" w="19050">
            <a:solidFill>
              <a:srgbClr val="8EAF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6" name="Google Shape;2886;p285"/>
          <p:cNvSpPr/>
          <p:nvPr/>
        </p:nvSpPr>
        <p:spPr>
          <a:xfrm>
            <a:off x="3838488" y="1428688"/>
            <a:ext cx="1467000" cy="1467000"/>
          </a:xfrm>
          <a:prstGeom prst="ellipse">
            <a:avLst/>
          </a:prstGeom>
          <a:solidFill>
            <a:schemeClr val="lt1"/>
          </a:solidFill>
          <a:ln cap="flat" cmpd="sng" w="19050">
            <a:solidFill>
              <a:srgbClr val="8EAF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7" name="Google Shape;2887;p285"/>
          <p:cNvSpPr/>
          <p:nvPr/>
        </p:nvSpPr>
        <p:spPr>
          <a:xfrm>
            <a:off x="6345900" y="1428688"/>
            <a:ext cx="1467000" cy="1467000"/>
          </a:xfrm>
          <a:prstGeom prst="ellipse">
            <a:avLst/>
          </a:prstGeom>
          <a:solidFill>
            <a:schemeClr val="lt1"/>
          </a:solidFill>
          <a:ln cap="flat" cmpd="sng" w="19050">
            <a:solidFill>
              <a:srgbClr val="8EAF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8" name="Google Shape;2888;p285"/>
          <p:cNvSpPr txBox="1"/>
          <p:nvPr>
            <p:ph type="title"/>
          </p:nvPr>
        </p:nvSpPr>
        <p:spPr>
          <a:xfrm>
            <a:off x="456400" y="47965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INSIKTER ÖVERSIKT</a:t>
            </a:r>
            <a:endParaRPr>
              <a:solidFill>
                <a:srgbClr val="8EAF99"/>
              </a:solidFill>
              <a:latin typeface="Arial"/>
              <a:ea typeface="Arial"/>
              <a:cs typeface="Arial"/>
              <a:sym typeface="Arial"/>
            </a:endParaRPr>
          </a:p>
        </p:txBody>
      </p:sp>
      <p:sp>
        <p:nvSpPr>
          <p:cNvPr id="2889" name="Google Shape;2889;p285"/>
          <p:cNvSpPr txBox="1"/>
          <p:nvPr/>
        </p:nvSpPr>
        <p:spPr>
          <a:xfrm>
            <a:off x="880500" y="1920438"/>
            <a:ext cx="2368200" cy="584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200">
                <a:solidFill>
                  <a:schemeClr val="dk2"/>
                </a:solidFill>
                <a:highlight>
                  <a:schemeClr val="lt1"/>
                </a:highlight>
              </a:rPr>
              <a:t>XXXX</a:t>
            </a:r>
            <a:endParaRPr b="1" sz="1200">
              <a:solidFill>
                <a:schemeClr val="dk2"/>
              </a:solidFill>
              <a:highlight>
                <a:schemeClr val="lt1"/>
              </a:highlight>
            </a:endParaRPr>
          </a:p>
        </p:txBody>
      </p:sp>
      <p:sp>
        <p:nvSpPr>
          <p:cNvPr id="2890" name="Google Shape;2890;p285"/>
          <p:cNvSpPr txBox="1"/>
          <p:nvPr/>
        </p:nvSpPr>
        <p:spPr>
          <a:xfrm>
            <a:off x="3387888" y="1869838"/>
            <a:ext cx="2368200" cy="584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200">
                <a:solidFill>
                  <a:schemeClr val="dk2"/>
                </a:solidFill>
                <a:highlight>
                  <a:schemeClr val="lt1"/>
                </a:highlight>
              </a:rPr>
              <a:t>XXXX</a:t>
            </a:r>
            <a:endParaRPr b="1" sz="1200">
              <a:solidFill>
                <a:schemeClr val="dk2"/>
              </a:solidFill>
              <a:highlight>
                <a:schemeClr val="lt1"/>
              </a:highlight>
            </a:endParaRPr>
          </a:p>
        </p:txBody>
      </p:sp>
      <p:sp>
        <p:nvSpPr>
          <p:cNvPr id="2891" name="Google Shape;2891;p285"/>
          <p:cNvSpPr txBox="1"/>
          <p:nvPr/>
        </p:nvSpPr>
        <p:spPr>
          <a:xfrm>
            <a:off x="5895300" y="1869838"/>
            <a:ext cx="2368200" cy="584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1600"/>
              </a:spcAft>
              <a:buNone/>
            </a:pPr>
            <a:r>
              <a:rPr b="1" lang="sv" sz="1200">
                <a:solidFill>
                  <a:schemeClr val="dk2"/>
                </a:solidFill>
                <a:highlight>
                  <a:schemeClr val="lt1"/>
                </a:highlight>
              </a:rPr>
              <a:t>XXXX</a:t>
            </a:r>
            <a:endParaRPr b="1" sz="1200">
              <a:solidFill>
                <a:schemeClr val="dk2"/>
              </a:solidFill>
              <a:highlight>
                <a:schemeClr val="lt1"/>
              </a:highlight>
            </a:endParaRPr>
          </a:p>
        </p:txBody>
      </p:sp>
      <p:sp>
        <p:nvSpPr>
          <p:cNvPr id="2892" name="Google Shape;2892;p285"/>
          <p:cNvSpPr/>
          <p:nvPr/>
        </p:nvSpPr>
        <p:spPr>
          <a:xfrm>
            <a:off x="2616975" y="2895688"/>
            <a:ext cx="1467000" cy="1467000"/>
          </a:xfrm>
          <a:prstGeom prst="ellipse">
            <a:avLst/>
          </a:prstGeom>
          <a:solidFill>
            <a:schemeClr val="lt1"/>
          </a:solidFill>
          <a:ln cap="flat" cmpd="sng" w="19050">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3" name="Google Shape;2893;p285"/>
          <p:cNvSpPr/>
          <p:nvPr/>
        </p:nvSpPr>
        <p:spPr>
          <a:xfrm>
            <a:off x="5074425" y="2895688"/>
            <a:ext cx="1467000" cy="1467000"/>
          </a:xfrm>
          <a:prstGeom prst="ellipse">
            <a:avLst/>
          </a:prstGeom>
          <a:solidFill>
            <a:schemeClr val="lt1"/>
          </a:solidFill>
          <a:ln cap="flat" cmpd="sng" w="19050">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4" name="Google Shape;2894;p285"/>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8" name="Shape 2898"/>
        <p:cNvGrpSpPr/>
        <p:nvPr/>
      </p:nvGrpSpPr>
      <p:grpSpPr>
        <a:xfrm>
          <a:off x="0" y="0"/>
          <a:ext cx="0" cy="0"/>
          <a:chOff x="0" y="0"/>
          <a:chExt cx="0" cy="0"/>
        </a:xfrm>
      </p:grpSpPr>
      <p:sp>
        <p:nvSpPr>
          <p:cNvPr id="2899" name="Google Shape;2899;p286"/>
          <p:cNvSpPr txBox="1"/>
          <p:nvPr>
            <p:ph type="title"/>
          </p:nvPr>
        </p:nvSpPr>
        <p:spPr>
          <a:xfrm>
            <a:off x="456400" y="52365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INSIKT</a:t>
            </a:r>
            <a:r>
              <a:rPr lang="sv">
                <a:latin typeface="Arial"/>
                <a:ea typeface="Arial"/>
                <a:cs typeface="Arial"/>
                <a:sym typeface="Arial"/>
              </a:rPr>
              <a:t>SBESKRIVNING </a:t>
            </a:r>
            <a:r>
              <a:rPr lang="sv">
                <a:solidFill>
                  <a:srgbClr val="8EAF99"/>
                </a:solidFill>
                <a:latin typeface="Arial"/>
                <a:ea typeface="Arial"/>
                <a:cs typeface="Arial"/>
                <a:sym typeface="Arial"/>
              </a:rPr>
              <a:t>(RUBRIK)</a:t>
            </a:r>
            <a:endParaRPr>
              <a:solidFill>
                <a:srgbClr val="8EAF99"/>
              </a:solidFill>
              <a:latin typeface="Arial"/>
              <a:ea typeface="Arial"/>
              <a:cs typeface="Arial"/>
              <a:sym typeface="Arial"/>
            </a:endParaRPr>
          </a:p>
        </p:txBody>
      </p:sp>
      <p:sp>
        <p:nvSpPr>
          <p:cNvPr id="2900" name="Google Shape;2900;p286"/>
          <p:cNvSpPr txBox="1"/>
          <p:nvPr/>
        </p:nvSpPr>
        <p:spPr>
          <a:xfrm>
            <a:off x="531600" y="14061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 </a:t>
            </a:r>
            <a:endParaRPr b="1" sz="1200">
              <a:solidFill>
                <a:schemeClr val="dk2"/>
              </a:solidFill>
              <a:highlight>
                <a:schemeClr val="lt1"/>
              </a:highlight>
            </a:endParaRPr>
          </a:p>
        </p:txBody>
      </p:sp>
      <p:sp>
        <p:nvSpPr>
          <p:cNvPr id="2901" name="Google Shape;2901;p286"/>
          <p:cNvSpPr/>
          <p:nvPr/>
        </p:nvSpPr>
        <p:spPr>
          <a:xfrm>
            <a:off x="6043600" y="1572075"/>
            <a:ext cx="2158500" cy="1276200"/>
          </a:xfrm>
          <a:prstGeom prst="wedgeEllipseCallout">
            <a:avLst>
              <a:gd fmla="val -20833" name="adj1"/>
              <a:gd fmla="val 62500" name="adj2"/>
            </a:avLst>
          </a:prstGeom>
          <a:noFill/>
          <a:ln cap="flat" cmpd="sng" w="28575">
            <a:solidFill>
              <a:srgbClr val="8EAF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sv" sz="1800">
                <a:solidFill>
                  <a:schemeClr val="dk2"/>
                </a:solidFill>
              </a:rPr>
              <a:t>“Citat”</a:t>
            </a:r>
            <a:endParaRPr b="1" i="1" sz="1800">
              <a:solidFill>
                <a:schemeClr val="dk2"/>
              </a:solidFill>
            </a:endParaRPr>
          </a:p>
        </p:txBody>
      </p:sp>
      <p:sp>
        <p:nvSpPr>
          <p:cNvPr id="2902" name="Google Shape;2902;p286"/>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903" name="Google Shape;2903;p286"/>
          <p:cNvSpPr txBox="1"/>
          <p:nvPr/>
        </p:nvSpPr>
        <p:spPr>
          <a:xfrm>
            <a:off x="6573513" y="630000"/>
            <a:ext cx="1521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Beskrivning av insikten här</a:t>
            </a:r>
            <a:endParaRPr sz="1100">
              <a:solidFill>
                <a:srgbClr val="666666"/>
              </a:solidFill>
              <a:latin typeface="Caveat"/>
              <a:ea typeface="Caveat"/>
              <a:cs typeface="Caveat"/>
              <a:sym typeface="Caveat"/>
            </a:endParaRPr>
          </a:p>
        </p:txBody>
      </p:sp>
      <p:cxnSp>
        <p:nvCxnSpPr>
          <p:cNvPr id="2904" name="Google Shape;2904;p286"/>
          <p:cNvCxnSpPr/>
          <p:nvPr/>
        </p:nvCxnSpPr>
        <p:spPr>
          <a:xfrm flipH="1" rot="10800000">
            <a:off x="7781336" y="869350"/>
            <a:ext cx="477300" cy="410400"/>
          </a:xfrm>
          <a:prstGeom prst="curvedConnector3">
            <a:avLst>
              <a:gd fmla="val 147944" name="adj1"/>
            </a:avLst>
          </a:prstGeom>
          <a:noFill/>
          <a:ln cap="flat" cmpd="sng" w="9525">
            <a:solidFill>
              <a:srgbClr val="666666"/>
            </a:solidFill>
            <a:prstDash val="solid"/>
            <a:round/>
            <a:headEnd len="med" w="med" type="stealth"/>
            <a:tailEnd len="med" w="med" type="none"/>
          </a:ln>
        </p:spPr>
      </p:cxn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8" name="Shape 2908"/>
        <p:cNvGrpSpPr/>
        <p:nvPr/>
      </p:nvGrpSpPr>
      <p:grpSpPr>
        <a:xfrm>
          <a:off x="0" y="0"/>
          <a:ext cx="0" cy="0"/>
          <a:chOff x="0" y="0"/>
          <a:chExt cx="0" cy="0"/>
        </a:xfrm>
      </p:grpSpPr>
      <p:sp>
        <p:nvSpPr>
          <p:cNvPr id="2909" name="Google Shape;2909;p287"/>
          <p:cNvSpPr/>
          <p:nvPr/>
        </p:nvSpPr>
        <p:spPr>
          <a:xfrm>
            <a:off x="792025" y="1450481"/>
            <a:ext cx="23349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287"/>
          <p:cNvSpPr txBox="1"/>
          <p:nvPr>
            <p:ph type="title"/>
          </p:nvPr>
        </p:nvSpPr>
        <p:spPr>
          <a:xfrm>
            <a:off x="456400" y="529525"/>
            <a:ext cx="7893900" cy="8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solidFill>
                  <a:srgbClr val="8EAF99"/>
                </a:solidFill>
                <a:latin typeface="Arial"/>
                <a:ea typeface="Arial"/>
                <a:cs typeface="Arial"/>
                <a:sym typeface="Arial"/>
              </a:rPr>
              <a:t>UTMANINGAR &amp; </a:t>
            </a:r>
            <a:r>
              <a:rPr lang="sv">
                <a:solidFill>
                  <a:srgbClr val="8EAF99"/>
                </a:solidFill>
                <a:latin typeface="Arial"/>
                <a:ea typeface="Arial"/>
                <a:cs typeface="Arial"/>
                <a:sym typeface="Arial"/>
              </a:rPr>
              <a:t>BEHOV</a:t>
            </a:r>
            <a:r>
              <a:rPr lang="sv">
                <a:solidFill>
                  <a:srgbClr val="8EAF99"/>
                </a:solidFill>
                <a:latin typeface="Arial"/>
                <a:ea typeface="Arial"/>
                <a:cs typeface="Arial"/>
                <a:sym typeface="Arial"/>
              </a:rPr>
              <a:t> KOPPLAT TILL FASER</a:t>
            </a:r>
            <a:endParaRPr>
              <a:solidFill>
                <a:srgbClr val="8EAF99"/>
              </a:solidFill>
              <a:latin typeface="Arial"/>
              <a:ea typeface="Arial"/>
              <a:cs typeface="Arial"/>
              <a:sym typeface="Arial"/>
            </a:endParaRPr>
          </a:p>
          <a:p>
            <a:pPr indent="0" lvl="0" marL="0" rtl="0" algn="l">
              <a:spcBef>
                <a:spcPts val="0"/>
              </a:spcBef>
              <a:spcAft>
                <a:spcPts val="0"/>
              </a:spcAft>
              <a:buNone/>
            </a:pPr>
            <a:r>
              <a:t/>
            </a:r>
            <a:endParaRPr>
              <a:solidFill>
                <a:srgbClr val="8EAF99"/>
              </a:solidFill>
              <a:latin typeface="Arial"/>
              <a:ea typeface="Arial"/>
              <a:cs typeface="Arial"/>
              <a:sym typeface="Arial"/>
            </a:endParaRPr>
          </a:p>
        </p:txBody>
      </p:sp>
      <p:sp>
        <p:nvSpPr>
          <p:cNvPr id="2911" name="Google Shape;2911;p287"/>
          <p:cNvSpPr txBox="1"/>
          <p:nvPr/>
        </p:nvSpPr>
        <p:spPr>
          <a:xfrm>
            <a:off x="829463" y="2757338"/>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Detta är utmanande: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12" name="Google Shape;2912;p287"/>
          <p:cNvSpPr txBox="1"/>
          <p:nvPr/>
        </p:nvSpPr>
        <p:spPr>
          <a:xfrm>
            <a:off x="829475" y="18782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grpSp>
        <p:nvGrpSpPr>
          <p:cNvPr id="2913" name="Google Shape;2913;p287"/>
          <p:cNvGrpSpPr/>
          <p:nvPr/>
        </p:nvGrpSpPr>
        <p:grpSpPr>
          <a:xfrm>
            <a:off x="323865" y="3030773"/>
            <a:ext cx="420171" cy="262148"/>
            <a:chOff x="4866425" y="1376950"/>
            <a:chExt cx="2130684" cy="1422401"/>
          </a:xfrm>
        </p:grpSpPr>
        <p:sp>
          <p:nvSpPr>
            <p:cNvPr id="2914" name="Google Shape;2914;p287"/>
            <p:cNvSpPr/>
            <p:nvPr/>
          </p:nvSpPr>
          <p:spPr>
            <a:xfrm>
              <a:off x="4866425" y="1953951"/>
              <a:ext cx="623100" cy="623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2915" name="Google Shape;2915;p287"/>
            <p:cNvSpPr/>
            <p:nvPr/>
          </p:nvSpPr>
          <p:spPr>
            <a:xfrm>
              <a:off x="5178677" y="1455532"/>
              <a:ext cx="7854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2916" name="Google Shape;2916;p287"/>
            <p:cNvSpPr/>
            <p:nvPr/>
          </p:nvSpPr>
          <p:spPr>
            <a:xfrm>
              <a:off x="5731119" y="1376950"/>
              <a:ext cx="1127700" cy="9240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2917" name="Google Shape;2917;p287"/>
            <p:cNvSpPr/>
            <p:nvPr/>
          </p:nvSpPr>
          <p:spPr>
            <a:xfrm>
              <a:off x="6085409" y="1912275"/>
              <a:ext cx="911700" cy="706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sp>
          <p:nvSpPr>
            <p:cNvPr id="2918" name="Google Shape;2918;p287"/>
            <p:cNvSpPr/>
            <p:nvPr/>
          </p:nvSpPr>
          <p:spPr>
            <a:xfrm>
              <a:off x="5366254" y="1953951"/>
              <a:ext cx="911700" cy="8454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909C"/>
                </a:solidFill>
              </a:endParaRPr>
            </a:p>
          </p:txBody>
        </p:sp>
      </p:grpSp>
      <p:sp>
        <p:nvSpPr>
          <p:cNvPr id="2919" name="Google Shape;2919;p287"/>
          <p:cNvSpPr txBox="1"/>
          <p:nvPr/>
        </p:nvSpPr>
        <p:spPr>
          <a:xfrm>
            <a:off x="106150" y="1491313"/>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Faser</a:t>
            </a:r>
            <a:endParaRPr sz="1300">
              <a:solidFill>
                <a:schemeClr val="dk2"/>
              </a:solidFill>
            </a:endParaRPr>
          </a:p>
        </p:txBody>
      </p:sp>
      <p:cxnSp>
        <p:nvCxnSpPr>
          <p:cNvPr id="2920" name="Google Shape;2920;p287"/>
          <p:cNvCxnSpPr/>
          <p:nvPr/>
        </p:nvCxnSpPr>
        <p:spPr>
          <a:xfrm>
            <a:off x="792025" y="1822675"/>
            <a:ext cx="7817400" cy="0"/>
          </a:xfrm>
          <a:prstGeom prst="straightConnector1">
            <a:avLst/>
          </a:prstGeom>
          <a:noFill/>
          <a:ln cap="flat" cmpd="sng" w="9525">
            <a:solidFill>
              <a:schemeClr val="dk2"/>
            </a:solidFill>
            <a:prstDash val="solid"/>
            <a:round/>
            <a:headEnd len="med" w="med" type="none"/>
            <a:tailEnd len="med" w="med" type="triangle"/>
          </a:ln>
        </p:spPr>
      </p:cxnSp>
      <p:cxnSp>
        <p:nvCxnSpPr>
          <p:cNvPr id="2921" name="Google Shape;2921;p287"/>
          <p:cNvCxnSpPr/>
          <p:nvPr/>
        </p:nvCxnSpPr>
        <p:spPr>
          <a:xfrm>
            <a:off x="3165250" y="1878200"/>
            <a:ext cx="0" cy="2751600"/>
          </a:xfrm>
          <a:prstGeom prst="straightConnector1">
            <a:avLst/>
          </a:prstGeom>
          <a:noFill/>
          <a:ln cap="flat" cmpd="sng" w="9525">
            <a:solidFill>
              <a:schemeClr val="dk1"/>
            </a:solidFill>
            <a:prstDash val="dot"/>
            <a:round/>
            <a:headEnd len="med" w="med" type="none"/>
            <a:tailEnd len="med" w="med" type="none"/>
          </a:ln>
        </p:spPr>
      </p:cxnSp>
      <p:cxnSp>
        <p:nvCxnSpPr>
          <p:cNvPr id="2922" name="Google Shape;2922;p287"/>
          <p:cNvCxnSpPr/>
          <p:nvPr/>
        </p:nvCxnSpPr>
        <p:spPr>
          <a:xfrm>
            <a:off x="5811550" y="1887170"/>
            <a:ext cx="0" cy="2742600"/>
          </a:xfrm>
          <a:prstGeom prst="straightConnector1">
            <a:avLst/>
          </a:prstGeom>
          <a:noFill/>
          <a:ln cap="flat" cmpd="sng" w="9525">
            <a:solidFill>
              <a:schemeClr val="dk1"/>
            </a:solidFill>
            <a:prstDash val="dot"/>
            <a:round/>
            <a:headEnd len="med" w="med" type="none"/>
            <a:tailEnd len="med" w="med" type="none"/>
          </a:ln>
        </p:spPr>
      </p:cxnSp>
      <p:sp>
        <p:nvSpPr>
          <p:cNvPr id="2923" name="Google Shape;2923;p287"/>
          <p:cNvSpPr txBox="1"/>
          <p:nvPr/>
        </p:nvSpPr>
        <p:spPr>
          <a:xfrm>
            <a:off x="3320500" y="2708313"/>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Detta är utmanande: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24" name="Google Shape;2924;p287"/>
          <p:cNvSpPr txBox="1"/>
          <p:nvPr/>
        </p:nvSpPr>
        <p:spPr>
          <a:xfrm>
            <a:off x="5968450" y="2708313"/>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Detta är utmanande: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25" name="Google Shape;2925;p287"/>
          <p:cNvSpPr txBox="1"/>
          <p:nvPr/>
        </p:nvSpPr>
        <p:spPr>
          <a:xfrm>
            <a:off x="106150" y="278368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Utmaningar</a:t>
            </a:r>
            <a:endParaRPr sz="1300">
              <a:solidFill>
                <a:schemeClr val="dk2"/>
              </a:solidFill>
            </a:endParaRPr>
          </a:p>
        </p:txBody>
      </p:sp>
      <p:sp>
        <p:nvSpPr>
          <p:cNvPr id="2926" name="Google Shape;2926;p287"/>
          <p:cNvSpPr txBox="1"/>
          <p:nvPr/>
        </p:nvSpPr>
        <p:spPr>
          <a:xfrm>
            <a:off x="106150" y="1860700"/>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Aktiviteter</a:t>
            </a:r>
            <a:endParaRPr sz="1300">
              <a:solidFill>
                <a:schemeClr val="dk2"/>
              </a:solidFill>
            </a:endParaRPr>
          </a:p>
        </p:txBody>
      </p:sp>
      <p:sp>
        <p:nvSpPr>
          <p:cNvPr id="2927" name="Google Shape;2927;p287"/>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928" name="Google Shape;2928;p287"/>
          <p:cNvSpPr/>
          <p:nvPr/>
        </p:nvSpPr>
        <p:spPr>
          <a:xfrm>
            <a:off x="395801" y="4116725"/>
            <a:ext cx="276300" cy="265500"/>
          </a:xfrm>
          <a:prstGeom prst="heart">
            <a:avLst/>
          </a:prstGeom>
          <a:solidFill>
            <a:srgbClr val="8EAF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87"/>
          <p:cNvSpPr txBox="1"/>
          <p:nvPr/>
        </p:nvSpPr>
        <p:spPr>
          <a:xfrm>
            <a:off x="106150" y="3828088"/>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Behov</a:t>
            </a:r>
            <a:endParaRPr sz="1300">
              <a:solidFill>
                <a:schemeClr val="dk2"/>
              </a:solidFill>
            </a:endParaRPr>
          </a:p>
        </p:txBody>
      </p:sp>
      <p:sp>
        <p:nvSpPr>
          <p:cNvPr id="2930" name="Google Shape;2930;p287"/>
          <p:cNvSpPr txBox="1"/>
          <p:nvPr/>
        </p:nvSpPr>
        <p:spPr>
          <a:xfrm>
            <a:off x="3399850" y="18737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31" name="Google Shape;2931;p287"/>
          <p:cNvSpPr txBox="1"/>
          <p:nvPr/>
        </p:nvSpPr>
        <p:spPr>
          <a:xfrm>
            <a:off x="5970225" y="1873700"/>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32" name="Google Shape;2932;p287"/>
          <p:cNvSpPr txBox="1"/>
          <p:nvPr/>
        </p:nvSpPr>
        <p:spPr>
          <a:xfrm>
            <a:off x="830613" y="3751888"/>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Behov av att: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33" name="Google Shape;2933;p287"/>
          <p:cNvSpPr txBox="1"/>
          <p:nvPr/>
        </p:nvSpPr>
        <p:spPr>
          <a:xfrm>
            <a:off x="3399838" y="3751888"/>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Behov av att: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34" name="Google Shape;2934;p287"/>
          <p:cNvSpPr txBox="1"/>
          <p:nvPr/>
        </p:nvSpPr>
        <p:spPr>
          <a:xfrm>
            <a:off x="6046138" y="3751888"/>
            <a:ext cx="2177100" cy="507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rPr lang="sv" sz="1000">
                <a:solidFill>
                  <a:schemeClr val="dk2"/>
                </a:solidFill>
              </a:rPr>
              <a:t>Behov av att: </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a:p>
            <a:pPr indent="-292100" lvl="0" marL="457200" rtl="0" algn="l">
              <a:spcBef>
                <a:spcPts val="0"/>
              </a:spcBef>
              <a:spcAft>
                <a:spcPts val="0"/>
              </a:spcAft>
              <a:buClr>
                <a:schemeClr val="dk2"/>
              </a:buClr>
              <a:buSzPts val="1000"/>
              <a:buChar char="●"/>
            </a:pPr>
            <a:r>
              <a:rPr lang="sv" sz="1000">
                <a:solidFill>
                  <a:schemeClr val="dk2"/>
                </a:solidFill>
              </a:rPr>
              <a:t>x</a:t>
            </a:r>
            <a:endParaRPr sz="1000">
              <a:solidFill>
                <a:schemeClr val="dk2"/>
              </a:solidFill>
            </a:endParaRPr>
          </a:p>
        </p:txBody>
      </p:sp>
      <p:sp>
        <p:nvSpPr>
          <p:cNvPr id="2935" name="Google Shape;2935;p287"/>
          <p:cNvSpPr/>
          <p:nvPr/>
        </p:nvSpPr>
        <p:spPr>
          <a:xfrm>
            <a:off x="5869625" y="1450450"/>
            <a:ext cx="25179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36" name="Google Shape;2936;p287"/>
          <p:cNvSpPr/>
          <p:nvPr/>
        </p:nvSpPr>
        <p:spPr>
          <a:xfrm>
            <a:off x="3235175" y="1450450"/>
            <a:ext cx="25179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37" name="Google Shape;2937;p287"/>
          <p:cNvSpPr txBox="1"/>
          <p:nvPr/>
        </p:nvSpPr>
        <p:spPr>
          <a:xfrm>
            <a:off x="1642375" y="1425450"/>
            <a:ext cx="63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FÖRE </a:t>
            </a:r>
            <a:endParaRPr b="1" sz="1200">
              <a:solidFill>
                <a:schemeClr val="dk2"/>
              </a:solidFill>
            </a:endParaRPr>
          </a:p>
        </p:txBody>
      </p:sp>
      <p:sp>
        <p:nvSpPr>
          <p:cNvPr id="2938" name="Google Shape;2938;p287"/>
          <p:cNvSpPr txBox="1"/>
          <p:nvPr/>
        </p:nvSpPr>
        <p:spPr>
          <a:xfrm>
            <a:off x="4043975" y="1425450"/>
            <a:ext cx="9003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UNDER </a:t>
            </a:r>
            <a:endParaRPr b="1" sz="1200">
              <a:solidFill>
                <a:schemeClr val="dk2"/>
              </a:solidFill>
            </a:endParaRPr>
          </a:p>
        </p:txBody>
      </p:sp>
      <p:sp>
        <p:nvSpPr>
          <p:cNvPr id="2939" name="Google Shape;2939;p287"/>
          <p:cNvSpPr txBox="1"/>
          <p:nvPr/>
        </p:nvSpPr>
        <p:spPr>
          <a:xfrm>
            <a:off x="6787600" y="1425450"/>
            <a:ext cx="69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EFTER</a:t>
            </a:r>
            <a:endParaRPr b="1" sz="1200">
              <a:solidFill>
                <a:schemeClr val="dk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3" name="Shape 2943"/>
        <p:cNvGrpSpPr/>
        <p:nvPr/>
      </p:nvGrpSpPr>
      <p:grpSpPr>
        <a:xfrm>
          <a:off x="0" y="0"/>
          <a:ext cx="0" cy="0"/>
          <a:chOff x="0" y="0"/>
          <a:chExt cx="0" cy="0"/>
        </a:xfrm>
      </p:grpSpPr>
      <p:sp>
        <p:nvSpPr>
          <p:cNvPr id="2944" name="Google Shape;2944;p288"/>
          <p:cNvSpPr txBox="1"/>
          <p:nvPr>
            <p:ph type="title"/>
          </p:nvPr>
        </p:nvSpPr>
        <p:spPr>
          <a:xfrm>
            <a:off x="456400" y="54000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SAMMANFATTNING </a:t>
            </a:r>
            <a:r>
              <a:rPr lang="sv">
                <a:latin typeface="Arial"/>
                <a:ea typeface="Arial"/>
                <a:cs typeface="Arial"/>
                <a:sym typeface="Arial"/>
              </a:rPr>
              <a:t>ANVÄNDAR</a:t>
            </a:r>
            <a:r>
              <a:rPr lang="sv">
                <a:solidFill>
                  <a:srgbClr val="8EAF99"/>
                </a:solidFill>
                <a:latin typeface="Arial"/>
                <a:ea typeface="Arial"/>
                <a:cs typeface="Arial"/>
                <a:sym typeface="Arial"/>
              </a:rPr>
              <a:t>TEST</a:t>
            </a:r>
            <a:endParaRPr sz="2000">
              <a:solidFill>
                <a:srgbClr val="8EAF99"/>
              </a:solidFill>
              <a:latin typeface="Arial"/>
              <a:ea typeface="Arial"/>
              <a:cs typeface="Arial"/>
              <a:sym typeface="Arial"/>
            </a:endParaRPr>
          </a:p>
        </p:txBody>
      </p:sp>
      <p:cxnSp>
        <p:nvCxnSpPr>
          <p:cNvPr id="2945" name="Google Shape;2945;p288"/>
          <p:cNvCxnSpPr/>
          <p:nvPr/>
        </p:nvCxnSpPr>
        <p:spPr>
          <a:xfrm>
            <a:off x="666950" y="1822675"/>
            <a:ext cx="7942500" cy="0"/>
          </a:xfrm>
          <a:prstGeom prst="straightConnector1">
            <a:avLst/>
          </a:prstGeom>
          <a:noFill/>
          <a:ln cap="flat" cmpd="sng" w="9525">
            <a:solidFill>
              <a:schemeClr val="dk2"/>
            </a:solidFill>
            <a:prstDash val="solid"/>
            <a:round/>
            <a:headEnd len="med" w="med" type="none"/>
            <a:tailEnd len="med" w="med" type="triangle"/>
          </a:ln>
        </p:spPr>
      </p:cxnSp>
      <p:cxnSp>
        <p:nvCxnSpPr>
          <p:cNvPr id="2946" name="Google Shape;2946;p288"/>
          <p:cNvCxnSpPr/>
          <p:nvPr/>
        </p:nvCxnSpPr>
        <p:spPr>
          <a:xfrm>
            <a:off x="3241450" y="1894225"/>
            <a:ext cx="0" cy="2729400"/>
          </a:xfrm>
          <a:prstGeom prst="straightConnector1">
            <a:avLst/>
          </a:prstGeom>
          <a:noFill/>
          <a:ln cap="flat" cmpd="sng" w="9525">
            <a:solidFill>
              <a:schemeClr val="dk1"/>
            </a:solidFill>
            <a:prstDash val="dot"/>
            <a:round/>
            <a:headEnd len="med" w="med" type="none"/>
            <a:tailEnd len="med" w="med" type="none"/>
          </a:ln>
        </p:spPr>
      </p:cxnSp>
      <p:cxnSp>
        <p:nvCxnSpPr>
          <p:cNvPr id="2947" name="Google Shape;2947;p288"/>
          <p:cNvCxnSpPr/>
          <p:nvPr/>
        </p:nvCxnSpPr>
        <p:spPr>
          <a:xfrm>
            <a:off x="5811550" y="1894225"/>
            <a:ext cx="0" cy="2729400"/>
          </a:xfrm>
          <a:prstGeom prst="straightConnector1">
            <a:avLst/>
          </a:prstGeom>
          <a:noFill/>
          <a:ln cap="flat" cmpd="sng" w="9525">
            <a:solidFill>
              <a:schemeClr val="dk1"/>
            </a:solidFill>
            <a:prstDash val="dot"/>
            <a:round/>
            <a:headEnd len="med" w="med" type="none"/>
            <a:tailEnd len="med" w="med" type="none"/>
          </a:ln>
        </p:spPr>
      </p:cxnSp>
      <p:sp>
        <p:nvSpPr>
          <p:cNvPr id="2948" name="Google Shape;2948;p288"/>
          <p:cNvSpPr txBox="1"/>
          <p:nvPr/>
        </p:nvSpPr>
        <p:spPr>
          <a:xfrm>
            <a:off x="258550" y="2747600"/>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Fungerar bra</a:t>
            </a:r>
            <a:endParaRPr sz="1300">
              <a:solidFill>
                <a:schemeClr val="dk2"/>
              </a:solidFill>
            </a:endParaRPr>
          </a:p>
        </p:txBody>
      </p:sp>
      <p:sp>
        <p:nvSpPr>
          <p:cNvPr id="2949" name="Google Shape;2949;p288"/>
          <p:cNvSpPr txBox="1"/>
          <p:nvPr/>
        </p:nvSpPr>
        <p:spPr>
          <a:xfrm>
            <a:off x="258550" y="4068300"/>
            <a:ext cx="855600" cy="2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sv" sz="800">
                <a:solidFill>
                  <a:schemeClr val="dk2"/>
                </a:solidFill>
              </a:rPr>
              <a:t>Fungerar mindre bra </a:t>
            </a:r>
            <a:endParaRPr sz="1300">
              <a:solidFill>
                <a:schemeClr val="dk2"/>
              </a:solidFill>
            </a:endParaRPr>
          </a:p>
        </p:txBody>
      </p:sp>
      <p:sp>
        <p:nvSpPr>
          <p:cNvPr id="2950" name="Google Shape;2950;p288"/>
          <p:cNvSpPr/>
          <p:nvPr/>
        </p:nvSpPr>
        <p:spPr>
          <a:xfrm>
            <a:off x="1094625" y="2312075"/>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None/>
            </a:pPr>
            <a:r>
              <a:rPr b="1" i="1" lang="sv" sz="800">
                <a:solidFill>
                  <a:schemeClr val="dk2"/>
                </a:solidFill>
              </a:rPr>
              <a:t>Reaktioner från resenärer</a:t>
            </a:r>
            <a:endParaRPr i="1" sz="800">
              <a:solidFill>
                <a:schemeClr val="dk2"/>
              </a:solidFill>
            </a:endParaRPr>
          </a:p>
        </p:txBody>
      </p:sp>
      <p:sp>
        <p:nvSpPr>
          <p:cNvPr id="2951" name="Google Shape;2951;p288"/>
          <p:cNvSpPr/>
          <p:nvPr/>
        </p:nvSpPr>
        <p:spPr>
          <a:xfrm>
            <a:off x="3610150" y="2312075"/>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Clr>
                <a:schemeClr val="dk1"/>
              </a:buClr>
              <a:buSzPts val="1100"/>
              <a:buFont typeface="Arial"/>
              <a:buNone/>
            </a:pPr>
            <a:r>
              <a:rPr b="1" i="1" lang="sv" sz="800">
                <a:solidFill>
                  <a:schemeClr val="dk2"/>
                </a:solidFill>
              </a:rPr>
              <a:t>Reaktioner från resenärer</a:t>
            </a:r>
            <a:endParaRPr i="1" sz="800">
              <a:solidFill>
                <a:schemeClr val="dk2"/>
              </a:solidFill>
            </a:endParaRPr>
          </a:p>
        </p:txBody>
      </p:sp>
      <p:sp>
        <p:nvSpPr>
          <p:cNvPr id="2952" name="Google Shape;2952;p288"/>
          <p:cNvSpPr/>
          <p:nvPr/>
        </p:nvSpPr>
        <p:spPr>
          <a:xfrm>
            <a:off x="6218347" y="2312075"/>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Clr>
                <a:schemeClr val="dk1"/>
              </a:buClr>
              <a:buSzPts val="1100"/>
              <a:buFont typeface="Arial"/>
              <a:buNone/>
            </a:pPr>
            <a:r>
              <a:rPr b="1" i="1" lang="sv" sz="800">
                <a:solidFill>
                  <a:schemeClr val="dk2"/>
                </a:solidFill>
              </a:rPr>
              <a:t>Reaktioner från resenärer</a:t>
            </a:r>
            <a:endParaRPr i="1" sz="800">
              <a:solidFill>
                <a:schemeClr val="dk2"/>
              </a:solidFill>
            </a:endParaRPr>
          </a:p>
        </p:txBody>
      </p:sp>
      <p:sp>
        <p:nvSpPr>
          <p:cNvPr id="2953" name="Google Shape;2953;p288"/>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954" name="Google Shape;2954;p288"/>
          <p:cNvSpPr/>
          <p:nvPr/>
        </p:nvSpPr>
        <p:spPr>
          <a:xfrm>
            <a:off x="452650" y="2335838"/>
            <a:ext cx="467400" cy="467400"/>
          </a:xfrm>
          <a:prstGeom prst="mathPlus">
            <a:avLst>
              <a:gd fmla="val 23520" name="adj1"/>
            </a:avLst>
          </a:prstGeom>
          <a:solidFill>
            <a:srgbClr val="8EAF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5" name="Google Shape;2955;p288"/>
          <p:cNvSpPr/>
          <p:nvPr/>
        </p:nvSpPr>
        <p:spPr>
          <a:xfrm>
            <a:off x="474850" y="3657300"/>
            <a:ext cx="423000" cy="423000"/>
          </a:xfrm>
          <a:prstGeom prst="mathMinus">
            <a:avLst>
              <a:gd fmla="val 23520" name="adj1"/>
            </a:avLst>
          </a:prstGeom>
          <a:solidFill>
            <a:schemeClr val="dk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6" name="Google Shape;2956;p288"/>
          <p:cNvSpPr/>
          <p:nvPr/>
        </p:nvSpPr>
        <p:spPr>
          <a:xfrm>
            <a:off x="1094625" y="3658800"/>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None/>
            </a:pPr>
            <a:r>
              <a:rPr b="1" i="1" lang="sv" sz="800">
                <a:solidFill>
                  <a:schemeClr val="dk2"/>
                </a:solidFill>
              </a:rPr>
              <a:t>Reaktioner från resenärer</a:t>
            </a:r>
            <a:endParaRPr i="1" sz="800">
              <a:solidFill>
                <a:schemeClr val="dk2"/>
              </a:solidFill>
            </a:endParaRPr>
          </a:p>
        </p:txBody>
      </p:sp>
      <p:sp>
        <p:nvSpPr>
          <p:cNvPr id="2957" name="Google Shape;2957;p288"/>
          <p:cNvSpPr/>
          <p:nvPr/>
        </p:nvSpPr>
        <p:spPr>
          <a:xfrm>
            <a:off x="3610150" y="3658800"/>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Clr>
                <a:schemeClr val="dk1"/>
              </a:buClr>
              <a:buSzPts val="1100"/>
              <a:buFont typeface="Arial"/>
              <a:buNone/>
            </a:pPr>
            <a:r>
              <a:rPr b="1" i="1" lang="sv" sz="800">
                <a:solidFill>
                  <a:schemeClr val="dk2"/>
                </a:solidFill>
              </a:rPr>
              <a:t>Reaktioner från resenärer</a:t>
            </a:r>
            <a:endParaRPr i="1" sz="800">
              <a:solidFill>
                <a:schemeClr val="dk2"/>
              </a:solidFill>
            </a:endParaRPr>
          </a:p>
        </p:txBody>
      </p:sp>
      <p:sp>
        <p:nvSpPr>
          <p:cNvPr id="2958" name="Google Shape;2958;p288"/>
          <p:cNvSpPr/>
          <p:nvPr/>
        </p:nvSpPr>
        <p:spPr>
          <a:xfrm>
            <a:off x="6218347" y="3658800"/>
            <a:ext cx="1832700" cy="724800"/>
          </a:xfrm>
          <a:prstGeom prst="roundRect">
            <a:avLst>
              <a:gd fmla="val 10989" name="adj"/>
            </a:avLst>
          </a:prstGeom>
          <a:solidFill>
            <a:srgbClr val="FFFFFF"/>
          </a:solidFill>
          <a:ln cap="flat" cmpd="sng" w="9525">
            <a:solidFill>
              <a:srgbClr val="8EAF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Clr>
                <a:schemeClr val="dk1"/>
              </a:buClr>
              <a:buSzPts val="1100"/>
              <a:buFont typeface="Arial"/>
              <a:buNone/>
            </a:pPr>
            <a:r>
              <a:rPr b="1" i="1" lang="sv" sz="800">
                <a:solidFill>
                  <a:schemeClr val="dk2"/>
                </a:solidFill>
              </a:rPr>
              <a:t>Reaktioner från resenärer</a:t>
            </a:r>
            <a:endParaRPr i="1" sz="800">
              <a:solidFill>
                <a:schemeClr val="dk2"/>
              </a:solidFill>
            </a:endParaRPr>
          </a:p>
        </p:txBody>
      </p:sp>
      <p:sp>
        <p:nvSpPr>
          <p:cNvPr id="2959" name="Google Shape;2959;p288"/>
          <p:cNvSpPr/>
          <p:nvPr/>
        </p:nvSpPr>
        <p:spPr>
          <a:xfrm>
            <a:off x="792025" y="1450475"/>
            <a:ext cx="24225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88"/>
          <p:cNvSpPr/>
          <p:nvPr/>
        </p:nvSpPr>
        <p:spPr>
          <a:xfrm>
            <a:off x="5869625" y="1450450"/>
            <a:ext cx="25179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61" name="Google Shape;2961;p288"/>
          <p:cNvSpPr/>
          <p:nvPr/>
        </p:nvSpPr>
        <p:spPr>
          <a:xfrm>
            <a:off x="3330650" y="1450450"/>
            <a:ext cx="2422500" cy="346200"/>
          </a:xfrm>
          <a:prstGeom prst="rect">
            <a:avLst/>
          </a:prstGeom>
          <a:solidFill>
            <a:srgbClr val="8EAF99">
              <a:alpha val="50559"/>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62" name="Google Shape;2962;p288"/>
          <p:cNvSpPr txBox="1"/>
          <p:nvPr/>
        </p:nvSpPr>
        <p:spPr>
          <a:xfrm>
            <a:off x="1686175" y="1425450"/>
            <a:ext cx="63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FÖRE </a:t>
            </a:r>
            <a:endParaRPr b="1" sz="1200">
              <a:solidFill>
                <a:schemeClr val="dk2"/>
              </a:solidFill>
            </a:endParaRPr>
          </a:p>
        </p:txBody>
      </p:sp>
      <p:sp>
        <p:nvSpPr>
          <p:cNvPr id="2963" name="Google Shape;2963;p288"/>
          <p:cNvSpPr txBox="1"/>
          <p:nvPr/>
        </p:nvSpPr>
        <p:spPr>
          <a:xfrm>
            <a:off x="4043975" y="1425450"/>
            <a:ext cx="9003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UNDER </a:t>
            </a:r>
            <a:endParaRPr b="1" sz="1200">
              <a:solidFill>
                <a:schemeClr val="dk2"/>
              </a:solidFill>
            </a:endParaRPr>
          </a:p>
        </p:txBody>
      </p:sp>
      <p:sp>
        <p:nvSpPr>
          <p:cNvPr id="2964" name="Google Shape;2964;p288"/>
          <p:cNvSpPr txBox="1"/>
          <p:nvPr/>
        </p:nvSpPr>
        <p:spPr>
          <a:xfrm>
            <a:off x="6811475" y="1425450"/>
            <a:ext cx="694200" cy="346200"/>
          </a:xfrm>
          <a:prstGeom prst="rect">
            <a:avLst/>
          </a:prstGeom>
          <a:noFill/>
          <a:ln>
            <a:noFill/>
          </a:ln>
        </p:spPr>
        <p:txBody>
          <a:bodyPr anchorCtr="0" anchor="t" bIns="75650" lIns="75650" spcFirstLastPara="1" rIns="75650" wrap="square" tIns="75650">
            <a:noAutofit/>
          </a:bodyPr>
          <a:lstStyle/>
          <a:p>
            <a:pPr indent="0" lvl="0" marL="0" rtl="0" algn="ctr">
              <a:spcBef>
                <a:spcPts val="300"/>
              </a:spcBef>
              <a:spcAft>
                <a:spcPts val="0"/>
              </a:spcAft>
              <a:buNone/>
            </a:pPr>
            <a:r>
              <a:rPr b="1" lang="sv" sz="1200">
                <a:solidFill>
                  <a:schemeClr val="dk2"/>
                </a:solidFill>
              </a:rPr>
              <a:t>EFTER</a:t>
            </a:r>
            <a:endParaRPr b="1" sz="1200">
              <a:solidFill>
                <a:schemeClr val="dk2"/>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8" name="Shape 2968"/>
        <p:cNvGrpSpPr/>
        <p:nvPr/>
      </p:nvGrpSpPr>
      <p:grpSpPr>
        <a:xfrm>
          <a:off x="0" y="0"/>
          <a:ext cx="0" cy="0"/>
          <a:chOff x="0" y="0"/>
          <a:chExt cx="0" cy="0"/>
        </a:xfrm>
      </p:grpSpPr>
      <p:sp>
        <p:nvSpPr>
          <p:cNvPr id="2969" name="Google Shape;2969;p289"/>
          <p:cNvSpPr txBox="1"/>
          <p:nvPr>
            <p:ph type="title"/>
          </p:nvPr>
        </p:nvSpPr>
        <p:spPr>
          <a:xfrm>
            <a:off x="456400" y="51745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sv">
                <a:latin typeface="Arial"/>
                <a:ea typeface="Arial"/>
                <a:cs typeface="Arial"/>
                <a:sym typeface="Arial"/>
              </a:rPr>
              <a:t>LÖSNINGSFÖRSLAG</a:t>
            </a:r>
            <a:endParaRPr>
              <a:solidFill>
                <a:srgbClr val="8EAF99"/>
              </a:solidFill>
              <a:latin typeface="Arial"/>
              <a:ea typeface="Arial"/>
              <a:cs typeface="Arial"/>
              <a:sym typeface="Arial"/>
            </a:endParaRPr>
          </a:p>
        </p:txBody>
      </p:sp>
      <p:sp>
        <p:nvSpPr>
          <p:cNvPr id="2970" name="Google Shape;2970;p289"/>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
        <p:nvSpPr>
          <p:cNvPr id="2971" name="Google Shape;2971;p289"/>
          <p:cNvSpPr txBox="1"/>
          <p:nvPr/>
        </p:nvSpPr>
        <p:spPr>
          <a:xfrm>
            <a:off x="525250" y="12918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 </a:t>
            </a:r>
            <a:endParaRPr b="1" sz="1200">
              <a:solidFill>
                <a:schemeClr val="dk2"/>
              </a:solidFill>
              <a:highlight>
                <a:schemeClr val="lt1"/>
              </a:highlight>
            </a:endParaRPr>
          </a:p>
        </p:txBody>
      </p:sp>
      <p:sp>
        <p:nvSpPr>
          <p:cNvPr id="2972" name="Google Shape;2972;p289"/>
          <p:cNvSpPr txBox="1"/>
          <p:nvPr/>
        </p:nvSpPr>
        <p:spPr>
          <a:xfrm>
            <a:off x="6041225" y="730150"/>
            <a:ext cx="21669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kan du beskriva ditt lösningsförslag i text &amp; bild</a:t>
            </a:r>
            <a:endParaRPr sz="1100">
              <a:solidFill>
                <a:srgbClr val="666666"/>
              </a:solidFill>
              <a:latin typeface="Caveat"/>
              <a:ea typeface="Caveat"/>
              <a:cs typeface="Caveat"/>
              <a:sym typeface="Caveat"/>
            </a:endParaRPr>
          </a:p>
        </p:txBody>
      </p:sp>
      <p:cxnSp>
        <p:nvCxnSpPr>
          <p:cNvPr id="2973" name="Google Shape;2973;p289"/>
          <p:cNvCxnSpPr/>
          <p:nvPr/>
        </p:nvCxnSpPr>
        <p:spPr>
          <a:xfrm flipH="1" rot="10800000">
            <a:off x="7894449" y="969500"/>
            <a:ext cx="477300" cy="410400"/>
          </a:xfrm>
          <a:prstGeom prst="curvedConnector3">
            <a:avLst>
              <a:gd fmla="val 147944" name="adj1"/>
            </a:avLst>
          </a:prstGeom>
          <a:noFill/>
          <a:ln cap="flat" cmpd="sng" w="9525">
            <a:solidFill>
              <a:srgbClr val="666666"/>
            </a:solidFill>
            <a:prstDash val="solid"/>
            <a:round/>
            <a:headEnd len="med" w="med" type="stealth"/>
            <a:tailEnd len="med" w="med" type="none"/>
          </a:ln>
        </p:spPr>
      </p:cxn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7" name="Shape 2977"/>
        <p:cNvGrpSpPr/>
        <p:nvPr/>
      </p:nvGrpSpPr>
      <p:grpSpPr>
        <a:xfrm>
          <a:off x="0" y="0"/>
          <a:ext cx="0" cy="0"/>
          <a:chOff x="0" y="0"/>
          <a:chExt cx="0" cy="0"/>
        </a:xfrm>
      </p:grpSpPr>
      <p:sp>
        <p:nvSpPr>
          <p:cNvPr id="2978" name="Google Shape;2978;p290"/>
          <p:cNvSpPr txBox="1"/>
          <p:nvPr>
            <p:ph type="title"/>
          </p:nvPr>
        </p:nvSpPr>
        <p:spPr>
          <a:xfrm>
            <a:off x="456400" y="54000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REKOMMENDATIONER</a:t>
            </a:r>
            <a:endParaRPr>
              <a:solidFill>
                <a:srgbClr val="8EAF99"/>
              </a:solidFill>
              <a:latin typeface="Arial"/>
              <a:ea typeface="Arial"/>
              <a:cs typeface="Arial"/>
              <a:sym typeface="Arial"/>
            </a:endParaRPr>
          </a:p>
        </p:txBody>
      </p:sp>
      <p:sp>
        <p:nvSpPr>
          <p:cNvPr id="2979" name="Google Shape;2979;p290"/>
          <p:cNvSpPr txBox="1"/>
          <p:nvPr/>
        </p:nvSpPr>
        <p:spPr>
          <a:xfrm>
            <a:off x="525250" y="1291850"/>
            <a:ext cx="5031000" cy="2863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a:t>
            </a:r>
            <a:endParaRPr b="1" sz="1200">
              <a:solidFill>
                <a:schemeClr val="dk2"/>
              </a:solidFill>
              <a:highlight>
                <a:schemeClr val="lt1"/>
              </a:highlight>
            </a:endParaRPr>
          </a:p>
          <a:p>
            <a:pPr indent="-304800" lvl="0" marL="457200" rtl="0" algn="l">
              <a:lnSpc>
                <a:spcPct val="150000"/>
              </a:lnSpc>
              <a:spcBef>
                <a:spcPts val="0"/>
              </a:spcBef>
              <a:spcAft>
                <a:spcPts val="0"/>
              </a:spcAft>
              <a:buClr>
                <a:schemeClr val="dk2"/>
              </a:buClr>
              <a:buSzPts val="1200"/>
              <a:buChar char="●"/>
            </a:pPr>
            <a:r>
              <a:rPr b="1" lang="sv" sz="1200">
                <a:solidFill>
                  <a:schemeClr val="dk2"/>
                </a:solidFill>
                <a:highlight>
                  <a:schemeClr val="lt1"/>
                </a:highlight>
              </a:rPr>
              <a:t>XXXX </a:t>
            </a:r>
            <a:endParaRPr b="1" sz="1200">
              <a:solidFill>
                <a:schemeClr val="dk2"/>
              </a:solidFill>
              <a:highlight>
                <a:schemeClr val="lt1"/>
              </a:highlight>
            </a:endParaRPr>
          </a:p>
        </p:txBody>
      </p:sp>
      <p:sp>
        <p:nvSpPr>
          <p:cNvPr id="2980" name="Google Shape;2980;p290"/>
          <p:cNvSpPr txBox="1"/>
          <p:nvPr/>
        </p:nvSpPr>
        <p:spPr>
          <a:xfrm>
            <a:off x="6098375" y="704750"/>
            <a:ext cx="21669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Här kan du skriva in vad du tror skulle kunna göras framåt för att förbättra användarupplevelsen</a:t>
            </a:r>
            <a:endParaRPr sz="1100">
              <a:solidFill>
                <a:srgbClr val="666666"/>
              </a:solidFill>
              <a:latin typeface="Caveat"/>
              <a:ea typeface="Caveat"/>
              <a:cs typeface="Caveat"/>
              <a:sym typeface="Caveat"/>
            </a:endParaRPr>
          </a:p>
        </p:txBody>
      </p:sp>
      <p:cxnSp>
        <p:nvCxnSpPr>
          <p:cNvPr id="2981" name="Google Shape;2981;p290"/>
          <p:cNvCxnSpPr/>
          <p:nvPr/>
        </p:nvCxnSpPr>
        <p:spPr>
          <a:xfrm flipH="1" rot="10800000">
            <a:off x="7811899" y="956375"/>
            <a:ext cx="477300" cy="410400"/>
          </a:xfrm>
          <a:prstGeom prst="curvedConnector3">
            <a:avLst>
              <a:gd fmla="val 147944" name="adj1"/>
            </a:avLst>
          </a:prstGeom>
          <a:noFill/>
          <a:ln cap="flat" cmpd="sng" w="9525">
            <a:solidFill>
              <a:srgbClr val="666666"/>
            </a:solidFill>
            <a:prstDash val="solid"/>
            <a:round/>
            <a:headEnd len="med" w="med" type="stealth"/>
            <a:tailEnd len="med" w="med" type="none"/>
          </a:ln>
        </p:spPr>
      </p:cxnSp>
      <p:sp>
        <p:nvSpPr>
          <p:cNvPr id="2982" name="Google Shape;2982;p290"/>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291"/>
          <p:cNvSpPr txBox="1"/>
          <p:nvPr>
            <p:ph type="title"/>
          </p:nvPr>
        </p:nvSpPr>
        <p:spPr>
          <a:xfrm>
            <a:off x="456400" y="523650"/>
            <a:ext cx="74544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sv">
                <a:solidFill>
                  <a:srgbClr val="8EAF99"/>
                </a:solidFill>
                <a:latin typeface="Arial"/>
                <a:ea typeface="Arial"/>
                <a:cs typeface="Arial"/>
                <a:sym typeface="Arial"/>
              </a:rPr>
              <a:t>FÖRSLAG PÅ N</a:t>
            </a:r>
            <a:r>
              <a:rPr lang="sv">
                <a:solidFill>
                  <a:srgbClr val="8EAF99"/>
                </a:solidFill>
                <a:latin typeface="Arial"/>
                <a:ea typeface="Arial"/>
                <a:cs typeface="Arial"/>
                <a:sym typeface="Arial"/>
              </a:rPr>
              <a:t>ÄSTA S</a:t>
            </a:r>
            <a:r>
              <a:rPr lang="sv">
                <a:solidFill>
                  <a:srgbClr val="8EAF99"/>
                </a:solidFill>
                <a:latin typeface="Arial"/>
                <a:ea typeface="Arial"/>
                <a:cs typeface="Arial"/>
                <a:sym typeface="Arial"/>
              </a:rPr>
              <a:t>TEG</a:t>
            </a:r>
            <a:endParaRPr>
              <a:solidFill>
                <a:srgbClr val="8EAF99"/>
              </a:solidFill>
              <a:latin typeface="Arial"/>
              <a:ea typeface="Arial"/>
              <a:cs typeface="Arial"/>
              <a:sym typeface="Arial"/>
            </a:endParaRPr>
          </a:p>
        </p:txBody>
      </p:sp>
      <p:cxnSp>
        <p:nvCxnSpPr>
          <p:cNvPr id="2988" name="Google Shape;2988;p291"/>
          <p:cNvCxnSpPr/>
          <p:nvPr/>
        </p:nvCxnSpPr>
        <p:spPr>
          <a:xfrm>
            <a:off x="719675" y="3439700"/>
            <a:ext cx="7514100" cy="0"/>
          </a:xfrm>
          <a:prstGeom prst="straightConnector1">
            <a:avLst/>
          </a:prstGeom>
          <a:noFill/>
          <a:ln cap="flat" cmpd="sng" w="9525">
            <a:solidFill>
              <a:schemeClr val="dk2"/>
            </a:solidFill>
            <a:prstDash val="solid"/>
            <a:round/>
            <a:headEnd len="med" w="med" type="none"/>
            <a:tailEnd len="med" w="med" type="triangle"/>
          </a:ln>
        </p:spPr>
      </p:cxnSp>
      <p:sp>
        <p:nvSpPr>
          <p:cNvPr id="2989" name="Google Shape;2989;p291"/>
          <p:cNvSpPr txBox="1"/>
          <p:nvPr/>
        </p:nvSpPr>
        <p:spPr>
          <a:xfrm>
            <a:off x="6540975" y="629988"/>
            <a:ext cx="21669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100">
                <a:solidFill>
                  <a:srgbClr val="666666"/>
                </a:solidFill>
                <a:latin typeface="Caveat"/>
                <a:ea typeface="Caveat"/>
                <a:cs typeface="Caveat"/>
                <a:sym typeface="Caveat"/>
              </a:rPr>
              <a:t>Den här sidan kan du lägga till efter att du gjort nästa och sista övningen!</a:t>
            </a:r>
            <a:endParaRPr sz="1100">
              <a:solidFill>
                <a:srgbClr val="666666"/>
              </a:solidFill>
              <a:latin typeface="Caveat"/>
              <a:ea typeface="Caveat"/>
              <a:cs typeface="Caveat"/>
              <a:sym typeface="Caveat"/>
            </a:endParaRPr>
          </a:p>
        </p:txBody>
      </p:sp>
      <p:cxnSp>
        <p:nvCxnSpPr>
          <p:cNvPr id="2990" name="Google Shape;2990;p291"/>
          <p:cNvCxnSpPr>
            <a:endCxn id="2989" idx="2"/>
          </p:cNvCxnSpPr>
          <p:nvPr/>
        </p:nvCxnSpPr>
        <p:spPr>
          <a:xfrm rot="-5400000">
            <a:off x="7254975" y="1192638"/>
            <a:ext cx="420000" cy="318900"/>
          </a:xfrm>
          <a:prstGeom prst="curvedConnector3">
            <a:avLst>
              <a:gd fmla="val 50000" name="adj1"/>
            </a:avLst>
          </a:prstGeom>
          <a:noFill/>
          <a:ln cap="flat" cmpd="sng" w="9525">
            <a:solidFill>
              <a:srgbClr val="666666"/>
            </a:solidFill>
            <a:prstDash val="solid"/>
            <a:round/>
            <a:headEnd len="med" w="med" type="stealth"/>
            <a:tailEnd len="med" w="med" type="none"/>
          </a:ln>
        </p:spPr>
      </p:cxnSp>
      <p:sp>
        <p:nvSpPr>
          <p:cNvPr id="2991" name="Google Shape;2991;p291"/>
          <p:cNvSpPr/>
          <p:nvPr/>
        </p:nvSpPr>
        <p:spPr>
          <a:xfrm>
            <a:off x="456400" y="246559"/>
            <a:ext cx="1817400" cy="4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
                <a:solidFill>
                  <a:schemeClr val="dk2"/>
                </a:solidFill>
              </a:rPr>
              <a:t>Mall för rapport</a:t>
            </a:r>
            <a:endParaRPr b="1">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erter">
  <a:themeElements>
    <a:clrScheme name="Simple Light">
      <a:dk1>
        <a:srgbClr val="FFFFFF"/>
      </a:dk1>
      <a:lt1>
        <a:srgbClr val="FFFFFF"/>
      </a:lt1>
      <a:dk2>
        <a:srgbClr val="FFFEFE"/>
      </a:dk2>
      <a:lt2>
        <a:srgbClr val="FFFFFF"/>
      </a:lt2>
      <a:accent1>
        <a:srgbClr val="78909C"/>
      </a:accent1>
      <a:accent2>
        <a:srgbClr val="273E59"/>
      </a:accent2>
      <a:accent3>
        <a:srgbClr val="8EAF99"/>
      </a:accent3>
      <a:accent4>
        <a:srgbClr val="F9D268"/>
      </a:accent4>
      <a:accent5>
        <a:srgbClr val="E89B38"/>
      </a:accent5>
      <a:accent6>
        <a:srgbClr val="50505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39D0C"/>
      </a:accent1>
      <a:accent2>
        <a:srgbClr val="212121"/>
      </a:accent2>
      <a:accent3>
        <a:srgbClr val="49504F"/>
      </a:accent3>
      <a:accent4>
        <a:srgbClr val="539138"/>
      </a:accent4>
      <a:accent5>
        <a:srgbClr val="A93126"/>
      </a:accent5>
      <a:accent6>
        <a:srgbClr val="8CBEDF"/>
      </a:accent6>
      <a:hlink>
        <a:srgbClr val="FF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